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7" r:id="rId2"/>
    <p:sldId id="284" r:id="rId3"/>
    <p:sldId id="917" r:id="rId4"/>
    <p:sldId id="925" r:id="rId5"/>
    <p:sldId id="258" r:id="rId6"/>
    <p:sldId id="929" r:id="rId7"/>
    <p:sldId id="259" r:id="rId8"/>
    <p:sldId id="926" r:id="rId9"/>
    <p:sldId id="928" r:id="rId10"/>
    <p:sldId id="400" r:id="rId11"/>
    <p:sldId id="847" r:id="rId12"/>
    <p:sldId id="846" r:id="rId13"/>
    <p:sldId id="927" r:id="rId14"/>
    <p:sldId id="848" r:id="rId15"/>
    <p:sldId id="849" r:id="rId16"/>
    <p:sldId id="850" r:id="rId17"/>
    <p:sldId id="922" r:id="rId18"/>
    <p:sldId id="851" r:id="rId19"/>
    <p:sldId id="852" r:id="rId20"/>
    <p:sldId id="853" r:id="rId21"/>
    <p:sldId id="854" r:id="rId22"/>
    <p:sldId id="855" r:id="rId23"/>
    <p:sldId id="856" r:id="rId24"/>
    <p:sldId id="857" r:id="rId25"/>
    <p:sldId id="858" r:id="rId26"/>
    <p:sldId id="859" r:id="rId27"/>
    <p:sldId id="860" r:id="rId28"/>
    <p:sldId id="861" r:id="rId29"/>
    <p:sldId id="862" r:id="rId30"/>
    <p:sldId id="863" r:id="rId31"/>
    <p:sldId id="864" r:id="rId32"/>
    <p:sldId id="865" r:id="rId33"/>
    <p:sldId id="924" r:id="rId34"/>
    <p:sldId id="866" r:id="rId35"/>
    <p:sldId id="867" r:id="rId36"/>
    <p:sldId id="907" r:id="rId37"/>
    <p:sldId id="872" r:id="rId38"/>
    <p:sldId id="930" r:id="rId39"/>
    <p:sldId id="932" r:id="rId40"/>
    <p:sldId id="305" r:id="rId41"/>
    <p:sldId id="301" r:id="rId42"/>
    <p:sldId id="302" r:id="rId43"/>
    <p:sldId id="304" r:id="rId44"/>
    <p:sldId id="868" r:id="rId45"/>
    <p:sldId id="933" r:id="rId46"/>
    <p:sldId id="869" r:id="rId47"/>
    <p:sldId id="934" r:id="rId48"/>
    <p:sldId id="870" r:id="rId49"/>
    <p:sldId id="918" r:id="rId50"/>
    <p:sldId id="481" r:id="rId51"/>
    <p:sldId id="266" r:id="rId52"/>
    <p:sldId id="487" r:id="rId53"/>
    <p:sldId id="270" r:id="rId54"/>
    <p:sldId id="489" r:id="rId55"/>
    <p:sldId id="490" r:id="rId56"/>
    <p:sldId id="908" r:id="rId57"/>
    <p:sldId id="909" r:id="rId58"/>
    <p:sldId id="920" r:id="rId59"/>
    <p:sldId id="912" r:id="rId60"/>
    <p:sldId id="919" r:id="rId61"/>
    <p:sldId id="913" r:id="rId62"/>
    <p:sldId id="914" r:id="rId63"/>
    <p:sldId id="915" r:id="rId64"/>
    <p:sldId id="916" r:id="rId65"/>
    <p:sldId id="503" r:id="rId66"/>
    <p:sldId id="504" r:id="rId67"/>
    <p:sldId id="256" r:id="rId68"/>
    <p:sldId id="935" r:id="rId69"/>
    <p:sldId id="269" r:id="rId70"/>
    <p:sldId id="510" r:id="rId71"/>
    <p:sldId id="407" r:id="rId72"/>
    <p:sldId id="486" r:id="rId7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106" d="100"/>
          <a:sy n="106" d="100"/>
        </p:scale>
        <p:origin x="792" y="96"/>
      </p:cViewPr>
      <p:guideLst/>
    </p:cSldViewPr>
  </p:slideViewPr>
  <p:notesTextViewPr>
    <p:cViewPr>
      <p:scale>
        <a:sx n="3" d="2"/>
        <a:sy n="3" d="2"/>
      </p:scale>
      <p:origin x="0" y="0"/>
    </p:cViewPr>
  </p:notesTextViewPr>
  <p:sorterViewPr>
    <p:cViewPr varScale="1">
      <p:scale>
        <a:sx n="100" d="100"/>
        <a:sy n="100" d="100"/>
      </p:scale>
      <p:origin x="0" y="-1258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93EA-AEBE-4F9D-B829-F306E95B1952}" type="datetimeFigureOut">
              <a:rPr lang="fr-CH" smtClean="0"/>
              <a:t>05.12.2024</a:t>
            </a:fld>
            <a:endParaRPr lang="fr-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DD1BB-D20B-417E-9592-AD5E963949F1}" type="slidenum">
              <a:rPr lang="fr-CH" smtClean="0"/>
              <a:t>‹#›</a:t>
            </a:fld>
            <a:endParaRPr lang="fr-CH"/>
          </a:p>
        </p:txBody>
      </p:sp>
    </p:spTree>
    <p:extLst>
      <p:ext uri="{BB962C8B-B14F-4D97-AF65-F5344CB8AC3E}">
        <p14:creationId xmlns:p14="http://schemas.microsoft.com/office/powerpoint/2010/main" val="134381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43016F8-324A-4E67-8DB8-05921DD6755D}" type="slidenum">
              <a:rPr lang="fr-CH" smtClean="0"/>
              <a:pPr/>
              <a:t>2</a:t>
            </a:fld>
            <a:endParaRPr lang="fr-CH"/>
          </a:p>
        </p:txBody>
      </p:sp>
    </p:spTree>
    <p:extLst>
      <p:ext uri="{BB962C8B-B14F-4D97-AF65-F5344CB8AC3E}">
        <p14:creationId xmlns:p14="http://schemas.microsoft.com/office/powerpoint/2010/main" val="1607573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43016F8-324A-4E67-8DB8-05921DD6755D}" type="slidenum">
              <a:rPr lang="fr-CH" smtClean="0"/>
              <a:pPr/>
              <a:t>70</a:t>
            </a:fld>
            <a:endParaRPr lang="fr-CH"/>
          </a:p>
        </p:txBody>
      </p:sp>
    </p:spTree>
    <p:extLst>
      <p:ext uri="{BB962C8B-B14F-4D97-AF65-F5344CB8AC3E}">
        <p14:creationId xmlns:p14="http://schemas.microsoft.com/office/powerpoint/2010/main" val="1075945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1CCB5980-DA0F-4F0E-AA41-BBAC8BEA24CF}" type="slidenum">
              <a:rPr lang="fr-CH" smtClean="0"/>
              <a:t>3</a:t>
            </a:fld>
            <a:endParaRPr lang="fr-CH"/>
          </a:p>
        </p:txBody>
      </p:sp>
    </p:spTree>
    <p:extLst>
      <p:ext uri="{BB962C8B-B14F-4D97-AF65-F5344CB8AC3E}">
        <p14:creationId xmlns:p14="http://schemas.microsoft.com/office/powerpoint/2010/main" val="4129524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fld id="{5949B63E-C748-4C98-AF0D-71D53514B8B8}" type="slidenum">
              <a:rPr lang="fr-FR" sz="1200">
                <a:latin typeface="Times New Roman" pitchFamily="18" charset="0"/>
              </a:rPr>
              <a:pPr/>
              <a:t>35</a:t>
            </a:fld>
            <a:endParaRPr lang="fr-FR" sz="1200">
              <a:latin typeface="Times New Roman"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endParaRPr lang="fr-CH"/>
          </a:p>
        </p:txBody>
      </p:sp>
    </p:spTree>
    <p:extLst>
      <p:ext uri="{BB962C8B-B14F-4D97-AF65-F5344CB8AC3E}">
        <p14:creationId xmlns:p14="http://schemas.microsoft.com/office/powerpoint/2010/main" val="1964248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highlight>
                  <a:srgbClr val="FFFFFF"/>
                </a:highlight>
                <a:latin typeface="BlinkMacSystemFont"/>
              </a:rPr>
              <a:t>Gabapentin , an </a:t>
            </a:r>
            <a:r>
              <a:rPr lang="en-US" b="0" i="0" dirty="0" err="1">
                <a:solidFill>
                  <a:srgbClr val="212121"/>
                </a:solidFill>
                <a:effectLst/>
                <a:highlight>
                  <a:srgbClr val="FFFFFF"/>
                </a:highlight>
                <a:latin typeface="BlinkMacSystemFont"/>
              </a:rPr>
              <a:t>antiepilepticum</a:t>
            </a:r>
            <a:r>
              <a:rPr lang="en-US" b="0" i="0" dirty="0">
                <a:solidFill>
                  <a:srgbClr val="212121"/>
                </a:solidFill>
                <a:effectLst/>
                <a:highlight>
                  <a:srgbClr val="FFFFFF"/>
                </a:highlight>
                <a:latin typeface="BlinkMacSystemFont"/>
              </a:rPr>
              <a:t>, is used to treat vasomotor symptoms (VMS) in postmenopausal women with contraindications to hormonal therapy or who prefer alternatives. We investigated the efficacy and tolerability of gabapentin for treating menopausal hot flushes via a meta-analysis.</a:t>
            </a:r>
            <a:endParaRPr lang="fr-CH" dirty="0"/>
          </a:p>
        </p:txBody>
      </p:sp>
      <p:sp>
        <p:nvSpPr>
          <p:cNvPr id="4" name="Slide Number Placeholder 3"/>
          <p:cNvSpPr>
            <a:spLocks noGrp="1"/>
          </p:cNvSpPr>
          <p:nvPr>
            <p:ph type="sldNum" sz="quarter" idx="5"/>
          </p:nvPr>
        </p:nvSpPr>
        <p:spPr/>
        <p:txBody>
          <a:bodyPr/>
          <a:lstStyle/>
          <a:p>
            <a:fld id="{1CCB5980-DA0F-4F0E-AA41-BBAC8BEA24CF}" type="slidenum">
              <a:rPr lang="fr-CH" smtClean="0"/>
              <a:t>46</a:t>
            </a:fld>
            <a:endParaRPr lang="fr-CH"/>
          </a:p>
        </p:txBody>
      </p:sp>
    </p:spTree>
    <p:extLst>
      <p:ext uri="{BB962C8B-B14F-4D97-AF65-F5344CB8AC3E}">
        <p14:creationId xmlns:p14="http://schemas.microsoft.com/office/powerpoint/2010/main" val="1547547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OXT </a:t>
            </a:r>
            <a:r>
              <a:rPr lang="fr-CH" dirty="0" err="1"/>
              <a:t>instead</a:t>
            </a:r>
            <a:r>
              <a:rPr lang="fr-CH" dirty="0"/>
              <a:t> of gamma </a:t>
            </a:r>
            <a:r>
              <a:rPr lang="fr-CH" dirty="0" err="1"/>
              <a:t>hydroxybutirate</a:t>
            </a:r>
            <a:r>
              <a:rPr lang="fr-CH" dirty="0"/>
              <a:t> (GHB)</a:t>
            </a:r>
          </a:p>
        </p:txBody>
      </p:sp>
      <p:sp>
        <p:nvSpPr>
          <p:cNvPr id="4" name="Slide Number Placeholder 3"/>
          <p:cNvSpPr>
            <a:spLocks noGrp="1"/>
          </p:cNvSpPr>
          <p:nvPr>
            <p:ph type="sldNum" sz="quarter" idx="10"/>
          </p:nvPr>
        </p:nvSpPr>
        <p:spPr/>
        <p:txBody>
          <a:bodyPr/>
          <a:lstStyle/>
          <a:p>
            <a:fld id="{143016F8-324A-4E67-8DB8-05921DD6755D}" type="slidenum">
              <a:rPr lang="fr-CH" smtClean="0"/>
              <a:pPr/>
              <a:t>53</a:t>
            </a:fld>
            <a:endParaRPr lang="fr-CH"/>
          </a:p>
        </p:txBody>
      </p:sp>
    </p:spTree>
    <p:extLst>
      <p:ext uri="{BB962C8B-B14F-4D97-AF65-F5344CB8AC3E}">
        <p14:creationId xmlns:p14="http://schemas.microsoft.com/office/powerpoint/2010/main" val="3091466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effectLst/>
              </a:rPr>
              <a:t>zwei Fliegen mit einer Klappe</a:t>
            </a:r>
            <a:endParaRPr lang="fr-CH" dirty="0"/>
          </a:p>
        </p:txBody>
      </p:sp>
      <p:sp>
        <p:nvSpPr>
          <p:cNvPr id="4" name="Foliennummernplatzhalter 3"/>
          <p:cNvSpPr>
            <a:spLocks noGrp="1"/>
          </p:cNvSpPr>
          <p:nvPr>
            <p:ph type="sldNum" sz="quarter" idx="10"/>
          </p:nvPr>
        </p:nvSpPr>
        <p:spPr/>
        <p:txBody>
          <a:bodyPr/>
          <a:lstStyle/>
          <a:p>
            <a:fld id="{212B58F0-38B9-4532-AB63-2829A0F3A80C}" type="slidenum">
              <a:rPr lang="de-DE" smtClean="0"/>
              <a:pPr/>
              <a:t>54</a:t>
            </a:fld>
            <a:endParaRPr lang="de-DE"/>
          </a:p>
        </p:txBody>
      </p:sp>
    </p:spTree>
    <p:extLst>
      <p:ext uri="{BB962C8B-B14F-4D97-AF65-F5344CB8AC3E}">
        <p14:creationId xmlns:p14="http://schemas.microsoft.com/office/powerpoint/2010/main" val="1593771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1CCB5980-DA0F-4F0E-AA41-BBAC8BEA24CF}" type="slidenum">
              <a:rPr lang="fr-CH" smtClean="0"/>
              <a:t>56</a:t>
            </a:fld>
            <a:endParaRPr lang="fr-CH"/>
          </a:p>
        </p:txBody>
      </p:sp>
    </p:spTree>
    <p:extLst>
      <p:ext uri="{BB962C8B-B14F-4D97-AF65-F5344CB8AC3E}">
        <p14:creationId xmlns:p14="http://schemas.microsoft.com/office/powerpoint/2010/main" val="1767588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err="1"/>
              <a:t>Gabapeptin</a:t>
            </a:r>
            <a:r>
              <a:rPr lang="de-CH" dirty="0"/>
              <a:t>: </a:t>
            </a:r>
            <a:r>
              <a:rPr lang="de-CH" dirty="0" err="1"/>
              <a:t>Antiepilektikum</a:t>
            </a:r>
            <a:r>
              <a:rPr lang="de-CH" dirty="0"/>
              <a:t> und </a:t>
            </a:r>
            <a:r>
              <a:rPr lang="de-CH" dirty="0" err="1"/>
              <a:t>analgesikum</a:t>
            </a:r>
            <a:endParaRPr lang="fr-CH" dirty="0"/>
          </a:p>
        </p:txBody>
      </p:sp>
      <p:sp>
        <p:nvSpPr>
          <p:cNvPr id="4" name="Slide Number Placeholder 3"/>
          <p:cNvSpPr>
            <a:spLocks noGrp="1"/>
          </p:cNvSpPr>
          <p:nvPr>
            <p:ph type="sldNum" sz="quarter" idx="5"/>
          </p:nvPr>
        </p:nvSpPr>
        <p:spPr/>
        <p:txBody>
          <a:bodyPr/>
          <a:lstStyle/>
          <a:p>
            <a:fld id="{1CCB5980-DA0F-4F0E-AA41-BBAC8BEA24CF}" type="slidenum">
              <a:rPr lang="fr-CH" smtClean="0"/>
              <a:t>62</a:t>
            </a:fld>
            <a:endParaRPr lang="fr-CH"/>
          </a:p>
        </p:txBody>
      </p:sp>
    </p:spTree>
    <p:extLst>
      <p:ext uri="{BB962C8B-B14F-4D97-AF65-F5344CB8AC3E}">
        <p14:creationId xmlns:p14="http://schemas.microsoft.com/office/powerpoint/2010/main" val="3317181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143016F8-324A-4E67-8DB8-05921DD6755D}" type="slidenum">
              <a:rPr lang="fr-CH" smtClean="0"/>
              <a:pPr/>
              <a:t>69</a:t>
            </a:fld>
            <a:endParaRPr lang="fr-CH"/>
          </a:p>
        </p:txBody>
      </p:sp>
    </p:spTree>
    <p:extLst>
      <p:ext uri="{BB962C8B-B14F-4D97-AF65-F5344CB8AC3E}">
        <p14:creationId xmlns:p14="http://schemas.microsoft.com/office/powerpoint/2010/main" val="12508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D6C218-5064-3BC1-63B7-4DC27E83229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DC65DF83-8242-F87F-D64A-2B9772A874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27532187-AC6C-699D-C154-24686818E21F}"/>
              </a:ext>
            </a:extLst>
          </p:cNvPr>
          <p:cNvSpPr>
            <a:spLocks noGrp="1"/>
          </p:cNvSpPr>
          <p:nvPr>
            <p:ph type="dt" sz="half" idx="10"/>
          </p:nvPr>
        </p:nvSpPr>
        <p:spPr/>
        <p:txBody>
          <a:bodyPr/>
          <a:lstStyle/>
          <a:p>
            <a:fld id="{7022234C-7727-4FF0-8B94-6DA6D62BC6A5}" type="datetimeFigureOut">
              <a:rPr lang="de-CH" smtClean="0"/>
              <a:t>05.12.2024</a:t>
            </a:fld>
            <a:endParaRPr lang="de-CH"/>
          </a:p>
        </p:txBody>
      </p:sp>
      <p:sp>
        <p:nvSpPr>
          <p:cNvPr id="5" name="Fußzeilenplatzhalter 4">
            <a:extLst>
              <a:ext uri="{FF2B5EF4-FFF2-40B4-BE49-F238E27FC236}">
                <a16:creationId xmlns:a16="http://schemas.microsoft.com/office/drawing/2014/main" id="{38CC4A96-D186-AADB-9328-4253EAC74F4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037FDDE7-9D94-0DEA-8FF5-ABF423E6F6A2}"/>
              </a:ext>
            </a:extLst>
          </p:cNvPr>
          <p:cNvSpPr>
            <a:spLocks noGrp="1"/>
          </p:cNvSpPr>
          <p:nvPr>
            <p:ph type="sldNum" sz="quarter" idx="12"/>
          </p:nvPr>
        </p:nvSpPr>
        <p:spPr/>
        <p:txBody>
          <a:bodyPr/>
          <a:lstStyle/>
          <a:p>
            <a:fld id="{0853706D-64E4-443B-8B53-47CB777330C8}" type="slidenum">
              <a:rPr lang="de-CH" smtClean="0"/>
              <a:t>‹#›</a:t>
            </a:fld>
            <a:endParaRPr lang="de-CH"/>
          </a:p>
        </p:txBody>
      </p:sp>
    </p:spTree>
    <p:extLst>
      <p:ext uri="{BB962C8B-B14F-4D97-AF65-F5344CB8AC3E}">
        <p14:creationId xmlns:p14="http://schemas.microsoft.com/office/powerpoint/2010/main" val="323938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9D2582-7A53-1A8D-F36D-472C2E4BA031}"/>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DE2470EB-DE50-BFD2-B773-55FABB8C141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7A978483-7349-AED4-56DA-3BE4B539C66B}"/>
              </a:ext>
            </a:extLst>
          </p:cNvPr>
          <p:cNvSpPr>
            <a:spLocks noGrp="1"/>
          </p:cNvSpPr>
          <p:nvPr>
            <p:ph type="dt" sz="half" idx="10"/>
          </p:nvPr>
        </p:nvSpPr>
        <p:spPr/>
        <p:txBody>
          <a:bodyPr/>
          <a:lstStyle/>
          <a:p>
            <a:fld id="{7022234C-7727-4FF0-8B94-6DA6D62BC6A5}" type="datetimeFigureOut">
              <a:rPr lang="de-CH" smtClean="0"/>
              <a:t>05.12.2024</a:t>
            </a:fld>
            <a:endParaRPr lang="de-CH"/>
          </a:p>
        </p:txBody>
      </p:sp>
      <p:sp>
        <p:nvSpPr>
          <p:cNvPr id="5" name="Fußzeilenplatzhalter 4">
            <a:extLst>
              <a:ext uri="{FF2B5EF4-FFF2-40B4-BE49-F238E27FC236}">
                <a16:creationId xmlns:a16="http://schemas.microsoft.com/office/drawing/2014/main" id="{5E386BB9-0B8C-59C6-7B3B-A92B3265792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AC304D7F-8DCC-5DE6-AC51-D3FD2B7ED4E1}"/>
              </a:ext>
            </a:extLst>
          </p:cNvPr>
          <p:cNvSpPr>
            <a:spLocks noGrp="1"/>
          </p:cNvSpPr>
          <p:nvPr>
            <p:ph type="sldNum" sz="quarter" idx="12"/>
          </p:nvPr>
        </p:nvSpPr>
        <p:spPr/>
        <p:txBody>
          <a:bodyPr/>
          <a:lstStyle/>
          <a:p>
            <a:fld id="{0853706D-64E4-443B-8B53-47CB777330C8}" type="slidenum">
              <a:rPr lang="de-CH" smtClean="0"/>
              <a:t>‹#›</a:t>
            </a:fld>
            <a:endParaRPr lang="de-CH"/>
          </a:p>
        </p:txBody>
      </p:sp>
    </p:spTree>
    <p:extLst>
      <p:ext uri="{BB962C8B-B14F-4D97-AF65-F5344CB8AC3E}">
        <p14:creationId xmlns:p14="http://schemas.microsoft.com/office/powerpoint/2010/main" val="3194791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7778E57-2EBF-62AB-CDA0-6ABDA0B1E753}"/>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29A48466-A635-2461-8CB6-956D84BF18F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ED743E4-4EF5-C1F8-736D-93E3F57A0FB2}"/>
              </a:ext>
            </a:extLst>
          </p:cNvPr>
          <p:cNvSpPr>
            <a:spLocks noGrp="1"/>
          </p:cNvSpPr>
          <p:nvPr>
            <p:ph type="dt" sz="half" idx="10"/>
          </p:nvPr>
        </p:nvSpPr>
        <p:spPr/>
        <p:txBody>
          <a:bodyPr/>
          <a:lstStyle/>
          <a:p>
            <a:fld id="{7022234C-7727-4FF0-8B94-6DA6D62BC6A5}" type="datetimeFigureOut">
              <a:rPr lang="de-CH" smtClean="0"/>
              <a:t>05.12.2024</a:t>
            </a:fld>
            <a:endParaRPr lang="de-CH"/>
          </a:p>
        </p:txBody>
      </p:sp>
      <p:sp>
        <p:nvSpPr>
          <p:cNvPr id="5" name="Fußzeilenplatzhalter 4">
            <a:extLst>
              <a:ext uri="{FF2B5EF4-FFF2-40B4-BE49-F238E27FC236}">
                <a16:creationId xmlns:a16="http://schemas.microsoft.com/office/drawing/2014/main" id="{9FDCD577-45C5-0C93-6BD9-95E703D140C1}"/>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142D537-73E8-C61F-CEE9-1BE184BFFA81}"/>
              </a:ext>
            </a:extLst>
          </p:cNvPr>
          <p:cNvSpPr>
            <a:spLocks noGrp="1"/>
          </p:cNvSpPr>
          <p:nvPr>
            <p:ph type="sldNum" sz="quarter" idx="12"/>
          </p:nvPr>
        </p:nvSpPr>
        <p:spPr/>
        <p:txBody>
          <a:bodyPr/>
          <a:lstStyle/>
          <a:p>
            <a:fld id="{0853706D-64E4-443B-8B53-47CB777330C8}" type="slidenum">
              <a:rPr lang="de-CH" smtClean="0"/>
              <a:t>‹#›</a:t>
            </a:fld>
            <a:endParaRPr lang="de-CH"/>
          </a:p>
        </p:txBody>
      </p:sp>
    </p:spTree>
    <p:extLst>
      <p:ext uri="{BB962C8B-B14F-4D97-AF65-F5344CB8AC3E}">
        <p14:creationId xmlns:p14="http://schemas.microsoft.com/office/powerpoint/2010/main" val="3304496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26ED56-B621-9BF1-AB9D-E2944ACD5C42}"/>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9E1C206-41B7-EA85-0893-E1BB1E827E4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BDE2D15D-1B88-05EE-CAE4-555F5F90096F}"/>
              </a:ext>
            </a:extLst>
          </p:cNvPr>
          <p:cNvSpPr>
            <a:spLocks noGrp="1"/>
          </p:cNvSpPr>
          <p:nvPr>
            <p:ph type="dt" sz="half" idx="10"/>
          </p:nvPr>
        </p:nvSpPr>
        <p:spPr/>
        <p:txBody>
          <a:bodyPr/>
          <a:lstStyle/>
          <a:p>
            <a:fld id="{7022234C-7727-4FF0-8B94-6DA6D62BC6A5}" type="datetimeFigureOut">
              <a:rPr lang="de-CH" smtClean="0"/>
              <a:t>05.12.2024</a:t>
            </a:fld>
            <a:endParaRPr lang="de-CH"/>
          </a:p>
        </p:txBody>
      </p:sp>
      <p:sp>
        <p:nvSpPr>
          <p:cNvPr id="5" name="Fußzeilenplatzhalter 4">
            <a:extLst>
              <a:ext uri="{FF2B5EF4-FFF2-40B4-BE49-F238E27FC236}">
                <a16:creationId xmlns:a16="http://schemas.microsoft.com/office/drawing/2014/main" id="{A04B7BA4-5CCF-8688-DB2C-49DC183A5B77}"/>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7AFB532F-F64F-F5D9-5CA5-1BDCCEDA519A}"/>
              </a:ext>
            </a:extLst>
          </p:cNvPr>
          <p:cNvSpPr>
            <a:spLocks noGrp="1"/>
          </p:cNvSpPr>
          <p:nvPr>
            <p:ph type="sldNum" sz="quarter" idx="12"/>
          </p:nvPr>
        </p:nvSpPr>
        <p:spPr/>
        <p:txBody>
          <a:bodyPr/>
          <a:lstStyle/>
          <a:p>
            <a:fld id="{0853706D-64E4-443B-8B53-47CB777330C8}" type="slidenum">
              <a:rPr lang="de-CH" smtClean="0"/>
              <a:t>‹#›</a:t>
            </a:fld>
            <a:endParaRPr lang="de-CH"/>
          </a:p>
        </p:txBody>
      </p:sp>
    </p:spTree>
    <p:extLst>
      <p:ext uri="{BB962C8B-B14F-4D97-AF65-F5344CB8AC3E}">
        <p14:creationId xmlns:p14="http://schemas.microsoft.com/office/powerpoint/2010/main" val="4289451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02B0DC-35F8-5C8E-BCEF-B0438C9CB2E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6CCC80A5-FC2D-1514-FE2B-5FFB8A5801E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1519095-7F17-2C16-4E18-443CE3008733}"/>
              </a:ext>
            </a:extLst>
          </p:cNvPr>
          <p:cNvSpPr>
            <a:spLocks noGrp="1"/>
          </p:cNvSpPr>
          <p:nvPr>
            <p:ph type="dt" sz="half" idx="10"/>
          </p:nvPr>
        </p:nvSpPr>
        <p:spPr/>
        <p:txBody>
          <a:bodyPr/>
          <a:lstStyle/>
          <a:p>
            <a:fld id="{7022234C-7727-4FF0-8B94-6DA6D62BC6A5}" type="datetimeFigureOut">
              <a:rPr lang="de-CH" smtClean="0"/>
              <a:t>05.12.2024</a:t>
            </a:fld>
            <a:endParaRPr lang="de-CH"/>
          </a:p>
        </p:txBody>
      </p:sp>
      <p:sp>
        <p:nvSpPr>
          <p:cNvPr id="5" name="Fußzeilenplatzhalter 4">
            <a:extLst>
              <a:ext uri="{FF2B5EF4-FFF2-40B4-BE49-F238E27FC236}">
                <a16:creationId xmlns:a16="http://schemas.microsoft.com/office/drawing/2014/main" id="{71DCFCE4-8D1F-E1BE-5FD9-6C20E945D76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7A38649-1DBE-6CE6-30B6-A0F51DAEEA9B}"/>
              </a:ext>
            </a:extLst>
          </p:cNvPr>
          <p:cNvSpPr>
            <a:spLocks noGrp="1"/>
          </p:cNvSpPr>
          <p:nvPr>
            <p:ph type="sldNum" sz="quarter" idx="12"/>
          </p:nvPr>
        </p:nvSpPr>
        <p:spPr/>
        <p:txBody>
          <a:bodyPr/>
          <a:lstStyle/>
          <a:p>
            <a:fld id="{0853706D-64E4-443B-8B53-47CB777330C8}" type="slidenum">
              <a:rPr lang="de-CH" smtClean="0"/>
              <a:t>‹#›</a:t>
            </a:fld>
            <a:endParaRPr lang="de-CH"/>
          </a:p>
        </p:txBody>
      </p:sp>
    </p:spTree>
    <p:extLst>
      <p:ext uri="{BB962C8B-B14F-4D97-AF65-F5344CB8AC3E}">
        <p14:creationId xmlns:p14="http://schemas.microsoft.com/office/powerpoint/2010/main" val="2251728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692D96-6927-E28F-3172-221FA9A9033C}"/>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92863E2D-85EE-3AB3-D159-970DC16F9C6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4649D4DF-AB3F-4515-6CCB-653174DF099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CDBC2B4F-E744-47C5-70F1-888E1EE431B0}"/>
              </a:ext>
            </a:extLst>
          </p:cNvPr>
          <p:cNvSpPr>
            <a:spLocks noGrp="1"/>
          </p:cNvSpPr>
          <p:nvPr>
            <p:ph type="dt" sz="half" idx="10"/>
          </p:nvPr>
        </p:nvSpPr>
        <p:spPr/>
        <p:txBody>
          <a:bodyPr/>
          <a:lstStyle/>
          <a:p>
            <a:fld id="{7022234C-7727-4FF0-8B94-6DA6D62BC6A5}" type="datetimeFigureOut">
              <a:rPr lang="de-CH" smtClean="0"/>
              <a:t>05.12.2024</a:t>
            </a:fld>
            <a:endParaRPr lang="de-CH"/>
          </a:p>
        </p:txBody>
      </p:sp>
      <p:sp>
        <p:nvSpPr>
          <p:cNvPr id="6" name="Fußzeilenplatzhalter 5">
            <a:extLst>
              <a:ext uri="{FF2B5EF4-FFF2-40B4-BE49-F238E27FC236}">
                <a16:creationId xmlns:a16="http://schemas.microsoft.com/office/drawing/2014/main" id="{5C2223BE-87BC-C1C3-953C-7A8C2AD1BBF7}"/>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F7451454-58E5-39BC-FC38-48D4E7C34325}"/>
              </a:ext>
            </a:extLst>
          </p:cNvPr>
          <p:cNvSpPr>
            <a:spLocks noGrp="1"/>
          </p:cNvSpPr>
          <p:nvPr>
            <p:ph type="sldNum" sz="quarter" idx="12"/>
          </p:nvPr>
        </p:nvSpPr>
        <p:spPr/>
        <p:txBody>
          <a:bodyPr/>
          <a:lstStyle/>
          <a:p>
            <a:fld id="{0853706D-64E4-443B-8B53-47CB777330C8}" type="slidenum">
              <a:rPr lang="de-CH" smtClean="0"/>
              <a:t>‹#›</a:t>
            </a:fld>
            <a:endParaRPr lang="de-CH"/>
          </a:p>
        </p:txBody>
      </p:sp>
    </p:spTree>
    <p:extLst>
      <p:ext uri="{BB962C8B-B14F-4D97-AF65-F5344CB8AC3E}">
        <p14:creationId xmlns:p14="http://schemas.microsoft.com/office/powerpoint/2010/main" val="222645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46EFE-1887-53C9-7DCB-A10B9A223290}"/>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04B7331-6D61-1575-E22C-00A13AD28E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5966517-3884-8258-B3EF-8A287103CC3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7334321C-5C3A-0C2D-AECA-8BDF28132D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043F24E-0300-A5DC-3012-623DA7641BA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8CF3BFEC-0AD5-3A1D-D7C1-54CD59A5FCDF}"/>
              </a:ext>
            </a:extLst>
          </p:cNvPr>
          <p:cNvSpPr>
            <a:spLocks noGrp="1"/>
          </p:cNvSpPr>
          <p:nvPr>
            <p:ph type="dt" sz="half" idx="10"/>
          </p:nvPr>
        </p:nvSpPr>
        <p:spPr/>
        <p:txBody>
          <a:bodyPr/>
          <a:lstStyle/>
          <a:p>
            <a:fld id="{7022234C-7727-4FF0-8B94-6DA6D62BC6A5}" type="datetimeFigureOut">
              <a:rPr lang="de-CH" smtClean="0"/>
              <a:t>05.12.2024</a:t>
            </a:fld>
            <a:endParaRPr lang="de-CH"/>
          </a:p>
        </p:txBody>
      </p:sp>
      <p:sp>
        <p:nvSpPr>
          <p:cNvPr id="8" name="Fußzeilenplatzhalter 7">
            <a:extLst>
              <a:ext uri="{FF2B5EF4-FFF2-40B4-BE49-F238E27FC236}">
                <a16:creationId xmlns:a16="http://schemas.microsoft.com/office/drawing/2014/main" id="{45F52318-5504-9AC8-B7D5-AC09908A6DE9}"/>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3CF27E1E-79FE-BC00-B687-7A950310771B}"/>
              </a:ext>
            </a:extLst>
          </p:cNvPr>
          <p:cNvSpPr>
            <a:spLocks noGrp="1"/>
          </p:cNvSpPr>
          <p:nvPr>
            <p:ph type="sldNum" sz="quarter" idx="12"/>
          </p:nvPr>
        </p:nvSpPr>
        <p:spPr/>
        <p:txBody>
          <a:bodyPr/>
          <a:lstStyle/>
          <a:p>
            <a:fld id="{0853706D-64E4-443B-8B53-47CB777330C8}" type="slidenum">
              <a:rPr lang="de-CH" smtClean="0"/>
              <a:t>‹#›</a:t>
            </a:fld>
            <a:endParaRPr lang="de-CH"/>
          </a:p>
        </p:txBody>
      </p:sp>
    </p:spTree>
    <p:extLst>
      <p:ext uri="{BB962C8B-B14F-4D97-AF65-F5344CB8AC3E}">
        <p14:creationId xmlns:p14="http://schemas.microsoft.com/office/powerpoint/2010/main" val="3415419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F414D-7798-CB0A-03CC-679CB8D353C0}"/>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64206131-CF74-769E-B426-E66CC555B07E}"/>
              </a:ext>
            </a:extLst>
          </p:cNvPr>
          <p:cNvSpPr>
            <a:spLocks noGrp="1"/>
          </p:cNvSpPr>
          <p:nvPr>
            <p:ph type="dt" sz="half" idx="10"/>
          </p:nvPr>
        </p:nvSpPr>
        <p:spPr/>
        <p:txBody>
          <a:bodyPr/>
          <a:lstStyle/>
          <a:p>
            <a:fld id="{7022234C-7727-4FF0-8B94-6DA6D62BC6A5}" type="datetimeFigureOut">
              <a:rPr lang="de-CH" smtClean="0"/>
              <a:t>05.12.2024</a:t>
            </a:fld>
            <a:endParaRPr lang="de-CH"/>
          </a:p>
        </p:txBody>
      </p:sp>
      <p:sp>
        <p:nvSpPr>
          <p:cNvPr id="4" name="Fußzeilenplatzhalter 3">
            <a:extLst>
              <a:ext uri="{FF2B5EF4-FFF2-40B4-BE49-F238E27FC236}">
                <a16:creationId xmlns:a16="http://schemas.microsoft.com/office/drawing/2014/main" id="{7332437C-EDA2-68E3-7A96-64A130366CDE}"/>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EEEE4A2F-A4D8-ABEC-DC93-1E1C024F2CBF}"/>
              </a:ext>
            </a:extLst>
          </p:cNvPr>
          <p:cNvSpPr>
            <a:spLocks noGrp="1"/>
          </p:cNvSpPr>
          <p:nvPr>
            <p:ph type="sldNum" sz="quarter" idx="12"/>
          </p:nvPr>
        </p:nvSpPr>
        <p:spPr/>
        <p:txBody>
          <a:bodyPr/>
          <a:lstStyle/>
          <a:p>
            <a:fld id="{0853706D-64E4-443B-8B53-47CB777330C8}" type="slidenum">
              <a:rPr lang="de-CH" smtClean="0"/>
              <a:t>‹#›</a:t>
            </a:fld>
            <a:endParaRPr lang="de-CH"/>
          </a:p>
        </p:txBody>
      </p:sp>
    </p:spTree>
    <p:extLst>
      <p:ext uri="{BB962C8B-B14F-4D97-AF65-F5344CB8AC3E}">
        <p14:creationId xmlns:p14="http://schemas.microsoft.com/office/powerpoint/2010/main" val="569420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C1FC90-5A81-6789-831F-E1DFF3DD1B54}"/>
              </a:ext>
            </a:extLst>
          </p:cNvPr>
          <p:cNvSpPr>
            <a:spLocks noGrp="1"/>
          </p:cNvSpPr>
          <p:nvPr>
            <p:ph type="dt" sz="half" idx="10"/>
          </p:nvPr>
        </p:nvSpPr>
        <p:spPr/>
        <p:txBody>
          <a:bodyPr/>
          <a:lstStyle/>
          <a:p>
            <a:fld id="{7022234C-7727-4FF0-8B94-6DA6D62BC6A5}" type="datetimeFigureOut">
              <a:rPr lang="de-CH" smtClean="0"/>
              <a:t>05.12.2024</a:t>
            </a:fld>
            <a:endParaRPr lang="de-CH"/>
          </a:p>
        </p:txBody>
      </p:sp>
      <p:sp>
        <p:nvSpPr>
          <p:cNvPr id="3" name="Fußzeilenplatzhalter 2">
            <a:extLst>
              <a:ext uri="{FF2B5EF4-FFF2-40B4-BE49-F238E27FC236}">
                <a16:creationId xmlns:a16="http://schemas.microsoft.com/office/drawing/2014/main" id="{E320ED0C-80D8-AF2C-94F3-CFEFA0209DA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74F4D8EF-DF6C-2610-C0A7-0CB2507C14E7}"/>
              </a:ext>
            </a:extLst>
          </p:cNvPr>
          <p:cNvSpPr>
            <a:spLocks noGrp="1"/>
          </p:cNvSpPr>
          <p:nvPr>
            <p:ph type="sldNum" sz="quarter" idx="12"/>
          </p:nvPr>
        </p:nvSpPr>
        <p:spPr/>
        <p:txBody>
          <a:bodyPr/>
          <a:lstStyle/>
          <a:p>
            <a:fld id="{0853706D-64E4-443B-8B53-47CB777330C8}" type="slidenum">
              <a:rPr lang="de-CH" smtClean="0"/>
              <a:t>‹#›</a:t>
            </a:fld>
            <a:endParaRPr lang="de-CH"/>
          </a:p>
        </p:txBody>
      </p:sp>
    </p:spTree>
    <p:extLst>
      <p:ext uri="{BB962C8B-B14F-4D97-AF65-F5344CB8AC3E}">
        <p14:creationId xmlns:p14="http://schemas.microsoft.com/office/powerpoint/2010/main" val="1096873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81590F-BB97-3DC8-ABED-3CE2B4706AE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4C078010-2BA5-F46A-510F-E83D82CDC2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CD93FD53-BB17-B7B5-49B1-E07F8AB3A8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A70B568-835B-A379-B33D-B040284F112E}"/>
              </a:ext>
            </a:extLst>
          </p:cNvPr>
          <p:cNvSpPr>
            <a:spLocks noGrp="1"/>
          </p:cNvSpPr>
          <p:nvPr>
            <p:ph type="dt" sz="half" idx="10"/>
          </p:nvPr>
        </p:nvSpPr>
        <p:spPr/>
        <p:txBody>
          <a:bodyPr/>
          <a:lstStyle/>
          <a:p>
            <a:fld id="{7022234C-7727-4FF0-8B94-6DA6D62BC6A5}" type="datetimeFigureOut">
              <a:rPr lang="de-CH" smtClean="0"/>
              <a:t>05.12.2024</a:t>
            </a:fld>
            <a:endParaRPr lang="de-CH"/>
          </a:p>
        </p:txBody>
      </p:sp>
      <p:sp>
        <p:nvSpPr>
          <p:cNvPr id="6" name="Fußzeilenplatzhalter 5">
            <a:extLst>
              <a:ext uri="{FF2B5EF4-FFF2-40B4-BE49-F238E27FC236}">
                <a16:creationId xmlns:a16="http://schemas.microsoft.com/office/drawing/2014/main" id="{D07851A6-EF88-0165-28C1-EA56AEB40095}"/>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26A758FD-066A-50D2-3E15-5023730D41C4}"/>
              </a:ext>
            </a:extLst>
          </p:cNvPr>
          <p:cNvSpPr>
            <a:spLocks noGrp="1"/>
          </p:cNvSpPr>
          <p:nvPr>
            <p:ph type="sldNum" sz="quarter" idx="12"/>
          </p:nvPr>
        </p:nvSpPr>
        <p:spPr/>
        <p:txBody>
          <a:bodyPr/>
          <a:lstStyle/>
          <a:p>
            <a:fld id="{0853706D-64E4-443B-8B53-47CB777330C8}" type="slidenum">
              <a:rPr lang="de-CH" smtClean="0"/>
              <a:t>‹#›</a:t>
            </a:fld>
            <a:endParaRPr lang="de-CH"/>
          </a:p>
        </p:txBody>
      </p:sp>
    </p:spTree>
    <p:extLst>
      <p:ext uri="{BB962C8B-B14F-4D97-AF65-F5344CB8AC3E}">
        <p14:creationId xmlns:p14="http://schemas.microsoft.com/office/powerpoint/2010/main" val="4131173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3B9DF7-C336-D769-D849-D8A23BB04C7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B7BE67FA-BD39-DF06-24EF-FE200AAF77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073F8D07-737C-3D1D-CF91-232D468CA8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EA6AC9B-675A-DF1B-2B52-945E89E0F9B4}"/>
              </a:ext>
            </a:extLst>
          </p:cNvPr>
          <p:cNvSpPr>
            <a:spLocks noGrp="1"/>
          </p:cNvSpPr>
          <p:nvPr>
            <p:ph type="dt" sz="half" idx="10"/>
          </p:nvPr>
        </p:nvSpPr>
        <p:spPr/>
        <p:txBody>
          <a:bodyPr/>
          <a:lstStyle/>
          <a:p>
            <a:fld id="{7022234C-7727-4FF0-8B94-6DA6D62BC6A5}" type="datetimeFigureOut">
              <a:rPr lang="de-CH" smtClean="0"/>
              <a:t>05.12.2024</a:t>
            </a:fld>
            <a:endParaRPr lang="de-CH"/>
          </a:p>
        </p:txBody>
      </p:sp>
      <p:sp>
        <p:nvSpPr>
          <p:cNvPr id="6" name="Fußzeilenplatzhalter 5">
            <a:extLst>
              <a:ext uri="{FF2B5EF4-FFF2-40B4-BE49-F238E27FC236}">
                <a16:creationId xmlns:a16="http://schemas.microsoft.com/office/drawing/2014/main" id="{0F9E05F4-C3F3-F04A-75A6-EB3A0F953DB9}"/>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7192AB13-ABE4-03C3-863B-3C1265A6BC20}"/>
              </a:ext>
            </a:extLst>
          </p:cNvPr>
          <p:cNvSpPr>
            <a:spLocks noGrp="1"/>
          </p:cNvSpPr>
          <p:nvPr>
            <p:ph type="sldNum" sz="quarter" idx="12"/>
          </p:nvPr>
        </p:nvSpPr>
        <p:spPr/>
        <p:txBody>
          <a:bodyPr/>
          <a:lstStyle/>
          <a:p>
            <a:fld id="{0853706D-64E4-443B-8B53-47CB777330C8}" type="slidenum">
              <a:rPr lang="de-CH" smtClean="0"/>
              <a:t>‹#›</a:t>
            </a:fld>
            <a:endParaRPr lang="de-CH"/>
          </a:p>
        </p:txBody>
      </p:sp>
    </p:spTree>
    <p:extLst>
      <p:ext uri="{BB962C8B-B14F-4D97-AF65-F5344CB8AC3E}">
        <p14:creationId xmlns:p14="http://schemas.microsoft.com/office/powerpoint/2010/main" val="1571478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3C1622D-A19B-8028-9994-2FEA41665D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26A0A8B7-322C-F439-40C1-003BA46E6A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A1D65192-51B9-2924-CD6B-614F55A127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22234C-7727-4FF0-8B94-6DA6D62BC6A5}" type="datetimeFigureOut">
              <a:rPr lang="de-CH" smtClean="0"/>
              <a:t>05.12.2024</a:t>
            </a:fld>
            <a:endParaRPr lang="de-CH"/>
          </a:p>
        </p:txBody>
      </p:sp>
      <p:sp>
        <p:nvSpPr>
          <p:cNvPr id="5" name="Fußzeilenplatzhalter 4">
            <a:extLst>
              <a:ext uri="{FF2B5EF4-FFF2-40B4-BE49-F238E27FC236}">
                <a16:creationId xmlns:a16="http://schemas.microsoft.com/office/drawing/2014/main" id="{598838A3-AFEF-3B36-D28D-9B470D2F5E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CH"/>
          </a:p>
        </p:txBody>
      </p:sp>
      <p:sp>
        <p:nvSpPr>
          <p:cNvPr id="6" name="Foliennummernplatzhalter 5">
            <a:extLst>
              <a:ext uri="{FF2B5EF4-FFF2-40B4-BE49-F238E27FC236}">
                <a16:creationId xmlns:a16="http://schemas.microsoft.com/office/drawing/2014/main" id="{B23C269F-F01A-8FBD-5A18-1ACABB7734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853706D-64E4-443B-8B53-47CB777330C8}" type="slidenum">
              <a:rPr lang="de-CH" smtClean="0"/>
              <a:t>‹#›</a:t>
            </a:fld>
            <a:endParaRPr lang="de-CH"/>
          </a:p>
        </p:txBody>
      </p:sp>
    </p:spTree>
    <p:extLst>
      <p:ext uri="{BB962C8B-B14F-4D97-AF65-F5344CB8AC3E}">
        <p14:creationId xmlns:p14="http://schemas.microsoft.com/office/powerpoint/2010/main" val="3171008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bloomcolombia.com/blogs/blogempoderamientofemenino/la-menopausia-" TargetMode="Externa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1.jpeg"/><Relationship Id="rId7" Type="http://schemas.openxmlformats.org/officeDocument/2006/relationships/hyperlink" Target="https://www.google.ch/url?sa=i&amp;rct=j&amp;q=&amp;esrc=s&amp;source=images&amp;cd=&amp;cad=rja&amp;uact=8&amp;ved=0ahUKEwi-9I_35cTLAhXBWRQKHWQ1CLEQjRwIBw&amp;url=https://www.gatewaypsychiatric.com/oxytocin-in-humans/&amp;psig=AFQjCNGQDJCCf08xI5HrivvOP3EpB1tidA&amp;ust=1458203452393017" TargetMode="External"/><Relationship Id="rId2" Type="http://schemas.openxmlformats.org/officeDocument/2006/relationships/hyperlink" Target="http://www.google.ch/url?sa=i&amp;rct=j&amp;q=&amp;esrc=s&amp;source=images&amp;cd=&amp;cad=rja&amp;uact=8&amp;ved=0ahUKEwjz85Ov5cTLAhXHvBQKHc3ZAxkQjRwIBw&amp;url=http://autismus.ch/cms/index.php?option=com_content&amp;view=article&amp;id=268&amp;Itemid=221&amp;psig=AFQjCNGQDJCCf08xI5HrivvOP3EpB1tidA&amp;ust=1458203452393017" TargetMode="Externa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hyperlink" Target="https://www.google.ch/url?sa=i&amp;rct=j&amp;q=&amp;esrc=s&amp;source=images&amp;cd=&amp;cad=rja&amp;uact=8&amp;ved=0ahUKEwiw5cXC5cTLAhWDtBQKHTEGAvMQjRwIBw&amp;url=https://marriageresourcecentre.org/2013/04/05/oxytocin-a-love-potion/&amp;psig=AFQjCNGQDJCCf08xI5HrivvOP3EpB1tidA&amp;ust=1458203452393017"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dx.doi.org/10.3389/fendo.2015.00121" TargetMode="External"/><Relationship Id="rId4" Type="http://schemas.openxmlformats.org/officeDocument/2006/relationships/image" Target="../media/image49.jpeg"/></Relationships>
</file>

<file path=ppt/slides/_rels/slide5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7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dx.doi.org/10.3389/fnhum.2012.00031" TargetMode="External"/><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FC384A0-1453-0A74-EAAD-87418433E303}"/>
              </a:ext>
            </a:extLst>
          </p:cNvPr>
          <p:cNvSpPr/>
          <p:nvPr/>
        </p:nvSpPr>
        <p:spPr bwMode="auto">
          <a:xfrm>
            <a:off x="662472" y="1129895"/>
            <a:ext cx="6912787" cy="3744110"/>
          </a:xfrm>
          <a:prstGeom prst="rect">
            <a:avLst/>
          </a:prstGeom>
          <a:solidFill>
            <a:schemeClr val="bg1">
              <a:alpha val="34000"/>
            </a:schemeClr>
          </a:solidFill>
          <a:ln>
            <a:noFill/>
          </a:ln>
          <a:effectLst>
            <a:softEdge rad="12700"/>
          </a:effectLst>
        </p:spPr>
        <p:txBody>
          <a:bodyPr lIns="0" tIns="0" rIns="0" bIns="0" rtlCol="0" anchor="ctr"/>
          <a:lstStyle/>
          <a:p>
            <a:pPr algn="ctr"/>
            <a:endParaRPr lang="de-CH" dirty="0"/>
          </a:p>
        </p:txBody>
      </p:sp>
      <p:sp>
        <p:nvSpPr>
          <p:cNvPr id="3" name="Textfeld 2">
            <a:extLst>
              <a:ext uri="{FF2B5EF4-FFF2-40B4-BE49-F238E27FC236}">
                <a16:creationId xmlns:a16="http://schemas.microsoft.com/office/drawing/2014/main" id="{DBE74832-FEA4-7F3A-891F-0A9308171FBA}"/>
              </a:ext>
            </a:extLst>
          </p:cNvPr>
          <p:cNvSpPr txBox="1"/>
          <p:nvPr/>
        </p:nvSpPr>
        <p:spPr>
          <a:xfrm>
            <a:off x="778598" y="1492508"/>
            <a:ext cx="6527549" cy="3200876"/>
          </a:xfrm>
          <a:prstGeom prst="rect">
            <a:avLst/>
          </a:prstGeom>
          <a:noFill/>
        </p:spPr>
        <p:txBody>
          <a:bodyPr wrap="square" rtlCol="0">
            <a:spAutoFit/>
          </a:bodyPr>
          <a:lstStyle/>
          <a:p>
            <a:r>
              <a:rPr lang="de-CH"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Herzlich willkommen</a:t>
            </a:r>
          </a:p>
          <a:p>
            <a:endParaRPr lang="de-CH" sz="30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2800" b="1" dirty="0">
                <a:solidFill>
                  <a:srgbClr val="00335C"/>
                </a:solidFill>
                <a:effectLst>
                  <a:outerShdw blurRad="38100" dist="38100" dir="2700000" algn="tl">
                    <a:srgbClr val="000000">
                      <a:alpha val="43137"/>
                    </a:srgbClr>
                  </a:outerShdw>
                </a:effectLst>
                <a:latin typeface="Arial"/>
              </a:rPr>
              <a:t>Menopause</a:t>
            </a:r>
            <a:r>
              <a:rPr kumimoji="0" lang="de-CH" sz="2800" b="1" i="0" u="none" strike="noStrike" kern="1200" cap="none" spc="0" normalizeH="0" baseline="0" noProof="0" dirty="0">
                <a:ln>
                  <a:noFill/>
                </a:ln>
                <a:solidFill>
                  <a:srgbClr val="00335C"/>
                </a:solidFill>
                <a:effectLst>
                  <a:outerShdw blurRad="38100" dist="38100" dir="2700000" algn="tl">
                    <a:srgbClr val="000000">
                      <a:alpha val="43137"/>
                    </a:srgbClr>
                  </a:outerShdw>
                </a:effectLst>
                <a:uLnTx/>
                <a:uFillTx/>
                <a:latin typeface="Arial"/>
              </a:rPr>
              <a:t> – Alles ausser Balance</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de-CH" sz="1200" b="0" i="0" u="none" strike="noStrike" kern="1200" cap="none" spc="0" normalizeH="0" baseline="0" noProof="0" dirty="0">
                <a:ln>
                  <a:noFill/>
                </a:ln>
                <a:solidFill>
                  <a:srgbClr val="00335C"/>
                </a:solidFill>
                <a:effectLst/>
                <a:uLnTx/>
                <a:uFillTx/>
                <a:latin typeface="Arial"/>
                <a:ea typeface="+mn-ea"/>
                <a:cs typeface="+mn-cs"/>
              </a:rPr>
            </a:br>
            <a:r>
              <a:rPr kumimoji="0" lang="de-CH" sz="1200" b="0" i="0" u="none" strike="noStrike" kern="1200" cap="none" spc="0" normalizeH="0" baseline="0" noProof="0" dirty="0">
                <a:ln>
                  <a:noFill/>
                </a:ln>
                <a:solidFill>
                  <a:srgbClr val="00335C"/>
                </a:solidFill>
                <a:effectLst/>
                <a:uLnTx/>
                <a:uFillTx/>
                <a:latin typeface="Arial"/>
                <a:ea typeface="+mn-ea"/>
                <a:cs typeface="+mn-cs"/>
              </a:rPr>
              <a:t>Dr. med. Anna Lauber-Biason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dirty="0">
              <a:solidFill>
                <a:srgbClr val="00335C"/>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H" sz="1200" dirty="0">
                <a:latin typeface="Calibri" panose="020F0502020204030204" pitchFamily="34" charset="0"/>
                <a:cs typeface="Calibri" panose="020F0502020204030204" pitchFamily="34" charset="0"/>
              </a:rPr>
              <a:t>Ord. Professor of Endocrinology </a:t>
            </a:r>
            <a:r>
              <a:rPr lang="fr-CH" sz="1200" dirty="0" err="1">
                <a:latin typeface="Calibri" panose="020F0502020204030204" pitchFamily="34" charset="0"/>
                <a:cs typeface="Calibri" panose="020F0502020204030204" pitchFamily="34" charset="0"/>
              </a:rPr>
              <a:t>University</a:t>
            </a:r>
            <a:r>
              <a:rPr lang="fr-CH" sz="1200" dirty="0">
                <a:latin typeface="Calibri" panose="020F0502020204030204" pitchFamily="34" charset="0"/>
                <a:cs typeface="Calibri" panose="020F0502020204030204" pitchFamily="34" charset="0"/>
              </a:rPr>
              <a:t> of Fribourg</a:t>
            </a:r>
          </a:p>
          <a:p>
            <a:pPr marL="0" marR="0" lvl="0" indent="0" algn="l" defTabSz="914400" rtl="0" eaLnBrk="1" fontAlgn="auto" latinLnBrk="0" hangingPunct="1">
              <a:lnSpc>
                <a:spcPct val="100000"/>
              </a:lnSpc>
              <a:spcBef>
                <a:spcPts val="0"/>
              </a:spcBef>
              <a:spcAft>
                <a:spcPts val="0"/>
              </a:spcAft>
              <a:buClrTx/>
              <a:buSzTx/>
              <a:buFontTx/>
              <a:buNone/>
              <a:tabLst/>
              <a:defRPr/>
            </a:pPr>
            <a:r>
              <a:rPr lang="fr-CH" sz="1200" dirty="0">
                <a:latin typeface="Calibri" panose="020F0502020204030204" pitchFamily="34" charset="0"/>
                <a:cs typeface="Calibri" panose="020F0502020204030204" pitchFamily="34" charset="0"/>
              </a:rPr>
              <a:t>Head of Endocrinology, Hôpital Cantonal FR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srgbClr val="00335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solidFill>
                  <a:srgbClr val="00335C"/>
                </a:solidFill>
                <a:latin typeface="Arial"/>
              </a:rPr>
              <a:t>Donnerstag, 05.12.2024</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solidFill>
                  <a:srgbClr val="00335C"/>
                </a:solidFill>
                <a:latin typeface="Arial"/>
              </a:rPr>
              <a:t>Zürich</a:t>
            </a:r>
          </a:p>
        </p:txBody>
      </p:sp>
      <p:pic>
        <p:nvPicPr>
          <p:cNvPr id="4" name="Grafik 3" descr="Ein Bild, das Schrift, Grafiken, Logo, Screenshot enthält.&#10;&#10;Automatisch generierte Beschreibung">
            <a:extLst>
              <a:ext uri="{FF2B5EF4-FFF2-40B4-BE49-F238E27FC236}">
                <a16:creationId xmlns:a16="http://schemas.microsoft.com/office/drawing/2014/main" id="{2F7D9D8C-8E51-BBF2-FD79-8C0E4C40AA29}"/>
              </a:ext>
            </a:extLst>
          </p:cNvPr>
          <p:cNvPicPr>
            <a:picLocks noChangeAspect="1"/>
          </p:cNvPicPr>
          <p:nvPr/>
        </p:nvPicPr>
        <p:blipFill>
          <a:blip r:embed="rId3"/>
          <a:stretch>
            <a:fillRect/>
          </a:stretch>
        </p:blipFill>
        <p:spPr>
          <a:xfrm>
            <a:off x="9298453" y="0"/>
            <a:ext cx="2639081" cy="1129894"/>
          </a:xfrm>
          <a:prstGeom prst="rect">
            <a:avLst/>
          </a:prstGeom>
        </p:spPr>
      </p:pic>
      <p:sp>
        <p:nvSpPr>
          <p:cNvPr id="5" name="Textfeld 4">
            <a:extLst>
              <a:ext uri="{FF2B5EF4-FFF2-40B4-BE49-F238E27FC236}">
                <a16:creationId xmlns:a16="http://schemas.microsoft.com/office/drawing/2014/main" id="{5A8B9254-84AB-C489-F8D4-4D66CF5794C4}"/>
              </a:ext>
            </a:extLst>
          </p:cNvPr>
          <p:cNvSpPr txBox="1"/>
          <p:nvPr/>
        </p:nvSpPr>
        <p:spPr>
          <a:xfrm>
            <a:off x="8882742" y="5803601"/>
            <a:ext cx="2472612" cy="246221"/>
          </a:xfrm>
          <a:prstGeom prst="rect">
            <a:avLst/>
          </a:prstGeom>
          <a:noFill/>
        </p:spPr>
        <p:txBody>
          <a:bodyPr wrap="square" rtlCol="0">
            <a:spAutoFit/>
          </a:bodyPr>
          <a:lstStyle/>
          <a:p>
            <a:r>
              <a:rPr lang="de-CH" sz="1000" dirty="0">
                <a:solidFill>
                  <a:schemeClr val="bg1"/>
                </a:solidFill>
              </a:rPr>
              <a:t>In Zusammenarbeit mit </a:t>
            </a:r>
          </a:p>
        </p:txBody>
      </p:sp>
      <p:pic>
        <p:nvPicPr>
          <p:cNvPr id="6" name="Grafik 5" descr="Ein Bild, das Text, Schrift, Grafiken, Screenshot enthält.&#10;&#10;Automatisch generierte Beschreibung">
            <a:extLst>
              <a:ext uri="{FF2B5EF4-FFF2-40B4-BE49-F238E27FC236}">
                <a16:creationId xmlns:a16="http://schemas.microsoft.com/office/drawing/2014/main" id="{1C6F112C-A585-95E9-434B-5794AFA09E35}"/>
              </a:ext>
            </a:extLst>
          </p:cNvPr>
          <p:cNvPicPr>
            <a:picLocks noChangeAspect="1"/>
          </p:cNvPicPr>
          <p:nvPr/>
        </p:nvPicPr>
        <p:blipFill>
          <a:blip r:embed="rId4"/>
          <a:stretch>
            <a:fillRect/>
          </a:stretch>
        </p:blipFill>
        <p:spPr>
          <a:xfrm>
            <a:off x="8882742" y="6049822"/>
            <a:ext cx="2196375" cy="494230"/>
          </a:xfrm>
          <a:prstGeom prst="rect">
            <a:avLst/>
          </a:prstGeom>
        </p:spPr>
      </p:pic>
      <p:sp>
        <p:nvSpPr>
          <p:cNvPr id="7" name="TextBox 6">
            <a:extLst>
              <a:ext uri="{FF2B5EF4-FFF2-40B4-BE49-F238E27FC236}">
                <a16:creationId xmlns:a16="http://schemas.microsoft.com/office/drawing/2014/main" id="{B686D247-AEC4-B3BD-A07B-C2650AD4F2CD}"/>
              </a:ext>
            </a:extLst>
          </p:cNvPr>
          <p:cNvSpPr txBox="1"/>
          <p:nvPr/>
        </p:nvSpPr>
        <p:spPr>
          <a:xfrm>
            <a:off x="6735157" y="2413337"/>
            <a:ext cx="570990" cy="1015663"/>
          </a:xfrm>
          <a:prstGeom prst="rect">
            <a:avLst/>
          </a:prstGeom>
          <a:noFill/>
        </p:spPr>
        <p:txBody>
          <a:bodyPr wrap="none" rtlCol="0">
            <a:spAutoFit/>
          </a:bodyPr>
          <a:lstStyle/>
          <a:p>
            <a:r>
              <a:rPr lang="de-CH" sz="6000" dirty="0">
                <a:solidFill>
                  <a:schemeClr val="tx1">
                    <a:lumMod val="75000"/>
                    <a:lumOff val="25000"/>
                  </a:schemeClr>
                </a:solidFill>
              </a:rPr>
              <a:t>?</a:t>
            </a:r>
            <a:endParaRPr lang="fr-CH" sz="6000" dirty="0">
              <a:solidFill>
                <a:schemeClr val="tx1">
                  <a:lumMod val="75000"/>
                  <a:lumOff val="25000"/>
                </a:schemeClr>
              </a:solidFill>
            </a:endParaRPr>
          </a:p>
        </p:txBody>
      </p:sp>
    </p:spTree>
    <p:extLst>
      <p:ext uri="{BB962C8B-B14F-4D97-AF65-F5344CB8AC3E}">
        <p14:creationId xmlns:p14="http://schemas.microsoft.com/office/powerpoint/2010/main" val="265134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1580" y="96834"/>
            <a:ext cx="11316832" cy="1325563"/>
          </a:xfrm>
        </p:spPr>
        <p:txBody>
          <a:bodyPr>
            <a:normAutofit/>
          </a:bodyPr>
          <a:lstStyle/>
          <a:p>
            <a:pPr algn="ctr"/>
            <a:r>
              <a:rPr lang="de-DE" sz="3600" b="1" dirty="0"/>
              <a:t>Tabellarische Gegenüberstellung der Gonaden Funktion beider Geschlechter</a:t>
            </a:r>
            <a:endParaRPr lang="fr-CH" sz="3600" dirty="0"/>
          </a:p>
        </p:txBody>
      </p:sp>
      <p:graphicFrame>
        <p:nvGraphicFramePr>
          <p:cNvPr id="4" name="Tabelle 3"/>
          <p:cNvGraphicFramePr>
            <a:graphicFrameLocks noGrp="1"/>
          </p:cNvGraphicFramePr>
          <p:nvPr>
            <p:extLst>
              <p:ext uri="{D42A27DB-BD31-4B8C-83A1-F6EECF244321}">
                <p14:modId xmlns:p14="http://schemas.microsoft.com/office/powerpoint/2010/main" val="3940512832"/>
              </p:ext>
            </p:extLst>
          </p:nvPr>
        </p:nvGraphicFramePr>
        <p:xfrm>
          <a:off x="1703512" y="1399262"/>
          <a:ext cx="8712968" cy="3520315"/>
        </p:xfrm>
        <a:graphic>
          <a:graphicData uri="http://schemas.openxmlformats.org/drawingml/2006/table">
            <a:tbl>
              <a:tblPr>
                <a:tableStyleId>{5940675A-B579-460E-94D1-54222C63F5DA}</a:tableStyleId>
              </a:tblPr>
              <a:tblGrid>
                <a:gridCol w="4668349">
                  <a:extLst>
                    <a:ext uri="{9D8B030D-6E8A-4147-A177-3AD203B41FA5}">
                      <a16:colId xmlns:a16="http://schemas.microsoft.com/office/drawing/2014/main" val="20000"/>
                    </a:ext>
                  </a:extLst>
                </a:gridCol>
                <a:gridCol w="4044619">
                  <a:extLst>
                    <a:ext uri="{9D8B030D-6E8A-4147-A177-3AD203B41FA5}">
                      <a16:colId xmlns:a16="http://schemas.microsoft.com/office/drawing/2014/main" val="20001"/>
                    </a:ext>
                  </a:extLst>
                </a:gridCol>
              </a:tblGrid>
              <a:tr h="109720">
                <a:tc>
                  <a:txBody>
                    <a:bodyPr/>
                    <a:lstStyle/>
                    <a:p>
                      <a:pPr algn="ctr"/>
                      <a:r>
                        <a:rPr lang="de-CH" sz="2400" b="1" dirty="0" err="1">
                          <a:solidFill>
                            <a:schemeClr val="tx1"/>
                          </a:solidFill>
                        </a:rPr>
                        <a:t>Testis</a:t>
                      </a:r>
                      <a:endParaRPr lang="fr-CH" sz="2400" b="1" dirty="0">
                        <a:solidFill>
                          <a:schemeClr val="tx1"/>
                        </a:solidFill>
                      </a:endParaRPr>
                    </a:p>
                  </a:txBody>
                  <a:tcPr marL="5715" marR="5715" marT="5715" marB="5715">
                    <a:solidFill>
                      <a:schemeClr val="tx2">
                        <a:lumMod val="20000"/>
                        <a:lumOff val="80000"/>
                      </a:schemeClr>
                    </a:solidFill>
                  </a:tcPr>
                </a:tc>
                <a:tc>
                  <a:txBody>
                    <a:bodyPr/>
                    <a:lstStyle/>
                    <a:p>
                      <a:pPr algn="ctr"/>
                      <a:r>
                        <a:rPr lang="de-CH" sz="2400" b="1" dirty="0">
                          <a:solidFill>
                            <a:schemeClr val="tx1"/>
                          </a:solidFill>
                        </a:rPr>
                        <a:t>O</a:t>
                      </a:r>
                      <a:r>
                        <a:rPr lang="fr-CH" sz="2400" b="1" dirty="0">
                          <a:solidFill>
                            <a:schemeClr val="tx1"/>
                          </a:solidFill>
                        </a:rPr>
                        <a:t>var</a:t>
                      </a:r>
                    </a:p>
                  </a:txBody>
                  <a:tcPr marL="27430" marR="27430" marT="13715" marB="13715">
                    <a:solidFill>
                      <a:srgbClr val="FFCCFF"/>
                    </a:solidFill>
                  </a:tcPr>
                </a:tc>
                <a:extLst>
                  <a:ext uri="{0D108BD9-81ED-4DB2-BD59-A6C34878D82A}">
                    <a16:rowId xmlns:a16="http://schemas.microsoft.com/office/drawing/2014/main" val="10000"/>
                  </a:ext>
                </a:extLst>
              </a:tr>
              <a:tr h="109720">
                <a:tc gridSpan="2">
                  <a:txBody>
                    <a:bodyPr/>
                    <a:lstStyle/>
                    <a:p>
                      <a:pPr algn="ctr"/>
                      <a:r>
                        <a:rPr lang="de-CH" sz="1800" b="1" dirty="0">
                          <a:solidFill>
                            <a:schemeClr val="bg1"/>
                          </a:solidFill>
                        </a:rPr>
                        <a:t>K</a:t>
                      </a:r>
                      <a:r>
                        <a:rPr lang="fr-CH" sz="1800" b="1" dirty="0" err="1">
                          <a:solidFill>
                            <a:schemeClr val="bg1"/>
                          </a:solidFill>
                        </a:rPr>
                        <a:t>eimzelle</a:t>
                      </a:r>
                      <a:r>
                        <a:rPr lang="fr-CH" sz="1800" b="1" dirty="0">
                          <a:solidFill>
                            <a:schemeClr val="bg1"/>
                          </a:solidFill>
                        </a:rPr>
                        <a:t> </a:t>
                      </a:r>
                      <a:r>
                        <a:rPr lang="fr-CH" sz="1800" b="1" dirty="0" err="1">
                          <a:solidFill>
                            <a:schemeClr val="bg1"/>
                          </a:solidFill>
                        </a:rPr>
                        <a:t>Produktion</a:t>
                      </a:r>
                      <a:endParaRPr lang="fr-CH" sz="1800" b="1" dirty="0">
                        <a:solidFill>
                          <a:schemeClr val="bg1"/>
                        </a:solidFill>
                      </a:endParaRPr>
                    </a:p>
                  </a:txBody>
                  <a:tcPr marL="27430" marR="27430" marT="13715" marB="13715">
                    <a:solidFill>
                      <a:schemeClr val="tx1"/>
                    </a:solidFill>
                  </a:tcPr>
                </a:tc>
                <a:tc hMerge="1">
                  <a:txBody>
                    <a:bodyPr/>
                    <a:lstStyle/>
                    <a:p>
                      <a:endParaRPr lang="fr-CH"/>
                    </a:p>
                  </a:txBody>
                  <a:tcPr/>
                </a:tc>
                <a:extLst>
                  <a:ext uri="{0D108BD9-81ED-4DB2-BD59-A6C34878D82A}">
                    <a16:rowId xmlns:a16="http://schemas.microsoft.com/office/drawing/2014/main" val="10001"/>
                  </a:ext>
                </a:extLst>
              </a:tr>
              <a:tr h="1673235">
                <a:tc>
                  <a:txBody>
                    <a:bodyPr/>
                    <a:lstStyle/>
                    <a:p>
                      <a:pPr algn="l"/>
                      <a:r>
                        <a:rPr lang="de-DE" sz="1800" b="1" dirty="0"/>
                        <a:t>Prinzip</a:t>
                      </a:r>
                      <a:r>
                        <a:rPr lang="de-DE" sz="1800" dirty="0"/>
                        <a:t>: kontinuierliche Neubildung.</a:t>
                      </a:r>
                      <a:br>
                        <a:rPr lang="de-DE" sz="1800" dirty="0"/>
                      </a:br>
                      <a:r>
                        <a:rPr lang="de-DE" sz="1800" dirty="0"/>
                        <a:t>Obwohl von der Pubertät bis zum Tod immer Spermien produziert werden, unterliegt die Produktion extremsten Schwankungen in Bezug auf Quantität und Qualität.</a:t>
                      </a:r>
                    </a:p>
                  </a:txBody>
                  <a:tcPr marL="27430" marR="27430" marT="13715" marB="13715">
                    <a:solidFill>
                      <a:schemeClr val="tx2">
                        <a:lumMod val="20000"/>
                        <a:lumOff val="80000"/>
                      </a:schemeClr>
                    </a:solidFill>
                  </a:tcPr>
                </a:tc>
                <a:tc>
                  <a:txBody>
                    <a:bodyPr/>
                    <a:lstStyle/>
                    <a:p>
                      <a:pPr algn="l"/>
                      <a:r>
                        <a:rPr lang="de-DE" sz="1800" b="1" dirty="0"/>
                        <a:t>Prinzip</a:t>
                      </a:r>
                      <a:r>
                        <a:rPr lang="de-DE" sz="1800" dirty="0"/>
                        <a:t>: Aufbrauchen des Vorrats.</a:t>
                      </a:r>
                      <a:br>
                        <a:rPr lang="de-DE" sz="1800" dirty="0"/>
                      </a:br>
                      <a:r>
                        <a:rPr lang="de-DE" sz="1800" dirty="0"/>
                        <a:t>Kontinuierliche</a:t>
                      </a:r>
                      <a:r>
                        <a:rPr lang="de-DE" sz="1800" baseline="0" dirty="0"/>
                        <a:t> </a:t>
                      </a:r>
                      <a:r>
                        <a:rPr lang="de-DE" sz="1800" dirty="0"/>
                        <a:t>Abnahme der Eizellen von der Fetalzeit an. Erschöpfung des Vorrats mit der Menopause</a:t>
                      </a:r>
                    </a:p>
                  </a:txBody>
                  <a:tcPr marL="27430" marR="27430" marT="13715" marB="13715">
                    <a:solidFill>
                      <a:srgbClr val="FFCCFF"/>
                    </a:solidFill>
                  </a:tcPr>
                </a:tc>
                <a:extLst>
                  <a:ext uri="{0D108BD9-81ED-4DB2-BD59-A6C34878D82A}">
                    <a16:rowId xmlns:a16="http://schemas.microsoft.com/office/drawing/2014/main" val="10002"/>
                  </a:ext>
                </a:extLst>
              </a:tr>
              <a:tr h="109720">
                <a:tc gridSpan="2">
                  <a:txBody>
                    <a:bodyPr/>
                    <a:lstStyle/>
                    <a:p>
                      <a:pPr algn="ctr"/>
                      <a:r>
                        <a:rPr lang="fr-CH" sz="1800" b="1" dirty="0">
                          <a:solidFill>
                            <a:schemeClr val="bg1"/>
                          </a:solidFill>
                        </a:rPr>
                        <a:t>Output </a:t>
                      </a:r>
                      <a:r>
                        <a:rPr lang="fr-CH" sz="1800" b="1" dirty="0" err="1">
                          <a:solidFill>
                            <a:schemeClr val="bg1"/>
                          </a:solidFill>
                        </a:rPr>
                        <a:t>während</a:t>
                      </a:r>
                      <a:r>
                        <a:rPr lang="fr-CH" sz="1800" b="1" dirty="0">
                          <a:solidFill>
                            <a:schemeClr val="bg1"/>
                          </a:solidFill>
                        </a:rPr>
                        <a:t> der </a:t>
                      </a:r>
                      <a:r>
                        <a:rPr lang="fr-CH" sz="1800" b="1" dirty="0" err="1">
                          <a:solidFill>
                            <a:schemeClr val="bg1"/>
                          </a:solidFill>
                        </a:rPr>
                        <a:t>intrauterine</a:t>
                      </a:r>
                      <a:r>
                        <a:rPr lang="fr-CH" sz="1800" b="1" dirty="0">
                          <a:solidFill>
                            <a:schemeClr val="bg1"/>
                          </a:solidFill>
                        </a:rPr>
                        <a:t> </a:t>
                      </a:r>
                      <a:r>
                        <a:rPr lang="fr-CH" sz="1800" b="1" dirty="0" err="1">
                          <a:solidFill>
                            <a:schemeClr val="bg1"/>
                          </a:solidFill>
                        </a:rPr>
                        <a:t>Entwicklung</a:t>
                      </a:r>
                      <a:endParaRPr lang="fr-CH" sz="1800" b="1" dirty="0">
                        <a:solidFill>
                          <a:schemeClr val="bg1"/>
                        </a:solidFill>
                      </a:endParaRPr>
                    </a:p>
                  </a:txBody>
                  <a:tcPr marL="27430" marR="27430" marT="13715" marB="13715">
                    <a:solidFill>
                      <a:schemeClr val="tx1"/>
                    </a:solidFill>
                  </a:tcPr>
                </a:tc>
                <a:tc hMerge="1">
                  <a:txBody>
                    <a:bodyPr/>
                    <a:lstStyle/>
                    <a:p>
                      <a:endParaRPr lang="fr-CH"/>
                    </a:p>
                  </a:txBody>
                  <a:tcPr/>
                </a:tc>
                <a:extLst>
                  <a:ext uri="{0D108BD9-81ED-4DB2-BD59-A6C34878D82A}">
                    <a16:rowId xmlns:a16="http://schemas.microsoft.com/office/drawing/2014/main" val="10003"/>
                  </a:ext>
                </a:extLst>
              </a:tr>
              <a:tr h="768042">
                <a:tc>
                  <a:txBody>
                    <a:bodyPr/>
                    <a:lstStyle/>
                    <a:p>
                      <a:pPr algn="l"/>
                      <a:r>
                        <a:rPr lang="fr-CH" sz="1800" dirty="0" err="1"/>
                        <a:t>Keine</a:t>
                      </a:r>
                      <a:r>
                        <a:rPr lang="fr-CH" sz="1800" dirty="0"/>
                        <a:t> </a:t>
                      </a:r>
                      <a:r>
                        <a:rPr lang="fr-CH" sz="1800" dirty="0" err="1"/>
                        <a:t>Keimzellproduktion</a:t>
                      </a:r>
                      <a:endParaRPr lang="fr-CH" sz="1800" dirty="0"/>
                    </a:p>
                  </a:txBody>
                  <a:tcPr marL="27430" marR="27430" marT="13715" marB="13715">
                    <a:solidFill>
                      <a:schemeClr val="tx2">
                        <a:lumMod val="20000"/>
                        <a:lumOff val="80000"/>
                      </a:schemeClr>
                    </a:solidFill>
                  </a:tcPr>
                </a:tc>
                <a:tc>
                  <a:txBody>
                    <a:bodyPr/>
                    <a:lstStyle/>
                    <a:p>
                      <a:pPr algn="l"/>
                      <a:r>
                        <a:rPr lang="de-DE" sz="1800" dirty="0"/>
                        <a:t>Produktion des ganzen Vorrats an Keimzellen</a:t>
                      </a:r>
                      <a:br>
                        <a:rPr lang="de-DE" sz="1800" dirty="0"/>
                      </a:br>
                      <a:endParaRPr lang="de-DE" sz="1800" dirty="0"/>
                    </a:p>
                  </a:txBody>
                  <a:tcPr marL="27430" marR="27430" marT="13715" marB="13715">
                    <a:solidFill>
                      <a:srgbClr val="FFCCFF"/>
                    </a:solidFill>
                  </a:tcPr>
                </a:tc>
                <a:extLst>
                  <a:ext uri="{0D108BD9-81ED-4DB2-BD59-A6C34878D82A}">
                    <a16:rowId xmlns:a16="http://schemas.microsoft.com/office/drawing/2014/main" val="10007"/>
                  </a:ext>
                </a:extLst>
              </a:tr>
            </a:tbl>
          </a:graphicData>
        </a:graphic>
      </p:graphicFrame>
      <p:graphicFrame>
        <p:nvGraphicFramePr>
          <p:cNvPr id="3" name="Table 2">
            <a:extLst>
              <a:ext uri="{FF2B5EF4-FFF2-40B4-BE49-F238E27FC236}">
                <a16:creationId xmlns:a16="http://schemas.microsoft.com/office/drawing/2014/main" id="{1BDFD21D-8BF0-CC93-F60A-FAE795AB8E65}"/>
              </a:ext>
            </a:extLst>
          </p:cNvPr>
          <p:cNvGraphicFramePr>
            <a:graphicFrameLocks noGrp="1"/>
          </p:cNvGraphicFramePr>
          <p:nvPr>
            <p:extLst>
              <p:ext uri="{D42A27DB-BD31-4B8C-83A1-F6EECF244321}">
                <p14:modId xmlns:p14="http://schemas.microsoft.com/office/powerpoint/2010/main" val="2957145446"/>
              </p:ext>
            </p:extLst>
          </p:nvPr>
        </p:nvGraphicFramePr>
        <p:xfrm>
          <a:off x="1703512" y="4919577"/>
          <a:ext cx="8712968" cy="1700780"/>
        </p:xfrm>
        <a:graphic>
          <a:graphicData uri="http://schemas.openxmlformats.org/drawingml/2006/table">
            <a:tbl>
              <a:tblPr>
                <a:tableStyleId>{5940675A-B579-460E-94D1-54222C63F5DA}</a:tableStyleId>
              </a:tblPr>
              <a:tblGrid>
                <a:gridCol w="4668349">
                  <a:extLst>
                    <a:ext uri="{9D8B030D-6E8A-4147-A177-3AD203B41FA5}">
                      <a16:colId xmlns:a16="http://schemas.microsoft.com/office/drawing/2014/main" val="1668929572"/>
                    </a:ext>
                  </a:extLst>
                </a:gridCol>
                <a:gridCol w="4044619">
                  <a:extLst>
                    <a:ext uri="{9D8B030D-6E8A-4147-A177-3AD203B41FA5}">
                      <a16:colId xmlns:a16="http://schemas.microsoft.com/office/drawing/2014/main" val="643234018"/>
                    </a:ext>
                  </a:extLst>
                </a:gridCol>
              </a:tblGrid>
              <a:tr h="109720">
                <a:tc gridSpan="2">
                  <a:txBody>
                    <a:bodyPr/>
                    <a:lstStyle/>
                    <a:p>
                      <a:pPr algn="ctr"/>
                      <a:r>
                        <a:rPr lang="de-CH" sz="1800" b="1" dirty="0">
                          <a:solidFill>
                            <a:schemeClr val="bg1"/>
                          </a:solidFill>
                        </a:rPr>
                        <a:t>H</a:t>
                      </a:r>
                      <a:r>
                        <a:rPr lang="fr-CH" sz="1800" b="1" dirty="0" err="1">
                          <a:solidFill>
                            <a:schemeClr val="bg1"/>
                          </a:solidFill>
                        </a:rPr>
                        <a:t>ormonproduktion</a:t>
                      </a:r>
                      <a:endParaRPr lang="fr-CH" sz="1800" b="1" dirty="0">
                        <a:solidFill>
                          <a:schemeClr val="bg1"/>
                        </a:solidFill>
                      </a:endParaRPr>
                    </a:p>
                  </a:txBody>
                  <a:tcPr marL="27430" marR="27430" marT="13715" marB="13715">
                    <a:solidFill>
                      <a:schemeClr val="tx1"/>
                    </a:solidFill>
                  </a:tcPr>
                </a:tc>
                <a:tc hMerge="1">
                  <a:txBody>
                    <a:bodyPr/>
                    <a:lstStyle/>
                    <a:p>
                      <a:endParaRPr lang="fr-CH"/>
                    </a:p>
                  </a:txBody>
                  <a:tcPr/>
                </a:tc>
                <a:extLst>
                  <a:ext uri="{0D108BD9-81ED-4DB2-BD59-A6C34878D82A}">
                    <a16:rowId xmlns:a16="http://schemas.microsoft.com/office/drawing/2014/main" val="114362676"/>
                  </a:ext>
                </a:extLst>
              </a:tr>
              <a:tr h="685752">
                <a:tc>
                  <a:txBody>
                    <a:bodyPr/>
                    <a:lstStyle/>
                    <a:p>
                      <a:pPr algn="l"/>
                      <a:r>
                        <a:rPr lang="de-DE" sz="1800" u="sng" dirty="0"/>
                        <a:t>Kindheit</a:t>
                      </a:r>
                      <a:r>
                        <a:rPr lang="de-DE" sz="1800" dirty="0"/>
                        <a:t>:</a:t>
                      </a:r>
                      <a:r>
                        <a:rPr lang="de-DE" sz="1800" baseline="0" dirty="0"/>
                        <a:t> inaktiv</a:t>
                      </a:r>
                    </a:p>
                    <a:p>
                      <a:pPr algn="l"/>
                      <a:r>
                        <a:rPr lang="de-DE" sz="1800" u="sng" baseline="0" dirty="0"/>
                        <a:t>Pubertät/Erwachsene</a:t>
                      </a:r>
                      <a:r>
                        <a:rPr lang="de-DE" sz="1800" baseline="0" dirty="0"/>
                        <a:t> : aktiv. Sekretionsmuster: </a:t>
                      </a:r>
                      <a:r>
                        <a:rPr lang="de-DE" sz="1800" baseline="0" dirty="0" err="1"/>
                        <a:t>Zyrkadian</a:t>
                      </a:r>
                      <a:endParaRPr lang="de-DE" sz="1800" baseline="0" dirty="0"/>
                    </a:p>
                    <a:p>
                      <a:pPr algn="l"/>
                      <a:r>
                        <a:rPr lang="de-DE" sz="1800" u="sng" kern="1200" dirty="0">
                          <a:solidFill>
                            <a:schemeClr val="tx1"/>
                          </a:solidFill>
                          <a:effectLst/>
                          <a:latin typeface="+mn-lt"/>
                          <a:ea typeface="+mn-ea"/>
                          <a:cs typeface="+mn-cs"/>
                        </a:rPr>
                        <a:t>Hormonabfall </a:t>
                      </a:r>
                      <a:r>
                        <a:rPr lang="de-DE" sz="1800" kern="1200" dirty="0">
                          <a:solidFill>
                            <a:schemeClr val="tx1"/>
                          </a:solidFill>
                          <a:effectLst/>
                          <a:latin typeface="+mn-lt"/>
                          <a:ea typeface="+mn-ea"/>
                          <a:cs typeface="+mn-cs"/>
                        </a:rPr>
                        <a:t>: schleichend (über Jahren)</a:t>
                      </a:r>
                      <a:endParaRPr lang="de-DE" sz="1800" dirty="0"/>
                    </a:p>
                  </a:txBody>
                  <a:tcPr marL="27430" marR="27430" marT="13715" marB="13715">
                    <a:solidFill>
                      <a:schemeClr val="tx2">
                        <a:lumMod val="20000"/>
                        <a:lumOff val="80000"/>
                      </a:schemeClr>
                    </a:solidFill>
                  </a:tcPr>
                </a:tc>
                <a:tc>
                  <a:txBody>
                    <a:bodyPr/>
                    <a:lstStyle/>
                    <a:p>
                      <a:pPr algn="l"/>
                      <a:r>
                        <a:rPr lang="de-DE" sz="1800" u="sng" dirty="0"/>
                        <a:t>Kindheit:</a:t>
                      </a:r>
                      <a:r>
                        <a:rPr lang="de-DE" sz="1800" baseline="0" dirty="0"/>
                        <a:t> inaktiv</a:t>
                      </a:r>
                      <a:endParaRPr lang="de-DE" sz="1800" dirty="0"/>
                    </a:p>
                    <a:p>
                      <a:pPr algn="l"/>
                      <a:r>
                        <a:rPr lang="de-DE" sz="1800" u="sng" baseline="0" dirty="0"/>
                        <a:t>Pubertät/Erwachsene</a:t>
                      </a:r>
                      <a:r>
                        <a:rPr lang="de-DE" sz="1800" baseline="0" dirty="0"/>
                        <a:t>: aktiv. Zyklisch (28 T-Rhythmus)</a:t>
                      </a:r>
                    </a:p>
                    <a:p>
                      <a:pPr algn="l"/>
                      <a:r>
                        <a:rPr lang="de-DE" sz="1800" u="sng" kern="1200" dirty="0">
                          <a:solidFill>
                            <a:schemeClr val="tx1"/>
                          </a:solidFill>
                          <a:effectLst/>
                          <a:latin typeface="+mn-lt"/>
                          <a:ea typeface="+mn-ea"/>
                          <a:cs typeface="+mn-cs"/>
                        </a:rPr>
                        <a:t>Hormonabfall </a:t>
                      </a:r>
                      <a:r>
                        <a:rPr lang="de-DE" sz="1800" kern="1200" dirty="0">
                          <a:solidFill>
                            <a:schemeClr val="tx1"/>
                          </a:solidFill>
                          <a:effectLst/>
                          <a:latin typeface="+mn-lt"/>
                          <a:ea typeface="+mn-ea"/>
                          <a:cs typeface="+mn-cs"/>
                        </a:rPr>
                        <a:t>: genauer</a:t>
                      </a:r>
                      <a:r>
                        <a:rPr lang="de-DE" sz="1800" kern="1200" baseline="0" dirty="0">
                          <a:solidFill>
                            <a:schemeClr val="tx1"/>
                          </a:solidFill>
                          <a:effectLst/>
                          <a:latin typeface="+mn-lt"/>
                          <a:ea typeface="+mn-ea"/>
                          <a:cs typeface="+mn-cs"/>
                        </a:rPr>
                        <a:t> Zeitpunkt (Menopause)</a:t>
                      </a:r>
                      <a:endParaRPr lang="de-DE" sz="1800" baseline="0" dirty="0"/>
                    </a:p>
                  </a:txBody>
                  <a:tcPr marL="27430" marR="27430" marT="13715" marB="13715">
                    <a:solidFill>
                      <a:srgbClr val="FFCCFF"/>
                    </a:solidFill>
                  </a:tcPr>
                </a:tc>
                <a:extLst>
                  <a:ext uri="{0D108BD9-81ED-4DB2-BD59-A6C34878D82A}">
                    <a16:rowId xmlns:a16="http://schemas.microsoft.com/office/drawing/2014/main" val="3390787156"/>
                  </a:ext>
                </a:extLst>
              </a:tr>
            </a:tbl>
          </a:graphicData>
        </a:graphic>
      </p:graphicFrame>
    </p:spTree>
    <p:extLst>
      <p:ext uri="{BB962C8B-B14F-4D97-AF65-F5344CB8AC3E}">
        <p14:creationId xmlns:p14="http://schemas.microsoft.com/office/powerpoint/2010/main" val="1441588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b="1" dirty="0">
                <a:effectLst>
                  <a:outerShdw blurRad="38100" dist="38100" dir="2700000" algn="tl">
                    <a:srgbClr val="000000">
                      <a:alpha val="43137"/>
                    </a:srgbClr>
                  </a:outerShdw>
                </a:effectLst>
              </a:rPr>
              <a:t>Hormone </a:t>
            </a:r>
            <a:r>
              <a:rPr lang="fr-CH" b="1" dirty="0" err="1">
                <a:effectLst>
                  <a:outerShdw blurRad="38100" dist="38100" dir="2700000" algn="tl">
                    <a:srgbClr val="000000">
                      <a:alpha val="43137"/>
                    </a:srgbClr>
                  </a:outerShdw>
                </a:effectLst>
              </a:rPr>
              <a:t>und</a:t>
            </a:r>
            <a:r>
              <a:rPr lang="fr-CH" b="1" dirty="0">
                <a:effectLst>
                  <a:outerShdw blurRad="38100" dist="38100" dir="2700000" algn="tl">
                    <a:srgbClr val="000000">
                      <a:alpha val="43137"/>
                    </a:srgbClr>
                  </a:outerShdw>
                </a:effectLst>
              </a:rPr>
              <a:t> </a:t>
            </a:r>
            <a:r>
              <a:rPr lang="fr-CH" b="1" dirty="0" err="1">
                <a:effectLst>
                  <a:outerShdw blurRad="38100" dist="38100" dir="2700000" algn="tl">
                    <a:srgbClr val="000000">
                      <a:alpha val="43137"/>
                    </a:srgbClr>
                  </a:outerShdw>
                </a:effectLst>
              </a:rPr>
              <a:t>Lebensalter</a:t>
            </a:r>
            <a:endParaRPr lang="fr-CH" b="1" dirty="0">
              <a:effectLst>
                <a:outerShdw blurRad="38100" dist="38100" dir="2700000" algn="tl">
                  <a:srgbClr val="000000">
                    <a:alpha val="43137"/>
                  </a:srgbClr>
                </a:outerShdw>
              </a:effectLst>
            </a:endParaRPr>
          </a:p>
        </p:txBody>
      </p:sp>
      <p:sp>
        <p:nvSpPr>
          <p:cNvPr id="3" name="Inhaltsplatzhalter 2"/>
          <p:cNvSpPr>
            <a:spLocks noGrp="1"/>
          </p:cNvSpPr>
          <p:nvPr>
            <p:ph idx="1"/>
          </p:nvPr>
        </p:nvSpPr>
        <p:spPr>
          <a:xfrm>
            <a:off x="1947017" y="1601038"/>
            <a:ext cx="8229600" cy="4525963"/>
          </a:xfrm>
        </p:spPr>
        <p:txBody>
          <a:bodyPr/>
          <a:lstStyle/>
          <a:p>
            <a:endParaRPr lang="fr-CH" dirty="0"/>
          </a:p>
        </p:txBody>
      </p:sp>
      <p:pic>
        <p:nvPicPr>
          <p:cNvPr id="221186" name="Picture 2" descr="http://www.andromenopause.info/uploads/pics/Hormone_und_Lebensal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634" y="1982833"/>
            <a:ext cx="6715125" cy="376237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Gerade Verbindung mit Pfeil 4"/>
          <p:cNvCxnSpPr/>
          <p:nvPr/>
        </p:nvCxnSpPr>
        <p:spPr>
          <a:xfrm flipH="1">
            <a:off x="9174296" y="4460906"/>
            <a:ext cx="358924" cy="496976"/>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flipH="1">
            <a:off x="9249397" y="4878329"/>
            <a:ext cx="358924" cy="49697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9540707" y="4641726"/>
            <a:ext cx="1236942" cy="369332"/>
          </a:xfrm>
          <a:prstGeom prst="rect">
            <a:avLst/>
          </a:prstGeom>
          <a:noFill/>
        </p:spPr>
        <p:txBody>
          <a:bodyPr wrap="none" rtlCol="0">
            <a:spAutoFit/>
          </a:bodyPr>
          <a:lstStyle/>
          <a:p>
            <a:r>
              <a:rPr lang="fr-CH" b="1" dirty="0" err="1">
                <a:solidFill>
                  <a:srgbClr val="00B050"/>
                </a:solidFill>
              </a:rPr>
              <a:t>Estrogene</a:t>
            </a:r>
            <a:endParaRPr lang="fr-CH" b="1" dirty="0">
              <a:solidFill>
                <a:srgbClr val="00B050"/>
              </a:solidFill>
            </a:endParaRPr>
          </a:p>
        </p:txBody>
      </p:sp>
      <p:sp>
        <p:nvSpPr>
          <p:cNvPr id="9" name="Textfeld 8"/>
          <p:cNvSpPr txBox="1"/>
          <p:nvPr/>
        </p:nvSpPr>
        <p:spPr>
          <a:xfrm>
            <a:off x="9428860" y="4165142"/>
            <a:ext cx="1415837" cy="369332"/>
          </a:xfrm>
          <a:prstGeom prst="rect">
            <a:avLst/>
          </a:prstGeom>
          <a:noFill/>
        </p:spPr>
        <p:txBody>
          <a:bodyPr wrap="none" rtlCol="0">
            <a:spAutoFit/>
          </a:bodyPr>
          <a:lstStyle/>
          <a:p>
            <a:r>
              <a:rPr lang="fr-CH" b="1" dirty="0" err="1">
                <a:solidFill>
                  <a:srgbClr val="00B0F0"/>
                </a:solidFill>
              </a:rPr>
              <a:t>Testosteron</a:t>
            </a:r>
            <a:endParaRPr lang="fr-CH" b="1" dirty="0">
              <a:solidFill>
                <a:srgbClr val="00B0F0"/>
              </a:solidFill>
            </a:endParaRPr>
          </a:p>
        </p:txBody>
      </p:sp>
      <p:sp>
        <p:nvSpPr>
          <p:cNvPr id="8" name="Textfeld 7"/>
          <p:cNvSpPr txBox="1"/>
          <p:nvPr/>
        </p:nvSpPr>
        <p:spPr>
          <a:xfrm>
            <a:off x="5720024" y="5478427"/>
            <a:ext cx="1023037" cy="369332"/>
          </a:xfrm>
          <a:prstGeom prst="rect">
            <a:avLst/>
          </a:prstGeom>
          <a:noFill/>
        </p:spPr>
        <p:txBody>
          <a:bodyPr wrap="none" rtlCol="0">
            <a:spAutoFit/>
          </a:bodyPr>
          <a:lstStyle/>
          <a:p>
            <a:r>
              <a:rPr lang="fr-CH" dirty="0"/>
              <a:t>50       60</a:t>
            </a:r>
          </a:p>
        </p:txBody>
      </p:sp>
      <p:cxnSp>
        <p:nvCxnSpPr>
          <p:cNvPr id="11" name="Gerade Verbindung 10"/>
          <p:cNvCxnSpPr/>
          <p:nvPr/>
        </p:nvCxnSpPr>
        <p:spPr>
          <a:xfrm>
            <a:off x="5902191" y="1230595"/>
            <a:ext cx="27185" cy="427867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6498983" y="1254805"/>
            <a:ext cx="27185" cy="427867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007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2817999"/>
            <a:ext cx="9144000" cy="2387600"/>
          </a:xfrm>
          <a:noFill/>
        </p:spPr>
        <p:txBody>
          <a:bodyPr>
            <a:normAutofit/>
          </a:bodyPr>
          <a:lstStyle/>
          <a:p>
            <a:r>
              <a:rPr lang="fr-CH" sz="8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MENOPAUSE</a:t>
            </a:r>
            <a:br>
              <a:rPr lang="fr-CH" sz="8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fr-CH" sz="8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4634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83F52-B7AC-2BB9-8E39-EAF9A751DFC3}"/>
              </a:ext>
            </a:extLst>
          </p:cNvPr>
          <p:cNvSpPr>
            <a:spLocks noGrp="1"/>
          </p:cNvSpPr>
          <p:nvPr>
            <p:ph type="ctrTitle"/>
          </p:nvPr>
        </p:nvSpPr>
        <p:spPr>
          <a:xfrm>
            <a:off x="1524000" y="2054870"/>
            <a:ext cx="9144000" cy="2387600"/>
          </a:xfrm>
        </p:spPr>
        <p:txBody>
          <a:bodyPr>
            <a:normAutofit fontScale="90000"/>
          </a:bodyPr>
          <a:lstStyle/>
          <a:p>
            <a:r>
              <a:rPr lang="de-CH"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Definition </a:t>
            </a:r>
            <a:br>
              <a:rPr lang="de-CH"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br>
            <a:r>
              <a:rPr lang="de-CH"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und </a:t>
            </a:r>
            <a:br>
              <a:rPr lang="de-CH"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br>
            <a:r>
              <a:rPr lang="de-CH"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zeitlicher Verlauf</a:t>
            </a:r>
            <a:endParaRPr lang="fr-CH"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5366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103" y="598206"/>
            <a:ext cx="8532140" cy="5571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3082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6215" y="666573"/>
            <a:ext cx="8681850" cy="5706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4517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9337" y="401653"/>
            <a:ext cx="8580287" cy="5562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7775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C6760-EEF3-0A4D-0688-D7C050DDC450}"/>
              </a:ext>
            </a:extLst>
          </p:cNvPr>
          <p:cNvSpPr>
            <a:spLocks noGrp="1"/>
          </p:cNvSpPr>
          <p:nvPr>
            <p:ph type="ctrTitle"/>
          </p:nvPr>
        </p:nvSpPr>
        <p:spPr>
          <a:xfrm>
            <a:off x="1524000" y="1520716"/>
            <a:ext cx="9144000" cy="2387600"/>
          </a:xfrm>
        </p:spPr>
        <p:txBody>
          <a:bodyPr/>
          <a:lstStyle/>
          <a:p>
            <a:r>
              <a:rPr lang="de-CH" b="1" dirty="0">
                <a:effectLst>
                  <a:outerShdw blurRad="38100" dist="38100" dir="2700000" algn="tl">
                    <a:srgbClr val="000000">
                      <a:alpha val="43137"/>
                    </a:srgbClr>
                  </a:outerShdw>
                </a:effectLst>
              </a:rPr>
              <a:t>Anzeichen und Symptome</a:t>
            </a:r>
            <a:endParaRPr lang="fr-CH" b="1"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20370DF5-9D5C-B869-6971-3C1D0CDB7951}"/>
              </a:ext>
            </a:extLst>
          </p:cNvPr>
          <p:cNvSpPr>
            <a:spLocks noGrp="1"/>
          </p:cNvSpPr>
          <p:nvPr>
            <p:ph type="subTitle" idx="1"/>
          </p:nvPr>
        </p:nvSpPr>
        <p:spPr/>
        <p:txBody>
          <a:bodyPr/>
          <a:lstStyle/>
          <a:p>
            <a:endParaRPr lang="fr-CH"/>
          </a:p>
        </p:txBody>
      </p:sp>
    </p:spTree>
    <p:extLst>
      <p:ext uri="{BB962C8B-B14F-4D97-AF65-F5344CB8AC3E}">
        <p14:creationId xmlns:p14="http://schemas.microsoft.com/office/powerpoint/2010/main" val="481904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539" y="971550"/>
            <a:ext cx="7400925"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2781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290146"/>
            <a:ext cx="9065887" cy="5835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1943101" y="6372225"/>
            <a:ext cx="492443" cy="369332"/>
          </a:xfrm>
          <a:prstGeom prst="rect">
            <a:avLst/>
          </a:prstGeom>
          <a:noFill/>
        </p:spPr>
        <p:txBody>
          <a:bodyPr wrap="none" rtlCol="0">
            <a:spAutoFit/>
          </a:bodyPr>
          <a:lstStyle/>
          <a:p>
            <a:r>
              <a:rPr lang="de-CH" dirty="0"/>
              <a:t>xxx</a:t>
            </a:r>
            <a:endParaRPr lang="fr-CH" dirty="0"/>
          </a:p>
        </p:txBody>
      </p:sp>
    </p:spTree>
    <p:extLst>
      <p:ext uri="{BB962C8B-B14F-4D97-AF65-F5344CB8AC3E}">
        <p14:creationId xmlns:p14="http://schemas.microsoft.com/office/powerpoint/2010/main" val="2505367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22211" y="1275930"/>
            <a:ext cx="8737600" cy="5632311"/>
          </a:xfrm>
          <a:prstGeom prst="rect">
            <a:avLst/>
          </a:prstGeom>
        </p:spPr>
        <p:txBody>
          <a:bodyPr wrap="square">
            <a:spAutoFit/>
          </a:bodyPr>
          <a:lstStyle/>
          <a:p>
            <a:pPr marL="342900" indent="-342900">
              <a:buFont typeface="Arial" pitchFamily="34" charset="0"/>
              <a:buChar char="•"/>
            </a:pPr>
            <a:endParaRPr lang="en-US" sz="2000" b="1" dirty="0"/>
          </a:p>
          <a:p>
            <a:pPr marL="342900" indent="-342900">
              <a:buFont typeface="Arial" pitchFamily="34" charset="0"/>
              <a:buChar char="•"/>
            </a:pPr>
            <a:r>
              <a:rPr lang="en-US" sz="2000" b="1" dirty="0" err="1"/>
              <a:t>Medizin</a:t>
            </a:r>
            <a:r>
              <a:rPr lang="en-US" sz="2000" b="1" dirty="0"/>
              <a:t> </a:t>
            </a:r>
            <a:r>
              <a:rPr lang="en-US" sz="2000" b="1" dirty="0" err="1"/>
              <a:t>Studium</a:t>
            </a:r>
            <a:r>
              <a:rPr lang="en-US" sz="2000" b="1" dirty="0"/>
              <a:t>, </a:t>
            </a:r>
            <a:r>
              <a:rPr lang="en-US" sz="2000" b="1" dirty="0" err="1"/>
              <a:t>Universität</a:t>
            </a:r>
            <a:r>
              <a:rPr lang="en-US" sz="2000" b="1" dirty="0"/>
              <a:t> Padua, </a:t>
            </a:r>
            <a:r>
              <a:rPr lang="en-US" sz="2000" b="1" dirty="0" err="1"/>
              <a:t>Italien</a:t>
            </a:r>
            <a:r>
              <a:rPr lang="en-US" sz="2000" b="1" dirty="0"/>
              <a:t> (</a:t>
            </a:r>
            <a:r>
              <a:rPr lang="en-US" sz="2000" b="1" dirty="0" err="1"/>
              <a:t>Abschluss</a:t>
            </a:r>
            <a:r>
              <a:rPr lang="en-US" sz="2000" b="1" dirty="0"/>
              <a:t> 1986)</a:t>
            </a:r>
          </a:p>
          <a:p>
            <a:pPr marL="342900" indent="-342900">
              <a:buFont typeface="Arial" pitchFamily="34" charset="0"/>
              <a:buChar char="•"/>
            </a:pPr>
            <a:endParaRPr lang="en-US" sz="2000" b="1" dirty="0"/>
          </a:p>
          <a:p>
            <a:pPr marL="342900" indent="-342900">
              <a:buFont typeface="Arial" pitchFamily="34" charset="0"/>
              <a:buChar char="•"/>
            </a:pPr>
            <a:r>
              <a:rPr lang="en-US" sz="2000" b="1" dirty="0"/>
              <a:t>FMH </a:t>
            </a:r>
            <a:r>
              <a:rPr lang="en-US" sz="2000" b="1" dirty="0" err="1"/>
              <a:t>Innere</a:t>
            </a:r>
            <a:r>
              <a:rPr lang="en-US" sz="2000" b="1" dirty="0"/>
              <a:t> </a:t>
            </a:r>
            <a:r>
              <a:rPr lang="en-US" sz="2000" b="1" dirty="0" err="1"/>
              <a:t>Medizin</a:t>
            </a:r>
            <a:r>
              <a:rPr lang="en-US" sz="2000" b="1" dirty="0"/>
              <a:t>, </a:t>
            </a:r>
            <a:r>
              <a:rPr lang="en-US" sz="2000" b="1" dirty="0" err="1"/>
              <a:t>Subtitel</a:t>
            </a:r>
            <a:r>
              <a:rPr lang="en-US" sz="2000" b="1" dirty="0"/>
              <a:t> </a:t>
            </a:r>
            <a:r>
              <a:rPr lang="en-US" sz="2000" b="1" dirty="0" err="1"/>
              <a:t>Endokrinologie</a:t>
            </a:r>
            <a:r>
              <a:rPr lang="en-US" sz="2000" b="1" dirty="0"/>
              <a:t> </a:t>
            </a:r>
            <a:r>
              <a:rPr lang="en-US" sz="2000" b="1" dirty="0" err="1"/>
              <a:t>Universitäten</a:t>
            </a:r>
            <a:r>
              <a:rPr lang="en-US" sz="2000" b="1" dirty="0"/>
              <a:t> Padua &amp; </a:t>
            </a:r>
            <a:r>
              <a:rPr lang="en-US" sz="2000" b="1" dirty="0" err="1"/>
              <a:t>Ancona</a:t>
            </a:r>
            <a:r>
              <a:rPr lang="en-US" sz="2000" b="1" dirty="0"/>
              <a:t> (IT)</a:t>
            </a:r>
          </a:p>
          <a:p>
            <a:pPr marL="342900" indent="-342900">
              <a:buFont typeface="Arial" pitchFamily="34" charset="0"/>
              <a:buChar char="•"/>
            </a:pPr>
            <a:endParaRPr lang="en-US" sz="2000" b="1" dirty="0"/>
          </a:p>
          <a:p>
            <a:pPr marL="342900" indent="-342900">
              <a:buFont typeface="Arial" pitchFamily="34" charset="0"/>
              <a:buChar char="•"/>
            </a:pPr>
            <a:r>
              <a:rPr lang="en-US" sz="2000" b="1" dirty="0"/>
              <a:t>Post Doc,  </a:t>
            </a:r>
            <a:r>
              <a:rPr lang="en-US" sz="2000" b="1" dirty="0" err="1"/>
              <a:t>Molekulare</a:t>
            </a:r>
            <a:r>
              <a:rPr lang="en-US" sz="2000" b="1" dirty="0"/>
              <a:t> </a:t>
            </a:r>
            <a:r>
              <a:rPr lang="en-US" sz="2000" b="1" dirty="0" err="1"/>
              <a:t>Endokrinologie</a:t>
            </a:r>
            <a:r>
              <a:rPr lang="en-US" sz="2000" b="1" dirty="0"/>
              <a:t>, University of Texas Southwestern in Dallas, TX ,USA (1988-1991)</a:t>
            </a:r>
          </a:p>
          <a:p>
            <a:pPr marL="342900" indent="-342900">
              <a:buFont typeface="Arial" pitchFamily="34" charset="0"/>
              <a:buChar char="•"/>
            </a:pPr>
            <a:endParaRPr lang="en-US" sz="2000" b="1" dirty="0"/>
          </a:p>
          <a:p>
            <a:pPr marL="342900" indent="-342900">
              <a:buFont typeface="Arial" pitchFamily="34" charset="0"/>
              <a:buChar char="•"/>
            </a:pPr>
            <a:r>
              <a:rPr lang="en-US" sz="2000" b="1" dirty="0" err="1"/>
              <a:t>Pädiatrische</a:t>
            </a:r>
            <a:r>
              <a:rPr lang="en-US" sz="2000" b="1" dirty="0"/>
              <a:t> </a:t>
            </a:r>
            <a:r>
              <a:rPr lang="en-US" sz="2000" b="1" dirty="0" err="1"/>
              <a:t>Endokrinologie</a:t>
            </a:r>
            <a:r>
              <a:rPr lang="en-US" sz="2000" b="1" dirty="0"/>
              <a:t>, </a:t>
            </a:r>
            <a:r>
              <a:rPr lang="en-US" sz="2000" b="1" dirty="0" err="1"/>
              <a:t>Kinderspital</a:t>
            </a:r>
            <a:r>
              <a:rPr lang="en-US" sz="2000" b="1" dirty="0"/>
              <a:t> Zürich (1992-2011)</a:t>
            </a:r>
          </a:p>
          <a:p>
            <a:pPr marL="342900" indent="-342900">
              <a:buFont typeface="Arial" pitchFamily="34" charset="0"/>
              <a:buChar char="•"/>
            </a:pPr>
            <a:endParaRPr lang="en-US" sz="2000" b="1" dirty="0"/>
          </a:p>
          <a:p>
            <a:pPr marL="342900" indent="-342900">
              <a:buFont typeface="Arial" pitchFamily="34" charset="0"/>
              <a:buChar char="•"/>
            </a:pPr>
            <a:r>
              <a:rPr lang="en-US" sz="2000" b="1" dirty="0"/>
              <a:t>Habilitation Universität Zürich (2004)</a:t>
            </a:r>
          </a:p>
          <a:p>
            <a:pPr marL="342900" indent="-342900">
              <a:buFont typeface="Arial" pitchFamily="34" charset="0"/>
              <a:buChar char="•"/>
            </a:pPr>
            <a:endParaRPr lang="en-US" sz="2000" b="1" dirty="0"/>
          </a:p>
          <a:p>
            <a:pPr marL="342900" indent="-342900">
              <a:buFont typeface="Arial" pitchFamily="34" charset="0"/>
              <a:buChar char="•"/>
            </a:pPr>
            <a:r>
              <a:rPr lang="en-US" sz="2000" b="1" dirty="0"/>
              <a:t>Ord. </a:t>
            </a:r>
            <a:r>
              <a:rPr lang="en-US" sz="2000" b="1" dirty="0" err="1"/>
              <a:t>Professorin</a:t>
            </a:r>
            <a:r>
              <a:rPr lang="en-US" sz="2000" b="1" dirty="0"/>
              <a:t> </a:t>
            </a:r>
            <a:r>
              <a:rPr lang="en-US" sz="2000" b="1" dirty="0" err="1"/>
              <a:t>für</a:t>
            </a:r>
            <a:r>
              <a:rPr lang="en-US" sz="2000" b="1" dirty="0"/>
              <a:t> </a:t>
            </a:r>
            <a:r>
              <a:rPr lang="en-US" sz="2000" b="1" dirty="0" err="1"/>
              <a:t>Endokrinologie</a:t>
            </a:r>
            <a:r>
              <a:rPr lang="en-US" sz="2000" b="1" dirty="0"/>
              <a:t>, Section </a:t>
            </a:r>
            <a:r>
              <a:rPr lang="en-US" sz="2000" b="1" dirty="0" err="1"/>
              <a:t>Medizin</a:t>
            </a:r>
            <a:r>
              <a:rPr lang="en-US" sz="2000" b="1" dirty="0"/>
              <a:t>, </a:t>
            </a:r>
            <a:r>
              <a:rPr lang="en-US" sz="2000" b="1" dirty="0" err="1"/>
              <a:t>Universität</a:t>
            </a:r>
            <a:r>
              <a:rPr lang="en-US" sz="2000" b="1" dirty="0"/>
              <a:t> Fribourg (Feb. 2012) </a:t>
            </a:r>
          </a:p>
          <a:p>
            <a:pPr marL="342900" indent="-342900">
              <a:buFont typeface="Arial" pitchFamily="34" charset="0"/>
              <a:buChar char="•"/>
            </a:pPr>
            <a:r>
              <a:rPr lang="en-US" sz="2000" b="1" dirty="0" err="1"/>
              <a:t>Chefärztin</a:t>
            </a:r>
            <a:r>
              <a:rPr lang="en-US" sz="2000" b="1" dirty="0"/>
              <a:t> </a:t>
            </a:r>
            <a:r>
              <a:rPr lang="en-US" sz="2000" b="1" dirty="0" err="1"/>
              <a:t>päd</a:t>
            </a:r>
            <a:r>
              <a:rPr lang="en-US" sz="2000" b="1" dirty="0"/>
              <a:t>. </a:t>
            </a:r>
            <a:r>
              <a:rPr lang="en-US" sz="2000" b="1" dirty="0" err="1"/>
              <a:t>Endokrinologie</a:t>
            </a:r>
            <a:r>
              <a:rPr lang="en-US" sz="2000" b="1" dirty="0"/>
              <a:t> HFR</a:t>
            </a:r>
          </a:p>
          <a:p>
            <a:pPr marL="342900" indent="-342900">
              <a:buFont typeface="Arial" pitchFamily="34" charset="0"/>
              <a:buChar char="•"/>
            </a:pPr>
            <a:endParaRPr lang="en-US" sz="2000" b="1" dirty="0"/>
          </a:p>
          <a:p>
            <a:pPr marL="342900" indent="-342900">
              <a:buFont typeface="Arial" pitchFamily="34" charset="0"/>
              <a:buChar char="•"/>
            </a:pPr>
            <a:endParaRPr lang="en-US" sz="2000" b="1" dirty="0"/>
          </a:p>
        </p:txBody>
      </p:sp>
      <p:sp>
        <p:nvSpPr>
          <p:cNvPr id="5" name="TextBox 4"/>
          <p:cNvSpPr txBox="1"/>
          <p:nvPr/>
        </p:nvSpPr>
        <p:spPr>
          <a:xfrm>
            <a:off x="4383299" y="752709"/>
            <a:ext cx="3471335" cy="523220"/>
          </a:xfrm>
          <a:prstGeom prst="rect">
            <a:avLst/>
          </a:prstGeom>
          <a:noFill/>
        </p:spPr>
        <p:txBody>
          <a:bodyPr wrap="none" rtlCol="0">
            <a:spAutoFit/>
          </a:bodyPr>
          <a:lstStyle/>
          <a:p>
            <a:r>
              <a:rPr lang="fr-CH" sz="2800" b="1" dirty="0">
                <a:effectLst>
                  <a:outerShdw blurRad="38100" dist="38100" dir="2700000" algn="tl">
                    <a:srgbClr val="000000">
                      <a:alpha val="43137"/>
                    </a:srgbClr>
                  </a:outerShdw>
                </a:effectLst>
              </a:rPr>
              <a:t>Anna </a:t>
            </a:r>
            <a:r>
              <a:rPr lang="fr-CH" sz="2800" b="1" dirty="0" err="1">
                <a:effectLst>
                  <a:outerShdw blurRad="38100" dist="38100" dir="2700000" algn="tl">
                    <a:srgbClr val="000000">
                      <a:alpha val="43137"/>
                    </a:srgbClr>
                  </a:outerShdw>
                </a:effectLst>
              </a:rPr>
              <a:t>Lauber-Biason</a:t>
            </a:r>
            <a:endParaRPr lang="fr-CH"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599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736" y="367470"/>
            <a:ext cx="8565770" cy="5677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1943101" y="6372225"/>
            <a:ext cx="492443" cy="369332"/>
          </a:xfrm>
          <a:prstGeom prst="rect">
            <a:avLst/>
          </a:prstGeom>
          <a:noFill/>
        </p:spPr>
        <p:txBody>
          <a:bodyPr wrap="none" rtlCol="0">
            <a:spAutoFit/>
          </a:bodyPr>
          <a:lstStyle/>
          <a:p>
            <a:r>
              <a:rPr lang="de-CH" dirty="0"/>
              <a:t>xxx</a:t>
            </a:r>
            <a:endParaRPr lang="fr-CH" dirty="0"/>
          </a:p>
        </p:txBody>
      </p:sp>
    </p:spTree>
    <p:extLst>
      <p:ext uri="{BB962C8B-B14F-4D97-AF65-F5344CB8AC3E}">
        <p14:creationId xmlns:p14="http://schemas.microsoft.com/office/powerpoint/2010/main" val="308297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648" y="393106"/>
            <a:ext cx="8598558" cy="5618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1943101" y="6372225"/>
            <a:ext cx="492443" cy="369332"/>
          </a:xfrm>
          <a:prstGeom prst="rect">
            <a:avLst/>
          </a:prstGeom>
          <a:noFill/>
        </p:spPr>
        <p:txBody>
          <a:bodyPr wrap="none" rtlCol="0">
            <a:spAutoFit/>
          </a:bodyPr>
          <a:lstStyle/>
          <a:p>
            <a:r>
              <a:rPr lang="de-CH" dirty="0"/>
              <a:t>xxx</a:t>
            </a:r>
            <a:endParaRPr lang="fr-CH" dirty="0"/>
          </a:p>
        </p:txBody>
      </p:sp>
    </p:spTree>
    <p:extLst>
      <p:ext uri="{BB962C8B-B14F-4D97-AF65-F5344CB8AC3E}">
        <p14:creationId xmlns:p14="http://schemas.microsoft.com/office/powerpoint/2010/main" val="1619021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904875"/>
            <a:ext cx="771525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1943101" y="6372225"/>
            <a:ext cx="492443" cy="369332"/>
          </a:xfrm>
          <a:prstGeom prst="rect">
            <a:avLst/>
          </a:prstGeom>
          <a:noFill/>
        </p:spPr>
        <p:txBody>
          <a:bodyPr wrap="none" rtlCol="0">
            <a:spAutoFit/>
          </a:bodyPr>
          <a:lstStyle/>
          <a:p>
            <a:r>
              <a:rPr lang="de-CH" dirty="0"/>
              <a:t>xxx</a:t>
            </a:r>
            <a:endParaRPr lang="fr-CH" dirty="0"/>
          </a:p>
        </p:txBody>
      </p:sp>
    </p:spTree>
    <p:extLst>
      <p:ext uri="{BB962C8B-B14F-4D97-AF65-F5344CB8AC3E}">
        <p14:creationId xmlns:p14="http://schemas.microsoft.com/office/powerpoint/2010/main" val="226039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558" y="666573"/>
            <a:ext cx="8529977" cy="5544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1943101" y="6372225"/>
            <a:ext cx="492443" cy="369332"/>
          </a:xfrm>
          <a:prstGeom prst="rect">
            <a:avLst/>
          </a:prstGeom>
          <a:noFill/>
        </p:spPr>
        <p:txBody>
          <a:bodyPr wrap="none" rtlCol="0">
            <a:spAutoFit/>
          </a:bodyPr>
          <a:lstStyle/>
          <a:p>
            <a:r>
              <a:rPr lang="de-CH" dirty="0"/>
              <a:t>xxx</a:t>
            </a:r>
            <a:endParaRPr lang="fr-CH" dirty="0"/>
          </a:p>
        </p:txBody>
      </p:sp>
    </p:spTree>
    <p:extLst>
      <p:ext uri="{BB962C8B-B14F-4D97-AF65-F5344CB8AC3E}">
        <p14:creationId xmlns:p14="http://schemas.microsoft.com/office/powerpoint/2010/main" val="2525614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727" y="572570"/>
            <a:ext cx="8629018" cy="5616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1943101" y="6372225"/>
            <a:ext cx="492443" cy="369332"/>
          </a:xfrm>
          <a:prstGeom prst="rect">
            <a:avLst/>
          </a:prstGeom>
          <a:noFill/>
        </p:spPr>
        <p:txBody>
          <a:bodyPr wrap="none" rtlCol="0">
            <a:spAutoFit/>
          </a:bodyPr>
          <a:lstStyle/>
          <a:p>
            <a:r>
              <a:rPr lang="de-CH" dirty="0"/>
              <a:t>xxx</a:t>
            </a:r>
            <a:endParaRPr lang="fr-CH" dirty="0"/>
          </a:p>
        </p:txBody>
      </p:sp>
    </p:spTree>
    <p:extLst>
      <p:ext uri="{BB962C8B-B14F-4D97-AF65-F5344CB8AC3E}">
        <p14:creationId xmlns:p14="http://schemas.microsoft.com/office/powerpoint/2010/main" val="4243609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9" y="1181100"/>
            <a:ext cx="7591425"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1943101" y="6372225"/>
            <a:ext cx="492443" cy="369332"/>
          </a:xfrm>
          <a:prstGeom prst="rect">
            <a:avLst/>
          </a:prstGeom>
          <a:noFill/>
        </p:spPr>
        <p:txBody>
          <a:bodyPr wrap="none" rtlCol="0">
            <a:spAutoFit/>
          </a:bodyPr>
          <a:lstStyle/>
          <a:p>
            <a:r>
              <a:rPr lang="de-CH" dirty="0"/>
              <a:t>xxx</a:t>
            </a:r>
            <a:endParaRPr lang="fr-CH" dirty="0"/>
          </a:p>
        </p:txBody>
      </p:sp>
    </p:spTree>
    <p:extLst>
      <p:ext uri="{BB962C8B-B14F-4D97-AF65-F5344CB8AC3E}">
        <p14:creationId xmlns:p14="http://schemas.microsoft.com/office/powerpoint/2010/main" val="322989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675" y="842964"/>
            <a:ext cx="7486650" cy="517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2600771" y="5751321"/>
            <a:ext cx="1709159" cy="444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Textfeld 2"/>
          <p:cNvSpPr txBox="1"/>
          <p:nvPr/>
        </p:nvSpPr>
        <p:spPr>
          <a:xfrm>
            <a:off x="6511902" y="2502930"/>
            <a:ext cx="3417923" cy="369332"/>
          </a:xfrm>
          <a:prstGeom prst="rect">
            <a:avLst/>
          </a:prstGeom>
          <a:noFill/>
        </p:spPr>
        <p:txBody>
          <a:bodyPr wrap="none" rtlCol="0">
            <a:spAutoFit/>
          </a:bodyPr>
          <a:lstStyle/>
          <a:p>
            <a:r>
              <a:rPr lang="fr-CH" b="1" dirty="0"/>
              <a:t>(99% 30 J </a:t>
            </a:r>
            <a:r>
              <a:rPr lang="fr-CH" b="1" dirty="0" err="1"/>
              <a:t>nach</a:t>
            </a:r>
            <a:r>
              <a:rPr lang="fr-CH" b="1" dirty="0"/>
              <a:t> der </a:t>
            </a:r>
            <a:r>
              <a:rPr lang="fr-CH" b="1" dirty="0" err="1"/>
              <a:t>Menopause</a:t>
            </a:r>
            <a:r>
              <a:rPr lang="fr-CH" b="1" dirty="0"/>
              <a:t>)</a:t>
            </a:r>
          </a:p>
        </p:txBody>
      </p:sp>
      <p:sp>
        <p:nvSpPr>
          <p:cNvPr id="5" name="Textfeld 4"/>
          <p:cNvSpPr txBox="1"/>
          <p:nvPr/>
        </p:nvSpPr>
        <p:spPr>
          <a:xfrm>
            <a:off x="1943101" y="6372225"/>
            <a:ext cx="492443" cy="369332"/>
          </a:xfrm>
          <a:prstGeom prst="rect">
            <a:avLst/>
          </a:prstGeom>
          <a:noFill/>
        </p:spPr>
        <p:txBody>
          <a:bodyPr wrap="none" rtlCol="0">
            <a:spAutoFit/>
          </a:bodyPr>
          <a:lstStyle/>
          <a:p>
            <a:r>
              <a:rPr lang="de-CH" dirty="0"/>
              <a:t>xxx</a:t>
            </a:r>
            <a:endParaRPr lang="fr-CH" dirty="0"/>
          </a:p>
        </p:txBody>
      </p:sp>
    </p:spTree>
    <p:extLst>
      <p:ext uri="{BB962C8B-B14F-4D97-AF65-F5344CB8AC3E}">
        <p14:creationId xmlns:p14="http://schemas.microsoft.com/office/powerpoint/2010/main" val="3427530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790" y="914401"/>
            <a:ext cx="7905812" cy="5439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1943101" y="6372225"/>
            <a:ext cx="492443" cy="369332"/>
          </a:xfrm>
          <a:prstGeom prst="rect">
            <a:avLst/>
          </a:prstGeom>
          <a:noFill/>
        </p:spPr>
        <p:txBody>
          <a:bodyPr wrap="none" rtlCol="0">
            <a:spAutoFit/>
          </a:bodyPr>
          <a:lstStyle/>
          <a:p>
            <a:r>
              <a:rPr lang="de-CH" dirty="0"/>
              <a:t>xxx</a:t>
            </a:r>
            <a:endParaRPr lang="fr-CH" dirty="0"/>
          </a:p>
        </p:txBody>
      </p:sp>
    </p:spTree>
    <p:extLst>
      <p:ext uri="{BB962C8B-B14F-4D97-AF65-F5344CB8AC3E}">
        <p14:creationId xmlns:p14="http://schemas.microsoft.com/office/powerpoint/2010/main" val="4178245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5821" y="504203"/>
            <a:ext cx="8184787" cy="5577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2164935" y="5700046"/>
            <a:ext cx="1734796" cy="7093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Textfeld 3"/>
          <p:cNvSpPr txBox="1"/>
          <p:nvPr/>
        </p:nvSpPr>
        <p:spPr>
          <a:xfrm>
            <a:off x="1943101" y="6372225"/>
            <a:ext cx="492443" cy="369332"/>
          </a:xfrm>
          <a:prstGeom prst="rect">
            <a:avLst/>
          </a:prstGeom>
          <a:noFill/>
        </p:spPr>
        <p:txBody>
          <a:bodyPr wrap="none" rtlCol="0">
            <a:spAutoFit/>
          </a:bodyPr>
          <a:lstStyle/>
          <a:p>
            <a:r>
              <a:rPr lang="de-CH" dirty="0"/>
              <a:t>xxx</a:t>
            </a:r>
            <a:endParaRPr lang="fr-CH" dirty="0"/>
          </a:p>
        </p:txBody>
      </p:sp>
    </p:spTree>
    <p:extLst>
      <p:ext uri="{BB962C8B-B14F-4D97-AF65-F5344CB8AC3E}">
        <p14:creationId xmlns:p14="http://schemas.microsoft.com/office/powerpoint/2010/main" val="2042767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7809" y="421371"/>
            <a:ext cx="727710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609" y="4643571"/>
            <a:ext cx="72580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2258938" y="6272613"/>
            <a:ext cx="4067396" cy="369332"/>
          </a:xfrm>
          <a:prstGeom prst="rect">
            <a:avLst/>
          </a:prstGeom>
          <a:noFill/>
        </p:spPr>
        <p:txBody>
          <a:bodyPr wrap="none" rtlCol="0">
            <a:spAutoFit/>
          </a:bodyPr>
          <a:lstStyle/>
          <a:p>
            <a:r>
              <a:rPr lang="fr-CH" dirty="0"/>
              <a:t>DEXA= Duale Röntgen-</a:t>
            </a:r>
            <a:r>
              <a:rPr lang="fr-CH" dirty="0" err="1"/>
              <a:t>Absorptiometrie</a:t>
            </a:r>
            <a:endParaRPr lang="fr-CH" dirty="0"/>
          </a:p>
        </p:txBody>
      </p:sp>
      <p:sp>
        <p:nvSpPr>
          <p:cNvPr id="5" name="Textfeld 4"/>
          <p:cNvSpPr txBox="1"/>
          <p:nvPr/>
        </p:nvSpPr>
        <p:spPr>
          <a:xfrm>
            <a:off x="1943101" y="6372225"/>
            <a:ext cx="492443" cy="369332"/>
          </a:xfrm>
          <a:prstGeom prst="rect">
            <a:avLst/>
          </a:prstGeom>
          <a:noFill/>
        </p:spPr>
        <p:txBody>
          <a:bodyPr wrap="none" rtlCol="0">
            <a:spAutoFit/>
          </a:bodyPr>
          <a:lstStyle/>
          <a:p>
            <a:r>
              <a:rPr lang="de-CH" dirty="0"/>
              <a:t>xxx</a:t>
            </a:r>
            <a:endParaRPr lang="fr-CH" dirty="0"/>
          </a:p>
        </p:txBody>
      </p:sp>
    </p:spTree>
    <p:extLst>
      <p:ext uri="{BB962C8B-B14F-4D97-AF65-F5344CB8AC3E}">
        <p14:creationId xmlns:p14="http://schemas.microsoft.com/office/powerpoint/2010/main" val="4040831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nnatalk «Menopause»: Zeit für ein neues Lebensgefühl - Annabelle">
            <a:extLst>
              <a:ext uri="{FF2B5EF4-FFF2-40B4-BE49-F238E27FC236}">
                <a16:creationId xmlns:a16="http://schemas.microsoft.com/office/drawing/2014/main" id="{10EC05E3-2D7D-1D00-67CA-A9C2E6ABE9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896" r="13706"/>
          <a:stretch/>
        </p:blipFill>
        <p:spPr bwMode="auto">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a:noFill/>
          <a:extLst>
            <a:ext uri="{909E8E84-426E-40DD-AFC4-6F175D3DCCD1}">
              <a14:hiddenFill xmlns:a14="http://schemas.microsoft.com/office/drawing/2010/main">
                <a:solidFill>
                  <a:srgbClr val="FFFFFF"/>
                </a:solidFill>
              </a14:hiddenFill>
            </a:ext>
          </a:extLst>
        </p:spPr>
      </p:pic>
      <p:pic>
        <p:nvPicPr>
          <p:cNvPr id="4106" name="Picture 10" descr="La menopausia: una etapa natural en la mujer. - bloomcolombia">
            <a:extLst>
              <a:ext uri="{FF2B5EF4-FFF2-40B4-BE49-F238E27FC236}">
                <a16:creationId xmlns:a16="http://schemas.microsoft.com/office/drawing/2014/main" id="{0E5965E5-BA05-AD69-2DB4-CD01033372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947" r="15637"/>
          <a:stretch/>
        </p:blipFill>
        <p:spPr bwMode="auto">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EB0A5FA-9DEE-04F3-FB1B-A7CF2B428113}"/>
              </a:ext>
            </a:extLst>
          </p:cNvPr>
          <p:cNvSpPr>
            <a:spLocks noGrp="1"/>
          </p:cNvSpPr>
          <p:nvPr>
            <p:ph type="title"/>
          </p:nvPr>
        </p:nvSpPr>
        <p:spPr>
          <a:xfrm>
            <a:off x="493323" y="2862923"/>
            <a:ext cx="3107368" cy="1325563"/>
          </a:xfrm>
        </p:spPr>
        <p:txBody>
          <a:bodyPr anchor="ctr">
            <a:normAutofit/>
          </a:bodyPr>
          <a:lstStyle/>
          <a:p>
            <a:r>
              <a:rPr lang="de-CH"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Menopause</a:t>
            </a:r>
            <a:endParaRPr lang="fr-CH"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8A088BC-1E14-A228-5127-BC52D92630EA}"/>
              </a:ext>
            </a:extLst>
          </p:cNvPr>
          <p:cNvSpPr txBox="1"/>
          <p:nvPr/>
        </p:nvSpPr>
        <p:spPr>
          <a:xfrm>
            <a:off x="3252560" y="6941321"/>
            <a:ext cx="4330032" cy="369332"/>
          </a:xfrm>
          <a:prstGeom prst="rect">
            <a:avLst/>
          </a:prstGeom>
          <a:noFill/>
        </p:spPr>
        <p:txBody>
          <a:bodyPr wrap="none" rtlCol="0">
            <a:spAutoFit/>
          </a:bodyPr>
          <a:lstStyle/>
          <a:p>
            <a:r>
              <a:rPr lang="fr-CH" sz="900" dirty="0">
                <a:hlinkClick r:id="rId5"/>
              </a:rPr>
              <a:t>https://bloomcolombia.com/blogs/blogempoderamientofemenino/la-menopausia-</a:t>
            </a:r>
            <a:endParaRPr lang="fr-CH" sz="900" dirty="0"/>
          </a:p>
          <a:p>
            <a:r>
              <a:rPr lang="fr-CH" sz="900" dirty="0" err="1"/>
              <a:t>una</a:t>
            </a:r>
            <a:r>
              <a:rPr lang="fr-CH" sz="900" dirty="0"/>
              <a:t>-</a:t>
            </a:r>
            <a:r>
              <a:rPr lang="fr-CH" sz="900" dirty="0" err="1"/>
              <a:t>etapa</a:t>
            </a:r>
            <a:r>
              <a:rPr lang="fr-CH" sz="900" dirty="0"/>
              <a:t>-</a:t>
            </a:r>
            <a:r>
              <a:rPr lang="fr-CH" sz="900" dirty="0" err="1"/>
              <a:t>natural</a:t>
            </a:r>
            <a:r>
              <a:rPr lang="fr-CH" sz="900" dirty="0"/>
              <a:t>-en-la-</a:t>
            </a:r>
            <a:r>
              <a:rPr lang="fr-CH" sz="900" dirty="0" err="1"/>
              <a:t>mujer</a:t>
            </a:r>
            <a:endParaRPr lang="fr-CH" sz="900" dirty="0"/>
          </a:p>
        </p:txBody>
      </p:sp>
    </p:spTree>
    <p:extLst>
      <p:ext uri="{BB962C8B-B14F-4D97-AF65-F5344CB8AC3E}">
        <p14:creationId xmlns:p14="http://schemas.microsoft.com/office/powerpoint/2010/main" val="2809389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9090" y="521295"/>
            <a:ext cx="8424292" cy="5525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904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4814" y="658026"/>
            <a:ext cx="8125139" cy="5360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1943101" y="6372225"/>
            <a:ext cx="492443" cy="369332"/>
          </a:xfrm>
          <a:prstGeom prst="rect">
            <a:avLst/>
          </a:prstGeom>
          <a:noFill/>
        </p:spPr>
        <p:txBody>
          <a:bodyPr wrap="none" rtlCol="0">
            <a:spAutoFit/>
          </a:bodyPr>
          <a:lstStyle/>
          <a:p>
            <a:r>
              <a:rPr lang="de-CH" dirty="0"/>
              <a:t>xxx</a:t>
            </a:r>
            <a:endParaRPr lang="fr-CH" dirty="0"/>
          </a:p>
        </p:txBody>
      </p:sp>
    </p:spTree>
    <p:extLst>
      <p:ext uri="{BB962C8B-B14F-4D97-AF65-F5344CB8AC3E}">
        <p14:creationId xmlns:p14="http://schemas.microsoft.com/office/powerpoint/2010/main" val="1160432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135" y="589661"/>
            <a:ext cx="8259435" cy="5638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1943101" y="6372225"/>
            <a:ext cx="492443" cy="369332"/>
          </a:xfrm>
          <a:prstGeom prst="rect">
            <a:avLst/>
          </a:prstGeom>
          <a:noFill/>
        </p:spPr>
        <p:txBody>
          <a:bodyPr wrap="none" rtlCol="0">
            <a:spAutoFit/>
          </a:bodyPr>
          <a:lstStyle/>
          <a:p>
            <a:r>
              <a:rPr lang="de-CH" dirty="0"/>
              <a:t>xxx</a:t>
            </a:r>
            <a:endParaRPr lang="fr-CH" dirty="0"/>
          </a:p>
        </p:txBody>
      </p:sp>
    </p:spTree>
    <p:extLst>
      <p:ext uri="{BB962C8B-B14F-4D97-AF65-F5344CB8AC3E}">
        <p14:creationId xmlns:p14="http://schemas.microsoft.com/office/powerpoint/2010/main" val="3453113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C6760-EEF3-0A4D-0688-D7C050DDC450}"/>
              </a:ext>
            </a:extLst>
          </p:cNvPr>
          <p:cNvSpPr>
            <a:spLocks noGrp="1"/>
          </p:cNvSpPr>
          <p:nvPr>
            <p:ph type="ctrTitle"/>
          </p:nvPr>
        </p:nvSpPr>
        <p:spPr>
          <a:xfrm>
            <a:off x="1524000" y="1810426"/>
            <a:ext cx="9144000" cy="2387600"/>
          </a:xfrm>
        </p:spPr>
        <p:txBody>
          <a:bodyPr>
            <a:normAutofit/>
          </a:bodyPr>
          <a:lstStyle/>
          <a:p>
            <a:r>
              <a:rPr lang="de-CH" sz="8000" b="1" dirty="0">
                <a:effectLst>
                  <a:outerShdw blurRad="38100" dist="38100" dir="2700000" algn="tl">
                    <a:srgbClr val="000000">
                      <a:alpha val="43137"/>
                    </a:srgbClr>
                  </a:outerShdw>
                </a:effectLst>
              </a:rPr>
              <a:t>Management</a:t>
            </a:r>
            <a:endParaRPr lang="fr-CH" sz="8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3338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703387" y="552134"/>
            <a:ext cx="9684126" cy="646331"/>
          </a:xfrm>
          <a:prstGeom prst="rect">
            <a:avLst/>
          </a:prstGeom>
          <a:solidFill>
            <a:srgbClr val="FFFF00"/>
          </a:solidFill>
        </p:spPr>
        <p:txBody>
          <a:bodyPr wrap="none" rtlCol="0">
            <a:spAutoFit/>
          </a:bodyPr>
          <a:lstStyle/>
          <a:p>
            <a:r>
              <a:rPr lang="fr-CH" sz="3600" b="1" dirty="0"/>
              <a:t>POSTMENOPAUSALE HORMONTHERAPIE (HT)</a:t>
            </a:r>
          </a:p>
        </p:txBody>
      </p:sp>
      <p:pic>
        <p:nvPicPr>
          <p:cNvPr id="208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489" y="1444516"/>
            <a:ext cx="7277011" cy="4864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1943101" y="6372225"/>
            <a:ext cx="492443" cy="369332"/>
          </a:xfrm>
          <a:prstGeom prst="rect">
            <a:avLst/>
          </a:prstGeom>
          <a:noFill/>
        </p:spPr>
        <p:txBody>
          <a:bodyPr wrap="none" rtlCol="0">
            <a:spAutoFit/>
          </a:bodyPr>
          <a:lstStyle/>
          <a:p>
            <a:r>
              <a:rPr lang="de-CH" dirty="0"/>
              <a:t>xxx</a:t>
            </a:r>
            <a:endParaRPr lang="fr-CH" dirty="0"/>
          </a:p>
        </p:txBody>
      </p:sp>
    </p:spTree>
    <p:extLst>
      <p:ext uri="{BB962C8B-B14F-4D97-AF65-F5344CB8AC3E}">
        <p14:creationId xmlns:p14="http://schemas.microsoft.com/office/powerpoint/2010/main" val="1205564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325-2-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156" y="2170115"/>
            <a:ext cx="44704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4"/>
          <p:cNvSpPr>
            <a:spLocks noChangeArrowheads="1"/>
          </p:cNvSpPr>
          <p:nvPr/>
        </p:nvSpPr>
        <p:spPr bwMode="auto">
          <a:xfrm>
            <a:off x="1964267" y="851888"/>
            <a:ext cx="8434740" cy="144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r>
              <a:rPr lang="de-DE" sz="2000" dirty="0"/>
              <a:t>Ergebnisse aus dem  Women `s </a:t>
            </a:r>
            <a:r>
              <a:rPr lang="de-DE" sz="2000" dirty="0" err="1"/>
              <a:t>Health</a:t>
            </a:r>
            <a:r>
              <a:rPr lang="de-DE" sz="2000" dirty="0"/>
              <a:t> Initiative (WHI)-Studie  </a:t>
            </a:r>
            <a:r>
              <a:rPr lang="de-DE" sz="1400" dirty="0"/>
              <a:t>(JAMA 2002; 288:321-333).</a:t>
            </a:r>
            <a:br>
              <a:rPr lang="de-DE" sz="1400" dirty="0"/>
            </a:br>
            <a:r>
              <a:rPr lang="de-DE" sz="2000" dirty="0"/>
              <a:t>Die </a:t>
            </a:r>
            <a:r>
              <a:rPr lang="de-DE" sz="2000" b="1" dirty="0">
                <a:solidFill>
                  <a:srgbClr val="FF0000"/>
                </a:solidFill>
              </a:rPr>
              <a:t>Risiken</a:t>
            </a:r>
            <a:r>
              <a:rPr lang="de-DE" sz="2000" dirty="0"/>
              <a:t> der postmenopausalen HT überwogen die </a:t>
            </a:r>
            <a:r>
              <a:rPr lang="de-DE" sz="2000" b="1" dirty="0">
                <a:solidFill>
                  <a:srgbClr val="00B050"/>
                </a:solidFill>
              </a:rPr>
              <a:t>Vorteile</a:t>
            </a:r>
            <a:r>
              <a:rPr lang="de-DE" sz="2000" dirty="0"/>
              <a:t>. </a:t>
            </a:r>
          </a:p>
          <a:p>
            <a:pPr algn="ctr"/>
            <a:r>
              <a:rPr lang="de-DE" sz="2000" dirty="0"/>
              <a:t>Die Anwendung dieser HT um chronischen Krankheiten bei gesunden postmenopausalen Frauen zu verhindern ist </a:t>
            </a:r>
            <a:r>
              <a:rPr lang="de-DE" sz="2000" b="1" u="sng" dirty="0"/>
              <a:t>umstritten</a:t>
            </a:r>
            <a:endParaRPr lang="en-US" sz="2000" b="1" u="sng" dirty="0">
              <a:latin typeface="Times New Roman" pitchFamily="18" charset="0"/>
            </a:endParaRPr>
          </a:p>
        </p:txBody>
      </p:sp>
      <p:sp>
        <p:nvSpPr>
          <p:cNvPr id="53252" name="Text Box 5"/>
          <p:cNvSpPr txBox="1">
            <a:spLocks noChangeArrowheads="1"/>
          </p:cNvSpPr>
          <p:nvPr/>
        </p:nvSpPr>
        <p:spPr bwMode="auto">
          <a:xfrm>
            <a:off x="2021643" y="252413"/>
            <a:ext cx="8092088" cy="52322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a:r>
              <a:rPr lang="en-US" sz="2800" b="1" dirty="0" err="1">
                <a:latin typeface="+mn-lt"/>
              </a:rPr>
              <a:t>Hormontherapie</a:t>
            </a:r>
            <a:r>
              <a:rPr lang="en-US" sz="2800" b="1" dirty="0">
                <a:latin typeface="+mn-lt"/>
              </a:rPr>
              <a:t> </a:t>
            </a:r>
            <a:r>
              <a:rPr lang="en-US" sz="2800" b="1" dirty="0" err="1">
                <a:latin typeface="+mn-lt"/>
              </a:rPr>
              <a:t>bei</a:t>
            </a:r>
            <a:r>
              <a:rPr lang="en-US" sz="2800" b="1" dirty="0">
                <a:latin typeface="+mn-lt"/>
              </a:rPr>
              <a:t> </a:t>
            </a:r>
            <a:r>
              <a:rPr lang="en-US" sz="2800" b="1" dirty="0" err="1">
                <a:latin typeface="+mn-lt"/>
              </a:rPr>
              <a:t>postmenopausalen</a:t>
            </a:r>
            <a:r>
              <a:rPr lang="en-US" sz="2800" b="1" dirty="0">
                <a:latin typeface="+mn-lt"/>
              </a:rPr>
              <a:t> Frauen</a:t>
            </a:r>
            <a:r>
              <a:rPr lang="en-US" sz="2800" b="1" dirty="0">
                <a:solidFill>
                  <a:srgbClr val="FF0000"/>
                </a:solidFill>
                <a:latin typeface="+mn-lt"/>
              </a:rPr>
              <a:t>?</a:t>
            </a:r>
          </a:p>
        </p:txBody>
      </p:sp>
      <p:sp>
        <p:nvSpPr>
          <p:cNvPr id="53253" name="Text Box 7"/>
          <p:cNvSpPr txBox="1">
            <a:spLocks noChangeArrowheads="1"/>
          </p:cNvSpPr>
          <p:nvPr/>
        </p:nvSpPr>
        <p:spPr bwMode="auto">
          <a:xfrm>
            <a:off x="1660691" y="2324101"/>
            <a:ext cx="3245825" cy="8617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sz="1400" b="1" dirty="0"/>
              <a:t>Primary Prevention Trial (Alter 50-79J)</a:t>
            </a:r>
          </a:p>
          <a:p>
            <a:r>
              <a:rPr lang="en-US" sz="1400" b="1" dirty="0" err="1"/>
              <a:t>Kontrollen</a:t>
            </a:r>
            <a:r>
              <a:rPr lang="en-US" sz="1400" b="1" dirty="0"/>
              <a:t> (Placebo): N= 8102</a:t>
            </a:r>
          </a:p>
          <a:p>
            <a:r>
              <a:rPr lang="en-US" sz="1400" b="1" dirty="0"/>
              <a:t>HT-</a:t>
            </a:r>
            <a:r>
              <a:rPr lang="en-US" sz="1400" b="1" dirty="0" err="1"/>
              <a:t>Gruppe</a:t>
            </a:r>
            <a:r>
              <a:rPr lang="en-US" sz="1400" b="1" dirty="0"/>
              <a:t>: N= 8506 </a:t>
            </a:r>
          </a:p>
          <a:p>
            <a:endParaRPr lang="en-US" sz="1400" b="1" dirty="0"/>
          </a:p>
        </p:txBody>
      </p:sp>
      <p:sp>
        <p:nvSpPr>
          <p:cNvPr id="2" name="Textfeld 1"/>
          <p:cNvSpPr txBox="1"/>
          <p:nvPr/>
        </p:nvSpPr>
        <p:spPr>
          <a:xfrm>
            <a:off x="6230057" y="2271318"/>
            <a:ext cx="953979" cy="369332"/>
          </a:xfrm>
          <a:prstGeom prst="rect">
            <a:avLst/>
          </a:prstGeom>
          <a:solidFill>
            <a:schemeClr val="bg1"/>
          </a:solidFill>
        </p:spPr>
        <p:txBody>
          <a:bodyPr wrap="none" rtlCol="0">
            <a:spAutoFit/>
          </a:bodyPr>
          <a:lstStyle/>
          <a:p>
            <a:r>
              <a:rPr lang="fr-CH" b="1" dirty="0" err="1">
                <a:solidFill>
                  <a:srgbClr val="FF0000"/>
                </a:solidFill>
              </a:rPr>
              <a:t>Risiken</a:t>
            </a:r>
            <a:endParaRPr lang="fr-CH" b="1" dirty="0">
              <a:solidFill>
                <a:srgbClr val="FF0000"/>
              </a:solidFill>
            </a:endParaRPr>
          </a:p>
        </p:txBody>
      </p:sp>
      <p:sp>
        <p:nvSpPr>
          <p:cNvPr id="3" name="Textfeld 2"/>
          <p:cNvSpPr txBox="1"/>
          <p:nvPr/>
        </p:nvSpPr>
        <p:spPr>
          <a:xfrm>
            <a:off x="8206812" y="2269483"/>
            <a:ext cx="1003031" cy="369332"/>
          </a:xfrm>
          <a:prstGeom prst="rect">
            <a:avLst/>
          </a:prstGeom>
          <a:solidFill>
            <a:schemeClr val="bg1"/>
          </a:solidFill>
        </p:spPr>
        <p:txBody>
          <a:bodyPr wrap="none" rtlCol="0">
            <a:spAutoFit/>
          </a:bodyPr>
          <a:lstStyle/>
          <a:p>
            <a:r>
              <a:rPr lang="de-DE" b="1" dirty="0">
                <a:solidFill>
                  <a:srgbClr val="00B050"/>
                </a:solidFill>
              </a:rPr>
              <a:t>Vorteile</a:t>
            </a:r>
            <a:endParaRPr lang="fr-CH" dirty="0"/>
          </a:p>
        </p:txBody>
      </p:sp>
      <p:sp>
        <p:nvSpPr>
          <p:cNvPr id="4" name="Textfeld 3"/>
          <p:cNvSpPr txBox="1"/>
          <p:nvPr/>
        </p:nvSpPr>
        <p:spPr>
          <a:xfrm>
            <a:off x="1754697" y="3700330"/>
            <a:ext cx="2546687" cy="1200329"/>
          </a:xfrm>
          <a:prstGeom prst="rect">
            <a:avLst/>
          </a:prstGeom>
          <a:noFill/>
        </p:spPr>
        <p:txBody>
          <a:bodyPr wrap="square" rtlCol="0">
            <a:spAutoFit/>
          </a:bodyPr>
          <a:lstStyle/>
          <a:p>
            <a:r>
              <a:rPr lang="de-DE" dirty="0"/>
              <a:t>geplante Zeit: 8.5 Jahre</a:t>
            </a:r>
            <a:br>
              <a:rPr lang="de-DE" dirty="0"/>
            </a:br>
            <a:r>
              <a:rPr lang="de-DE" dirty="0"/>
              <a:t>gestoppt nach 5.2 Jahre wegen der hohen Gefahr von Brustkrebs</a:t>
            </a:r>
            <a:endParaRPr lang="fr-CH" dirty="0"/>
          </a:p>
        </p:txBody>
      </p:sp>
      <p:sp>
        <p:nvSpPr>
          <p:cNvPr id="9" name="Textfeld 8"/>
          <p:cNvSpPr txBox="1"/>
          <p:nvPr/>
        </p:nvSpPr>
        <p:spPr>
          <a:xfrm>
            <a:off x="1943101" y="6372225"/>
            <a:ext cx="492443" cy="369332"/>
          </a:xfrm>
          <a:prstGeom prst="rect">
            <a:avLst/>
          </a:prstGeom>
          <a:noFill/>
        </p:spPr>
        <p:txBody>
          <a:bodyPr wrap="none" rtlCol="0">
            <a:spAutoFit/>
          </a:bodyPr>
          <a:lstStyle/>
          <a:p>
            <a:r>
              <a:rPr lang="de-CH" dirty="0"/>
              <a:t>xxx</a:t>
            </a:r>
            <a:endParaRPr lang="fr-CH" dirty="0"/>
          </a:p>
        </p:txBody>
      </p:sp>
    </p:spTree>
    <p:extLst>
      <p:ext uri="{BB962C8B-B14F-4D97-AF65-F5344CB8AC3E}">
        <p14:creationId xmlns:p14="http://schemas.microsoft.com/office/powerpoint/2010/main" val="1103107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fr-CH"/>
          </a:p>
        </p:txBody>
      </p:sp>
      <p:sp>
        <p:nvSpPr>
          <p:cNvPr id="3" name="Inhaltsplatzhalter 2"/>
          <p:cNvSpPr>
            <a:spLocks noGrp="1"/>
          </p:cNvSpPr>
          <p:nvPr>
            <p:ph idx="1"/>
          </p:nvPr>
        </p:nvSpPr>
        <p:spPr/>
        <p:txBody>
          <a:bodyPr/>
          <a:lstStyle/>
          <a:p>
            <a:endParaRPr lang="fr-CH"/>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7" y="117234"/>
            <a:ext cx="9294828" cy="6630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llipse 3"/>
          <p:cNvSpPr/>
          <p:nvPr/>
        </p:nvSpPr>
        <p:spPr>
          <a:xfrm>
            <a:off x="5895976" y="2447926"/>
            <a:ext cx="3895725" cy="4476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0038073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sz="2400" dirty="0"/>
              <a:t>Updated summary of the effects of orally administered estrogen alone  or combined with </a:t>
            </a:r>
            <a:r>
              <a:rPr lang="en-US" sz="2400" dirty="0" err="1"/>
              <a:t>progesteron</a:t>
            </a:r>
            <a:r>
              <a:rPr lang="en-US" sz="2400" dirty="0"/>
              <a:t> in women ages 50 –59 years during intervention phase of WHI.</a:t>
            </a:r>
            <a:endParaRPr lang="fr-CH" sz="2400" dirty="0"/>
          </a:p>
        </p:txBody>
      </p:sp>
      <p:sp>
        <p:nvSpPr>
          <p:cNvPr id="3" name="Inhaltsplatzhalter 2"/>
          <p:cNvSpPr>
            <a:spLocks noGrp="1"/>
          </p:cNvSpPr>
          <p:nvPr>
            <p:ph idx="1"/>
          </p:nvPr>
        </p:nvSpPr>
        <p:spPr/>
        <p:txBody>
          <a:bodyPr/>
          <a:lstStyle/>
          <a:p>
            <a:endParaRPr lang="fr-CH"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7051" y="1489471"/>
            <a:ext cx="5143499" cy="467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p:nvSpPr>
        <p:spPr>
          <a:xfrm>
            <a:off x="2152650" y="6248401"/>
            <a:ext cx="7911140" cy="430887"/>
          </a:xfrm>
          <a:prstGeom prst="rect">
            <a:avLst/>
          </a:prstGeom>
          <a:noFill/>
        </p:spPr>
        <p:txBody>
          <a:bodyPr wrap="none" rtlCol="0">
            <a:spAutoFit/>
          </a:bodyPr>
          <a:lstStyle/>
          <a:p>
            <a:r>
              <a:rPr lang="en-US" sz="1100" dirty="0"/>
              <a:t>RJ Santen,  et al: Competency in menopause management: whither </a:t>
            </a:r>
            <a:r>
              <a:rPr lang="en-US" sz="1100" dirty="0" err="1"/>
              <a:t>goest</a:t>
            </a:r>
            <a:r>
              <a:rPr lang="en-US" sz="1100" dirty="0"/>
              <a:t> the internist? </a:t>
            </a:r>
            <a:r>
              <a:rPr lang="en-US" sz="1100" i="1" dirty="0"/>
              <a:t>J </a:t>
            </a:r>
            <a:r>
              <a:rPr lang="en-US" sz="1100" i="1" dirty="0" err="1"/>
              <a:t>Womens</a:t>
            </a:r>
            <a:r>
              <a:rPr lang="en-US" sz="1100" i="1" dirty="0"/>
              <a:t> Health (</a:t>
            </a:r>
            <a:r>
              <a:rPr lang="en-US" sz="1100" i="1" dirty="0" err="1"/>
              <a:t>Larchmt</a:t>
            </a:r>
            <a:r>
              <a:rPr lang="en-US" sz="1100" i="1" dirty="0"/>
              <a:t>)</a:t>
            </a:r>
            <a:r>
              <a:rPr lang="en-US" sz="1100" dirty="0"/>
              <a:t>. 2014;23(4):</a:t>
            </a:r>
            <a:endParaRPr lang="fr-CH" sz="1100" dirty="0"/>
          </a:p>
          <a:p>
            <a:r>
              <a:rPr lang="en-US" sz="1100" dirty="0"/>
              <a:t>281–285</a:t>
            </a:r>
            <a:endParaRPr lang="fr-CH" sz="1100" dirty="0"/>
          </a:p>
        </p:txBody>
      </p:sp>
      <p:sp>
        <p:nvSpPr>
          <p:cNvPr id="4" name="Textfeld 3"/>
          <p:cNvSpPr txBox="1"/>
          <p:nvPr/>
        </p:nvSpPr>
        <p:spPr>
          <a:xfrm>
            <a:off x="7400927" y="5486400"/>
            <a:ext cx="1014508" cy="369332"/>
          </a:xfrm>
          <a:prstGeom prst="rect">
            <a:avLst/>
          </a:prstGeom>
          <a:noFill/>
        </p:spPr>
        <p:txBody>
          <a:bodyPr wrap="none" rtlCol="0">
            <a:spAutoFit/>
          </a:bodyPr>
          <a:lstStyle/>
          <a:p>
            <a:r>
              <a:rPr lang="de-CH" dirty="0"/>
              <a:t>(</a:t>
            </a:r>
            <a:r>
              <a:rPr lang="de-CH" dirty="0" err="1"/>
              <a:t>Excess</a:t>
            </a:r>
            <a:r>
              <a:rPr lang="de-CH" dirty="0"/>
              <a:t>)</a:t>
            </a:r>
            <a:endParaRPr lang="fr-CH" dirty="0"/>
          </a:p>
        </p:txBody>
      </p:sp>
      <p:sp>
        <p:nvSpPr>
          <p:cNvPr id="7" name="Textfeld 6"/>
          <p:cNvSpPr txBox="1"/>
          <p:nvPr/>
        </p:nvSpPr>
        <p:spPr>
          <a:xfrm>
            <a:off x="3776567" y="5486400"/>
            <a:ext cx="1014508" cy="369332"/>
          </a:xfrm>
          <a:prstGeom prst="rect">
            <a:avLst/>
          </a:prstGeom>
          <a:noFill/>
        </p:spPr>
        <p:txBody>
          <a:bodyPr wrap="none" rtlCol="0">
            <a:spAutoFit/>
          </a:bodyPr>
          <a:lstStyle/>
          <a:p>
            <a:r>
              <a:rPr lang="de-CH" dirty="0"/>
              <a:t>(</a:t>
            </a:r>
            <a:r>
              <a:rPr lang="de-CH" dirty="0" err="1"/>
              <a:t>Excess</a:t>
            </a:r>
            <a:r>
              <a:rPr lang="de-CH" dirty="0"/>
              <a:t>)</a:t>
            </a:r>
            <a:endParaRPr lang="fr-CH" dirty="0"/>
          </a:p>
        </p:txBody>
      </p:sp>
      <p:sp>
        <p:nvSpPr>
          <p:cNvPr id="6" name="Textfeld 5"/>
          <p:cNvSpPr txBox="1"/>
          <p:nvPr/>
        </p:nvSpPr>
        <p:spPr>
          <a:xfrm>
            <a:off x="8405092" y="1995054"/>
            <a:ext cx="1616363" cy="2308324"/>
          </a:xfrm>
          <a:prstGeom prst="rect">
            <a:avLst/>
          </a:prstGeom>
          <a:noFill/>
          <a:ln>
            <a:solidFill>
              <a:schemeClr val="tx1"/>
            </a:solidFill>
          </a:ln>
        </p:spPr>
        <p:txBody>
          <a:bodyPr wrap="square" rtlCol="0">
            <a:spAutoFit/>
          </a:bodyPr>
          <a:lstStyle/>
          <a:p>
            <a:pPr algn="ctr"/>
            <a:r>
              <a:rPr lang="de-DE" b="1" dirty="0"/>
              <a:t>Progesteron scheint ein höheres Risiko zu verursachen als Östrogene allein</a:t>
            </a:r>
            <a:endParaRPr lang="fr-CH" b="1" dirty="0"/>
          </a:p>
        </p:txBody>
      </p:sp>
    </p:spTree>
    <p:extLst>
      <p:ext uri="{BB962C8B-B14F-4D97-AF65-F5344CB8AC3E}">
        <p14:creationId xmlns:p14="http://schemas.microsoft.com/office/powerpoint/2010/main" val="3763489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9E1AB-639C-9FDC-A03F-3B61E4754A6E}"/>
              </a:ext>
            </a:extLst>
          </p:cNvPr>
          <p:cNvSpPr>
            <a:spLocks noGrp="1"/>
          </p:cNvSpPr>
          <p:nvPr>
            <p:ph type="title"/>
          </p:nvPr>
        </p:nvSpPr>
        <p:spPr/>
        <p:txBody>
          <a:bodyPr/>
          <a:lstStyle/>
          <a:p>
            <a:r>
              <a:rPr lang="de-CH" b="1" dirty="0">
                <a:effectLst>
                  <a:outerShdw blurRad="38100" dist="38100" dir="2700000" algn="tl">
                    <a:srgbClr val="000000">
                      <a:alpha val="43137"/>
                    </a:srgbClr>
                  </a:outerShdw>
                </a:effectLst>
              </a:rPr>
              <a:t>Leitfaden der HT in der Menopause</a:t>
            </a:r>
            <a:endParaRPr lang="fr-CH"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A0A6674-9C8F-624E-5C94-330E2AD7EA00}"/>
              </a:ext>
            </a:extLst>
          </p:cNvPr>
          <p:cNvSpPr>
            <a:spLocks noGrp="1"/>
          </p:cNvSpPr>
          <p:nvPr>
            <p:ph idx="1"/>
          </p:nvPr>
        </p:nvSpPr>
        <p:spPr/>
        <p:txBody>
          <a:bodyPr/>
          <a:lstStyle/>
          <a:p>
            <a:endParaRPr lang="fr-CH"/>
          </a:p>
        </p:txBody>
      </p:sp>
      <p:pic>
        <p:nvPicPr>
          <p:cNvPr id="3074" name="Picture 2">
            <a:extLst>
              <a:ext uri="{FF2B5EF4-FFF2-40B4-BE49-F238E27FC236}">
                <a16:creationId xmlns:a16="http://schemas.microsoft.com/office/drawing/2014/main" id="{45096634-DD05-477A-EA5D-05B66DA3D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233" y="1574338"/>
            <a:ext cx="7585270" cy="468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84B1406-842B-7964-02A4-2D092DA38556}"/>
              </a:ext>
            </a:extLst>
          </p:cNvPr>
          <p:cNvSpPr txBox="1"/>
          <p:nvPr/>
        </p:nvSpPr>
        <p:spPr>
          <a:xfrm>
            <a:off x="271695" y="6492875"/>
            <a:ext cx="3924792" cy="253916"/>
          </a:xfrm>
          <a:prstGeom prst="rect">
            <a:avLst/>
          </a:prstGeom>
          <a:noFill/>
        </p:spPr>
        <p:txBody>
          <a:bodyPr wrap="none" rtlCol="0">
            <a:spAutoFit/>
          </a:bodyPr>
          <a:lstStyle/>
          <a:p>
            <a:r>
              <a:rPr lang="en-US" sz="1050" dirty="0">
                <a:solidFill>
                  <a:srgbClr val="231F20"/>
                </a:solidFill>
                <a:effectLst/>
                <a:latin typeface="Arial" panose="020B0604020202020204" pitchFamily="34" charset="0"/>
                <a:ea typeface="Arial" panose="020B0604020202020204" pitchFamily="34" charset="0"/>
              </a:rPr>
              <a:t>J</a:t>
            </a:r>
            <a:r>
              <a:rPr lang="en-US" sz="1050" spc="75"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Clin</a:t>
            </a:r>
            <a:r>
              <a:rPr lang="en-US" sz="1050" spc="-55"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Endocrinol</a:t>
            </a:r>
            <a:r>
              <a:rPr lang="en-US" sz="1050" spc="10" dirty="0">
                <a:solidFill>
                  <a:srgbClr val="231F20"/>
                </a:solidFill>
                <a:effectLst/>
                <a:latin typeface="Arial" panose="020B0604020202020204" pitchFamily="34" charset="0"/>
                <a:ea typeface="Arial" panose="020B0604020202020204" pitchFamily="34" charset="0"/>
              </a:rPr>
              <a:t> </a:t>
            </a:r>
            <a:r>
              <a:rPr lang="en-US" sz="1050" dirty="0" err="1">
                <a:solidFill>
                  <a:srgbClr val="231F20"/>
                </a:solidFill>
                <a:effectLst/>
                <a:latin typeface="Arial" panose="020B0604020202020204" pitchFamily="34" charset="0"/>
                <a:ea typeface="Arial" panose="020B0604020202020204" pitchFamily="34" charset="0"/>
              </a:rPr>
              <a:t>Metab</a:t>
            </a:r>
            <a:r>
              <a:rPr lang="en-US" sz="1050" dirty="0">
                <a:solidFill>
                  <a:srgbClr val="231F20"/>
                </a:solidFill>
                <a:effectLst/>
                <a:latin typeface="Arial" panose="020B0604020202020204" pitchFamily="34" charset="0"/>
                <a:ea typeface="Arial" panose="020B0604020202020204" pitchFamily="34" charset="0"/>
              </a:rPr>
              <a:t>,</a:t>
            </a:r>
            <a:r>
              <a:rPr lang="en-US" sz="1050" spc="-25"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November</a:t>
            </a:r>
            <a:r>
              <a:rPr lang="en-US" sz="1050" spc="10"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2015, 100(11):3975–</a:t>
            </a:r>
            <a:r>
              <a:rPr lang="en-US" sz="1050" spc="-125"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4011</a:t>
            </a:r>
            <a:endParaRPr lang="fr-CH" sz="1050" dirty="0"/>
          </a:p>
        </p:txBody>
      </p:sp>
      <p:sp>
        <p:nvSpPr>
          <p:cNvPr id="5" name="TextBox 4">
            <a:extLst>
              <a:ext uri="{FF2B5EF4-FFF2-40B4-BE49-F238E27FC236}">
                <a16:creationId xmlns:a16="http://schemas.microsoft.com/office/drawing/2014/main" id="{944D7F57-D1E1-75FB-C59E-E060D6F4365E}"/>
              </a:ext>
            </a:extLst>
          </p:cNvPr>
          <p:cNvSpPr txBox="1"/>
          <p:nvPr/>
        </p:nvSpPr>
        <p:spPr>
          <a:xfrm>
            <a:off x="4196487" y="6469792"/>
            <a:ext cx="2221057" cy="276999"/>
          </a:xfrm>
          <a:prstGeom prst="rect">
            <a:avLst/>
          </a:prstGeom>
          <a:noFill/>
        </p:spPr>
        <p:txBody>
          <a:bodyPr wrap="none" rtlCol="0">
            <a:spAutoFit/>
          </a:bodyPr>
          <a:lstStyle/>
          <a:p>
            <a:r>
              <a:rPr lang="de-CH" sz="1200" dirty="0"/>
              <a:t>VMS: </a:t>
            </a:r>
            <a:r>
              <a:rPr lang="de-CH" sz="1200" dirty="0" err="1"/>
              <a:t>Vasomotorial</a:t>
            </a:r>
            <a:r>
              <a:rPr lang="de-CH" sz="1200" dirty="0"/>
              <a:t> Symptoms </a:t>
            </a:r>
            <a:endParaRPr lang="fr-CH" sz="1200" dirty="0"/>
          </a:p>
        </p:txBody>
      </p:sp>
      <p:sp>
        <p:nvSpPr>
          <p:cNvPr id="6" name="TextBox 5">
            <a:extLst>
              <a:ext uri="{FF2B5EF4-FFF2-40B4-BE49-F238E27FC236}">
                <a16:creationId xmlns:a16="http://schemas.microsoft.com/office/drawing/2014/main" id="{7326B49F-8E79-2961-0DC4-6E980216C4D7}"/>
              </a:ext>
            </a:extLst>
          </p:cNvPr>
          <p:cNvSpPr txBox="1"/>
          <p:nvPr/>
        </p:nvSpPr>
        <p:spPr>
          <a:xfrm>
            <a:off x="8510257" y="1473404"/>
            <a:ext cx="3681743" cy="5753755"/>
          </a:xfrm>
          <a:prstGeom prst="rect">
            <a:avLst/>
          </a:prstGeom>
          <a:noFill/>
        </p:spPr>
        <p:txBody>
          <a:bodyPr wrap="square" rtlCol="0">
            <a:spAutoFit/>
          </a:bodyPr>
          <a:lstStyle/>
          <a:p>
            <a:pPr>
              <a:lnSpc>
                <a:spcPct val="107000"/>
              </a:lnSpc>
              <a:spcAft>
                <a:spcPts val="800"/>
              </a:spcAft>
            </a:pPr>
            <a:r>
              <a:rPr lang="de-CH" sz="1800" b="1" u="sng"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Kontraindikationen: </a:t>
            </a:r>
            <a:endParaRPr lang="fr-CH" sz="1800" b="1" u="sng"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de-CH" sz="16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unerklärliche vaginale Blutungen</a:t>
            </a:r>
            <a:endParaRPr lang="fr-CH" sz="16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de-CH" sz="16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Schlaganfall, TIA, VTE</a:t>
            </a:r>
            <a:endParaRPr lang="fr-CH" sz="16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de-CH" sz="16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Brust- oder Gebärmutterschleimhautkrebs</a:t>
            </a:r>
            <a:endParaRPr lang="fr-CH" sz="16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de-CH" sz="16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Aktive Lebererkrankung</a:t>
            </a:r>
            <a:endParaRPr lang="fr-CH" sz="16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de-CH" sz="18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 </a:t>
            </a:r>
            <a:endParaRPr lang="fr-CH" sz="18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de-CH" sz="1800" b="1" u="sng"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Vorsicht</a:t>
            </a:r>
            <a:endParaRPr lang="fr-CH" sz="1800" b="1" u="sng"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de-CH" sz="16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Diabetes</a:t>
            </a:r>
            <a:endParaRPr lang="fr-CH" sz="16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de-CH" sz="16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Hohe </a:t>
            </a:r>
            <a:r>
              <a:rPr lang="de-CH" sz="1600" b="1" kern="100" dirty="0" err="1">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Triglygceride</a:t>
            </a:r>
            <a:endParaRPr lang="fr-CH" sz="16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de-CH" sz="16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Aktive Gallenblasenerkrankung</a:t>
            </a:r>
            <a:endParaRPr lang="fr-CH" sz="16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de-CH" sz="16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Fettsucht</a:t>
            </a:r>
            <a:endParaRPr lang="fr-CH" sz="16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de-CH" sz="16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Erhöhtes (familiäres) Risiko für Brustkrebs</a:t>
            </a:r>
            <a:endParaRPr lang="fr-CH" sz="16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de-CH" sz="16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Migräne mit Aura</a:t>
            </a:r>
            <a:endParaRPr lang="fr-CH" sz="16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a:p>
            <a:endParaRPr lang="fr-CH"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4451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9E1AB-639C-9FDC-A03F-3B61E4754A6E}"/>
              </a:ext>
            </a:extLst>
          </p:cNvPr>
          <p:cNvSpPr>
            <a:spLocks noGrp="1"/>
          </p:cNvSpPr>
          <p:nvPr>
            <p:ph type="title"/>
          </p:nvPr>
        </p:nvSpPr>
        <p:spPr>
          <a:xfrm>
            <a:off x="159190" y="-12951"/>
            <a:ext cx="10515600" cy="1325563"/>
          </a:xfrm>
        </p:spPr>
        <p:txBody>
          <a:bodyPr/>
          <a:lstStyle/>
          <a:p>
            <a:r>
              <a:rPr lang="de-CH" b="1" dirty="0">
                <a:effectLst>
                  <a:outerShdw blurRad="38100" dist="38100" dir="2700000" algn="tl">
                    <a:srgbClr val="000000">
                      <a:alpha val="43137"/>
                    </a:srgbClr>
                  </a:outerShdw>
                </a:effectLst>
              </a:rPr>
              <a:t>Leitfaden der HT in der Menopause</a:t>
            </a:r>
            <a:endParaRPr lang="fr-CH"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A0A6674-9C8F-624E-5C94-330E2AD7EA00}"/>
              </a:ext>
            </a:extLst>
          </p:cNvPr>
          <p:cNvSpPr>
            <a:spLocks noGrp="1"/>
          </p:cNvSpPr>
          <p:nvPr>
            <p:ph idx="1"/>
          </p:nvPr>
        </p:nvSpPr>
        <p:spPr/>
        <p:txBody>
          <a:bodyPr/>
          <a:lstStyle/>
          <a:p>
            <a:endParaRPr lang="fr-CH" dirty="0"/>
          </a:p>
        </p:txBody>
      </p:sp>
      <p:pic>
        <p:nvPicPr>
          <p:cNvPr id="3074" name="Picture 2">
            <a:extLst>
              <a:ext uri="{FF2B5EF4-FFF2-40B4-BE49-F238E27FC236}">
                <a16:creationId xmlns:a16="http://schemas.microsoft.com/office/drawing/2014/main" id="{45096634-DD05-477A-EA5D-05B66DA3D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240" y="1137455"/>
            <a:ext cx="7536958" cy="465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84B1406-842B-7964-02A4-2D092DA38556}"/>
              </a:ext>
            </a:extLst>
          </p:cNvPr>
          <p:cNvSpPr txBox="1"/>
          <p:nvPr/>
        </p:nvSpPr>
        <p:spPr>
          <a:xfrm>
            <a:off x="271695" y="6492875"/>
            <a:ext cx="3924792" cy="253916"/>
          </a:xfrm>
          <a:prstGeom prst="rect">
            <a:avLst/>
          </a:prstGeom>
          <a:noFill/>
        </p:spPr>
        <p:txBody>
          <a:bodyPr wrap="none" rtlCol="0">
            <a:spAutoFit/>
          </a:bodyPr>
          <a:lstStyle/>
          <a:p>
            <a:r>
              <a:rPr lang="en-US" sz="1050" dirty="0">
                <a:solidFill>
                  <a:srgbClr val="231F20"/>
                </a:solidFill>
                <a:effectLst/>
                <a:latin typeface="Arial" panose="020B0604020202020204" pitchFamily="34" charset="0"/>
                <a:ea typeface="Arial" panose="020B0604020202020204" pitchFamily="34" charset="0"/>
              </a:rPr>
              <a:t>J</a:t>
            </a:r>
            <a:r>
              <a:rPr lang="en-US" sz="1050" spc="75"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Clin</a:t>
            </a:r>
            <a:r>
              <a:rPr lang="en-US" sz="1050" spc="-55"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Endocrinol</a:t>
            </a:r>
            <a:r>
              <a:rPr lang="en-US" sz="1050" spc="10" dirty="0">
                <a:solidFill>
                  <a:srgbClr val="231F20"/>
                </a:solidFill>
                <a:effectLst/>
                <a:latin typeface="Arial" panose="020B0604020202020204" pitchFamily="34" charset="0"/>
                <a:ea typeface="Arial" panose="020B0604020202020204" pitchFamily="34" charset="0"/>
              </a:rPr>
              <a:t> </a:t>
            </a:r>
            <a:r>
              <a:rPr lang="en-US" sz="1050" dirty="0" err="1">
                <a:solidFill>
                  <a:srgbClr val="231F20"/>
                </a:solidFill>
                <a:effectLst/>
                <a:latin typeface="Arial" panose="020B0604020202020204" pitchFamily="34" charset="0"/>
                <a:ea typeface="Arial" panose="020B0604020202020204" pitchFamily="34" charset="0"/>
              </a:rPr>
              <a:t>Metab</a:t>
            </a:r>
            <a:r>
              <a:rPr lang="en-US" sz="1050" dirty="0">
                <a:solidFill>
                  <a:srgbClr val="231F20"/>
                </a:solidFill>
                <a:effectLst/>
                <a:latin typeface="Arial" panose="020B0604020202020204" pitchFamily="34" charset="0"/>
                <a:ea typeface="Arial" panose="020B0604020202020204" pitchFamily="34" charset="0"/>
              </a:rPr>
              <a:t>,</a:t>
            </a:r>
            <a:r>
              <a:rPr lang="en-US" sz="1050" spc="-25"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November</a:t>
            </a:r>
            <a:r>
              <a:rPr lang="en-US" sz="1050" spc="10"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2015, 100(11):3975–</a:t>
            </a:r>
            <a:r>
              <a:rPr lang="en-US" sz="1050" spc="-125"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4011</a:t>
            </a:r>
            <a:endParaRPr lang="fr-CH" sz="1050" dirty="0"/>
          </a:p>
        </p:txBody>
      </p:sp>
      <p:sp>
        <p:nvSpPr>
          <p:cNvPr id="5" name="TextBox 4">
            <a:extLst>
              <a:ext uri="{FF2B5EF4-FFF2-40B4-BE49-F238E27FC236}">
                <a16:creationId xmlns:a16="http://schemas.microsoft.com/office/drawing/2014/main" id="{944D7F57-D1E1-75FB-C59E-E060D6F4365E}"/>
              </a:ext>
            </a:extLst>
          </p:cNvPr>
          <p:cNvSpPr txBox="1"/>
          <p:nvPr/>
        </p:nvSpPr>
        <p:spPr>
          <a:xfrm>
            <a:off x="4568958" y="6378344"/>
            <a:ext cx="3356240" cy="369332"/>
          </a:xfrm>
          <a:prstGeom prst="rect">
            <a:avLst/>
          </a:prstGeom>
          <a:noFill/>
        </p:spPr>
        <p:txBody>
          <a:bodyPr wrap="none" rtlCol="0">
            <a:spAutoFit/>
          </a:bodyPr>
          <a:lstStyle/>
          <a:p>
            <a:r>
              <a:rPr lang="de-CH" dirty="0"/>
              <a:t>VMS: </a:t>
            </a:r>
            <a:r>
              <a:rPr lang="de-CH" dirty="0" err="1"/>
              <a:t>Vasomotorial</a:t>
            </a:r>
            <a:r>
              <a:rPr lang="de-CH" dirty="0"/>
              <a:t> Symptoms </a:t>
            </a:r>
            <a:endParaRPr lang="fr-CH" dirty="0"/>
          </a:p>
        </p:txBody>
      </p:sp>
      <p:pic>
        <p:nvPicPr>
          <p:cNvPr id="6" name="Picture 2">
            <a:extLst>
              <a:ext uri="{FF2B5EF4-FFF2-40B4-BE49-F238E27FC236}">
                <a16:creationId xmlns:a16="http://schemas.microsoft.com/office/drawing/2014/main" id="{74D9E70A-732F-18FD-F132-FEDCC7147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7726" y="216776"/>
            <a:ext cx="3258545" cy="664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4028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15AA-8E50-21EB-3689-CCE6680681A1}"/>
              </a:ext>
            </a:extLst>
          </p:cNvPr>
          <p:cNvSpPr>
            <a:spLocks noGrp="1"/>
          </p:cNvSpPr>
          <p:nvPr>
            <p:ph type="title"/>
          </p:nvPr>
        </p:nvSpPr>
        <p:spPr/>
        <p:txBody>
          <a:bodyPr/>
          <a:lstStyle/>
          <a:p>
            <a:r>
              <a:rPr lang="de-CH" b="1" dirty="0">
                <a:effectLst>
                  <a:outerShdw blurRad="38100" dist="38100" dir="2700000" algn="tl">
                    <a:srgbClr val="000000">
                      <a:alpha val="43137"/>
                    </a:srgbClr>
                  </a:outerShdw>
                </a:effectLst>
              </a:rPr>
              <a:t>Inhalt</a:t>
            </a:r>
            <a:endParaRPr lang="fr-CH"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DD23792-A2A7-4B6B-B261-EC6300E23102}"/>
              </a:ext>
            </a:extLst>
          </p:cNvPr>
          <p:cNvSpPr>
            <a:spLocks noGrp="1"/>
          </p:cNvSpPr>
          <p:nvPr>
            <p:ph idx="1"/>
          </p:nvPr>
        </p:nvSpPr>
        <p:spPr/>
        <p:txBody>
          <a:bodyPr>
            <a:normAutofit/>
          </a:bodyPr>
          <a:lstStyle/>
          <a:p>
            <a:pPr>
              <a:lnSpc>
                <a:spcPct val="107000"/>
              </a:lnSpc>
              <a:spcAft>
                <a:spcPts val="800"/>
              </a:spcAft>
            </a:pPr>
            <a:r>
              <a:rPr lang="de-CH" sz="2400" b="1" kern="100" dirty="0">
                <a:effectLst/>
                <a:latin typeface="Aptos" panose="020B0004020202020204" pitchFamily="34" charset="0"/>
                <a:ea typeface="Aptos" panose="020B0004020202020204" pitchFamily="34" charset="0"/>
                <a:cs typeface="Times New Roman" panose="02020603050405020304" pitchFamily="18" charset="0"/>
              </a:rPr>
              <a:t>Endokrinologie: Definition</a:t>
            </a:r>
            <a:endParaRPr lang="fr-CH" sz="24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de-CH" sz="2400" b="1" kern="100" dirty="0">
                <a:effectLst/>
                <a:latin typeface="Aptos" panose="020B0004020202020204" pitchFamily="34" charset="0"/>
                <a:ea typeface="Aptos" panose="020B0004020202020204" pitchFamily="34" charset="0"/>
                <a:cs typeface="Times New Roman" panose="02020603050405020304" pitchFamily="18" charset="0"/>
              </a:rPr>
              <a:t>Sexualhormone: Dynamik und Physiologie </a:t>
            </a:r>
            <a:endParaRPr lang="fr-CH" sz="24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de-CH" sz="2400" b="1" kern="100" dirty="0">
                <a:effectLst/>
                <a:latin typeface="Aptos" panose="020B0004020202020204" pitchFamily="34" charset="0"/>
                <a:ea typeface="Aptos" panose="020B0004020202020204" pitchFamily="34" charset="0"/>
                <a:cs typeface="Times New Roman" panose="02020603050405020304" pitchFamily="18" charset="0"/>
              </a:rPr>
              <a:t>Menopause</a:t>
            </a:r>
            <a:endParaRPr lang="fr-CH" sz="2400" b="1" kern="100" dirty="0">
              <a:latin typeface="Aptos" panose="020B0004020202020204" pitchFamily="34" charset="0"/>
              <a:ea typeface="Aptos" panose="020B0004020202020204" pitchFamily="34" charset="0"/>
              <a:cs typeface="Times New Roman" panose="02020603050405020304" pitchFamily="18" charset="0"/>
            </a:endParaRPr>
          </a:p>
          <a:p>
            <a:pPr lvl="1">
              <a:lnSpc>
                <a:spcPct val="107000"/>
              </a:lnSpc>
              <a:spcAft>
                <a:spcPts val="800"/>
              </a:spcAft>
            </a:pPr>
            <a:r>
              <a:rPr lang="de-CH" b="1" kern="100" dirty="0">
                <a:effectLst/>
                <a:latin typeface="Aptos" panose="020B0004020202020204" pitchFamily="34" charset="0"/>
                <a:ea typeface="Aptos" panose="020B0004020202020204" pitchFamily="34" charset="0"/>
                <a:cs typeface="Times New Roman" panose="02020603050405020304" pitchFamily="18" charset="0"/>
              </a:rPr>
              <a:t>Definition und zeitlicher Verlauf	</a:t>
            </a:r>
          </a:p>
          <a:p>
            <a:pPr lvl="1">
              <a:lnSpc>
                <a:spcPct val="107000"/>
              </a:lnSpc>
              <a:spcAft>
                <a:spcPts val="800"/>
              </a:spcAft>
            </a:pPr>
            <a:r>
              <a:rPr lang="fr-CH" b="1" kern="100" dirty="0" err="1">
                <a:effectLst/>
                <a:latin typeface="Aptos" panose="020B0004020202020204" pitchFamily="34" charset="0"/>
                <a:ea typeface="Aptos" panose="020B0004020202020204" pitchFamily="34" charset="0"/>
                <a:cs typeface="Times New Roman" panose="02020603050405020304" pitchFamily="18" charset="0"/>
              </a:rPr>
              <a:t>Anzeichen</a:t>
            </a:r>
            <a:r>
              <a:rPr lang="fr-CH" b="1" kern="100" dirty="0">
                <a:effectLst/>
                <a:latin typeface="Aptos" panose="020B0004020202020204" pitchFamily="34" charset="0"/>
                <a:ea typeface="Aptos" panose="020B0004020202020204" pitchFamily="34" charset="0"/>
                <a:cs typeface="Times New Roman" panose="02020603050405020304" pitchFamily="18" charset="0"/>
              </a:rPr>
              <a:t> und </a:t>
            </a:r>
            <a:r>
              <a:rPr lang="fr-CH" b="1" kern="100" dirty="0" err="1">
                <a:effectLst/>
                <a:latin typeface="Aptos" panose="020B0004020202020204" pitchFamily="34" charset="0"/>
                <a:ea typeface="Aptos" panose="020B0004020202020204" pitchFamily="34" charset="0"/>
                <a:cs typeface="Times New Roman" panose="02020603050405020304" pitchFamily="18" charset="0"/>
              </a:rPr>
              <a:t>Symptome</a:t>
            </a:r>
            <a:endParaRPr lang="fr-CH"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CH" sz="2400" b="1" kern="100" dirty="0">
                <a:effectLst/>
                <a:latin typeface="Aptos" panose="020B0004020202020204" pitchFamily="34" charset="0"/>
                <a:ea typeface="Aptos" panose="020B0004020202020204" pitchFamily="34" charset="0"/>
                <a:cs typeface="Times New Roman" panose="02020603050405020304" pitchFamily="18" charset="0"/>
              </a:rPr>
              <a:t>Management </a:t>
            </a:r>
          </a:p>
          <a:p>
            <a:pPr>
              <a:lnSpc>
                <a:spcPct val="107000"/>
              </a:lnSpc>
              <a:spcAft>
                <a:spcPts val="800"/>
              </a:spcAft>
            </a:pPr>
            <a:r>
              <a:rPr lang="fr-CH" sz="2400" b="1" kern="100" dirty="0" err="1">
                <a:effectLst/>
                <a:latin typeface="Aptos" panose="020B0004020202020204" pitchFamily="34" charset="0"/>
                <a:ea typeface="Aptos" panose="020B0004020202020204" pitchFamily="34" charset="0"/>
                <a:cs typeface="Times New Roman" panose="02020603050405020304" pitchFamily="18" charset="0"/>
              </a:rPr>
              <a:t>Zusammenfassung</a:t>
            </a:r>
            <a:endParaRPr lang="fr-CH"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44093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42519" y="1511662"/>
            <a:ext cx="9144000" cy="2387600"/>
          </a:xfrm>
        </p:spPr>
        <p:txBody>
          <a:bodyPr/>
          <a:lstStyle/>
          <a:p>
            <a:r>
              <a:rPr lang="fr-CH" b="1" dirty="0" err="1">
                <a:effectLst>
                  <a:outerShdw blurRad="38100" dist="38100" dir="2700000" algn="tl">
                    <a:srgbClr val="000000">
                      <a:alpha val="43137"/>
                    </a:srgbClr>
                  </a:outerShdw>
                </a:effectLst>
              </a:rPr>
              <a:t>Neuere</a:t>
            </a:r>
            <a:r>
              <a:rPr lang="fr-CH" b="1" dirty="0">
                <a:effectLst>
                  <a:outerShdw blurRad="38100" dist="38100" dir="2700000" algn="tl">
                    <a:srgbClr val="000000">
                      <a:alpha val="43137"/>
                    </a:srgbClr>
                  </a:outerShdw>
                </a:effectLst>
              </a:rPr>
              <a:t> </a:t>
            </a:r>
            <a:r>
              <a:rPr lang="fr-CH" b="1" dirty="0" err="1">
                <a:effectLst>
                  <a:outerShdw blurRad="38100" dist="38100" dir="2700000" algn="tl">
                    <a:srgbClr val="000000">
                      <a:alpha val="43137"/>
                    </a:srgbClr>
                  </a:outerShdw>
                </a:effectLst>
              </a:rPr>
              <a:t>Literatur</a:t>
            </a:r>
            <a:endParaRPr lang="fr-CH"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6867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fr-CH"/>
          </a:p>
        </p:txBody>
      </p:sp>
      <p:pic>
        <p:nvPicPr>
          <p:cNvPr id="5" name="Grafik 4"/>
          <p:cNvPicPr>
            <a:picLocks noChangeAspect="1"/>
          </p:cNvPicPr>
          <p:nvPr/>
        </p:nvPicPr>
        <p:blipFill>
          <a:blip r:embed="rId2"/>
          <a:stretch>
            <a:fillRect/>
          </a:stretch>
        </p:blipFill>
        <p:spPr>
          <a:xfrm>
            <a:off x="2070836" y="396505"/>
            <a:ext cx="7857753" cy="1838695"/>
          </a:xfrm>
          <a:prstGeom prst="rect">
            <a:avLst/>
          </a:prstGeom>
        </p:spPr>
      </p:pic>
      <p:pic>
        <p:nvPicPr>
          <p:cNvPr id="6" name="Grafik 5"/>
          <p:cNvPicPr>
            <a:picLocks noChangeAspect="1"/>
          </p:cNvPicPr>
          <p:nvPr/>
        </p:nvPicPr>
        <p:blipFill>
          <a:blip r:embed="rId3"/>
          <a:stretch>
            <a:fillRect/>
          </a:stretch>
        </p:blipFill>
        <p:spPr>
          <a:xfrm>
            <a:off x="7709370" y="1630266"/>
            <a:ext cx="2219218" cy="1246300"/>
          </a:xfrm>
          <a:prstGeom prst="rect">
            <a:avLst/>
          </a:prstGeom>
        </p:spPr>
      </p:pic>
      <p:pic>
        <p:nvPicPr>
          <p:cNvPr id="8" name="Grafik 7"/>
          <p:cNvPicPr>
            <a:picLocks noChangeAspect="1"/>
          </p:cNvPicPr>
          <p:nvPr/>
        </p:nvPicPr>
        <p:blipFill>
          <a:blip r:embed="rId4"/>
          <a:stretch>
            <a:fillRect/>
          </a:stretch>
        </p:blipFill>
        <p:spPr>
          <a:xfrm>
            <a:off x="1991288" y="2082359"/>
            <a:ext cx="5435870" cy="4586296"/>
          </a:xfrm>
          <a:prstGeom prst="rect">
            <a:avLst/>
          </a:prstGeom>
        </p:spPr>
      </p:pic>
      <p:sp>
        <p:nvSpPr>
          <p:cNvPr id="9" name="Textfeld 8"/>
          <p:cNvSpPr txBox="1"/>
          <p:nvPr/>
        </p:nvSpPr>
        <p:spPr>
          <a:xfrm>
            <a:off x="7427159" y="4969164"/>
            <a:ext cx="2016001" cy="923330"/>
          </a:xfrm>
          <a:prstGeom prst="rect">
            <a:avLst/>
          </a:prstGeom>
          <a:noFill/>
        </p:spPr>
        <p:txBody>
          <a:bodyPr wrap="none" rtlCol="0">
            <a:spAutoFit/>
          </a:bodyPr>
          <a:lstStyle/>
          <a:p>
            <a:pPr marL="285750" indent="-285750">
              <a:buFont typeface="Wingdings" panose="05000000000000000000" pitchFamily="2" charset="2"/>
              <a:buChar char="Ø"/>
            </a:pPr>
            <a:r>
              <a:rPr lang="de-CH" dirty="0"/>
              <a:t>135.000 Frauen</a:t>
            </a:r>
          </a:p>
          <a:p>
            <a:pPr marL="285750" indent="-285750">
              <a:buFont typeface="Wingdings" panose="05000000000000000000" pitchFamily="2" charset="2"/>
              <a:buChar char="Ø"/>
            </a:pPr>
            <a:r>
              <a:rPr lang="de-CH" dirty="0"/>
              <a:t>&gt; 50 Jahren Alt</a:t>
            </a:r>
          </a:p>
          <a:p>
            <a:pPr marL="285750" indent="-285750">
              <a:buFont typeface="Wingdings" panose="05000000000000000000" pitchFamily="2" charset="2"/>
              <a:buChar char="Ø"/>
            </a:pPr>
            <a:r>
              <a:rPr lang="de-CH" dirty="0"/>
              <a:t>1992-present</a:t>
            </a:r>
            <a:endParaRPr lang="fr-CH" dirty="0"/>
          </a:p>
        </p:txBody>
      </p:sp>
    </p:spTree>
    <p:extLst>
      <p:ext uri="{BB962C8B-B14F-4D97-AF65-F5344CB8AC3E}">
        <p14:creationId xmlns:p14="http://schemas.microsoft.com/office/powerpoint/2010/main" val="1290247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Implikationen  (</a:t>
            </a:r>
            <a:r>
              <a:rPr lang="de-CH" dirty="0" err="1"/>
              <a:t>transl</a:t>
            </a:r>
            <a:r>
              <a:rPr lang="de-CH" dirty="0"/>
              <a:t>.)</a:t>
            </a:r>
            <a:endParaRPr lang="fr-CH" dirty="0"/>
          </a:p>
        </p:txBody>
      </p:sp>
      <p:sp>
        <p:nvSpPr>
          <p:cNvPr id="3" name="Inhaltsplatzhalter 2"/>
          <p:cNvSpPr>
            <a:spLocks noGrp="1"/>
          </p:cNvSpPr>
          <p:nvPr>
            <p:ph idx="1"/>
          </p:nvPr>
        </p:nvSpPr>
        <p:spPr>
          <a:xfrm>
            <a:off x="1981200" y="1313874"/>
            <a:ext cx="8229600" cy="4525963"/>
          </a:xfrm>
        </p:spPr>
        <p:txBody>
          <a:bodyPr>
            <a:normAutofit fontScale="70000" lnSpcReduction="20000"/>
          </a:bodyPr>
          <a:lstStyle/>
          <a:p>
            <a:r>
              <a:rPr lang="de-DE" b="1" dirty="0"/>
              <a:t>Wenn die Assoziationen weitgehend kausal sind </a:t>
            </a:r>
            <a:r>
              <a:rPr lang="de-DE" dirty="0"/>
              <a:t>(sic!)</a:t>
            </a:r>
          </a:p>
          <a:p>
            <a:endParaRPr lang="de-DE" dirty="0"/>
          </a:p>
          <a:p>
            <a:pPr marL="514350" indent="-514350">
              <a:buFont typeface="+mj-lt"/>
              <a:buAutoNum type="arabicPeriod"/>
            </a:pPr>
            <a:r>
              <a:rPr lang="de-DE" dirty="0"/>
              <a:t>die </a:t>
            </a:r>
            <a:r>
              <a:rPr lang="de-DE" dirty="0" err="1"/>
              <a:t>Menopausale</a:t>
            </a:r>
            <a:r>
              <a:rPr lang="de-DE" dirty="0"/>
              <a:t> Hormone Therapie (MHT) verursachte in westlichen Ländern bereits etwa 1 Million Brustkrebserkrankungen seit 1990. </a:t>
            </a:r>
          </a:p>
          <a:p>
            <a:pPr marL="514350" indent="-514350">
              <a:buFont typeface="+mj-lt"/>
              <a:buAutoNum type="arabicPeriod"/>
            </a:pPr>
            <a:r>
              <a:rPr lang="de-DE" dirty="0"/>
              <a:t>Bei Frauen mit </a:t>
            </a:r>
            <a:r>
              <a:rPr lang="de-DE" b="1" dirty="0"/>
              <a:t>durchschnittlichem Gewicht (</a:t>
            </a:r>
            <a:r>
              <a:rPr lang="de-DE" b="1" dirty="0" err="1"/>
              <a:t>average</a:t>
            </a:r>
            <a:r>
              <a:rPr lang="de-DE" b="1" dirty="0"/>
              <a:t> </a:t>
            </a:r>
            <a:r>
              <a:rPr lang="de-DE" b="1" dirty="0" err="1"/>
              <a:t>weight</a:t>
            </a:r>
            <a:r>
              <a:rPr lang="de-DE" b="1" dirty="0"/>
              <a:t>) </a:t>
            </a:r>
            <a:r>
              <a:rPr lang="de-DE" dirty="0"/>
              <a:t>in westlichen Ländern, in Vergleich mit non-users, eine MHT ab einem Alter von 50 Jahren, </a:t>
            </a:r>
            <a:r>
              <a:rPr lang="de-DE" b="1" dirty="0"/>
              <a:t>der Anstieg der Brustkrebsrisiko</a:t>
            </a:r>
            <a:r>
              <a:rPr lang="de-DE" dirty="0"/>
              <a:t> in den folgenden 20 Jahren (50-69 J) beträgt: </a:t>
            </a:r>
          </a:p>
          <a:p>
            <a:pPr marL="514350" indent="-514350">
              <a:buFont typeface="+mj-lt"/>
              <a:buAutoNum type="arabicPeriod"/>
            </a:pPr>
            <a:endParaRPr lang="de-DE" dirty="0"/>
          </a:p>
          <a:p>
            <a:pPr marL="914400" lvl="1" indent="-514350">
              <a:buFont typeface="+mj-lt"/>
              <a:buAutoNum type="alphaLcParenR"/>
            </a:pPr>
            <a:r>
              <a:rPr lang="de-DE" dirty="0"/>
              <a:t>5 Jahren Östrogen plus täglichen Gestagen-MHT : </a:t>
            </a:r>
            <a:r>
              <a:rPr lang="de-DE" b="1" dirty="0">
                <a:solidFill>
                  <a:srgbClr val="FF0000"/>
                </a:solidFill>
              </a:rPr>
              <a:t>+ 2%</a:t>
            </a:r>
            <a:r>
              <a:rPr lang="de-DE" b="1" dirty="0"/>
              <a:t> </a:t>
            </a:r>
            <a:r>
              <a:rPr lang="de-DE" dirty="0"/>
              <a:t>(von 6.3 auf 8.3%).</a:t>
            </a:r>
          </a:p>
          <a:p>
            <a:pPr marL="914400" lvl="1" indent="-514350">
              <a:buFont typeface="+mj-lt"/>
              <a:buAutoNum type="alphaLcParenR"/>
            </a:pPr>
            <a:r>
              <a:rPr lang="de-DE" dirty="0"/>
              <a:t>5 Jahre Östrogen plus intermittierenden  Gestagen-MHT : </a:t>
            </a:r>
            <a:r>
              <a:rPr lang="de-DE" b="1" dirty="0">
                <a:solidFill>
                  <a:srgbClr val="FF0000"/>
                </a:solidFill>
              </a:rPr>
              <a:t>+1.4% </a:t>
            </a:r>
            <a:r>
              <a:rPr lang="de-DE" dirty="0"/>
              <a:t>(von 6.3 auf 7.7%).</a:t>
            </a:r>
          </a:p>
          <a:p>
            <a:pPr marL="914400" lvl="1" indent="-514350">
              <a:buFont typeface="+mj-lt"/>
              <a:buAutoNum type="alphaLcParenR"/>
            </a:pPr>
            <a:r>
              <a:rPr lang="de-DE" dirty="0"/>
              <a:t>5 Jahre nur Östrogen-MHT : </a:t>
            </a:r>
            <a:r>
              <a:rPr lang="de-DE" b="1" dirty="0">
                <a:solidFill>
                  <a:srgbClr val="FF0000"/>
                </a:solidFill>
              </a:rPr>
              <a:t>+ 0.5% </a:t>
            </a:r>
            <a:r>
              <a:rPr lang="de-DE" dirty="0"/>
              <a:t>(von 6.3% auf 6.8%)</a:t>
            </a:r>
          </a:p>
          <a:p>
            <a:pPr marL="914400" lvl="1" indent="-514350">
              <a:buFont typeface="+mj-lt"/>
              <a:buAutoNum type="alphaLcParenR"/>
            </a:pPr>
            <a:endParaRPr lang="de-DE" dirty="0"/>
          </a:p>
          <a:p>
            <a:pPr marL="914400" lvl="1" indent="-514350">
              <a:buFont typeface="+mj-lt"/>
              <a:buAutoNum type="alphaLcParenR"/>
            </a:pPr>
            <a:r>
              <a:rPr lang="de-DE" dirty="0"/>
              <a:t>Bei einer Therapiedauer von </a:t>
            </a:r>
            <a:r>
              <a:rPr lang="de-DE" b="1" dirty="0"/>
              <a:t>10 Jahren </a:t>
            </a:r>
            <a:r>
              <a:rPr lang="de-DE" dirty="0"/>
              <a:t>wäre der Anstieg der Inzidenz um 20 Jahre etwa </a:t>
            </a:r>
            <a:r>
              <a:rPr lang="de-DE" b="1" dirty="0"/>
              <a:t>doppelt so hoch </a:t>
            </a:r>
            <a:r>
              <a:rPr lang="de-DE" dirty="0"/>
              <a:t>wie bei einer Therapiedauer von 5 Jahren.</a:t>
            </a:r>
            <a:endParaRPr lang="fr-CH" dirty="0"/>
          </a:p>
        </p:txBody>
      </p:sp>
      <p:sp>
        <p:nvSpPr>
          <p:cNvPr id="4" name="Textfeld 3"/>
          <p:cNvSpPr txBox="1"/>
          <p:nvPr/>
        </p:nvSpPr>
        <p:spPr>
          <a:xfrm>
            <a:off x="1717965" y="6100908"/>
            <a:ext cx="9079345" cy="369332"/>
          </a:xfrm>
          <a:prstGeom prst="rect">
            <a:avLst/>
          </a:prstGeom>
          <a:noFill/>
        </p:spPr>
        <p:txBody>
          <a:bodyPr wrap="square" rtlCol="0">
            <a:spAutoFit/>
          </a:bodyPr>
          <a:lstStyle/>
          <a:p>
            <a:r>
              <a:rPr lang="de-DE" dirty="0"/>
              <a:t>Progesteron (Gestagen) scheint ein höheres Risiko zu verursachen als Östrogen allein.</a:t>
            </a:r>
          </a:p>
        </p:txBody>
      </p:sp>
    </p:spTree>
    <p:extLst>
      <p:ext uri="{BB962C8B-B14F-4D97-AF65-F5344CB8AC3E}">
        <p14:creationId xmlns:p14="http://schemas.microsoft.com/office/powerpoint/2010/main" val="2877669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fr-CH"/>
          </a:p>
        </p:txBody>
      </p:sp>
      <p:sp>
        <p:nvSpPr>
          <p:cNvPr id="3" name="Inhaltsplatzhalter 2"/>
          <p:cNvSpPr>
            <a:spLocks noGrp="1"/>
          </p:cNvSpPr>
          <p:nvPr>
            <p:ph idx="1"/>
          </p:nvPr>
        </p:nvSpPr>
        <p:spPr/>
        <p:txBody>
          <a:bodyPr>
            <a:normAutofit/>
          </a:bodyPr>
          <a:lstStyle/>
          <a:p>
            <a:pPr marL="0" indent="0" algn="ctr">
              <a:buNone/>
            </a:pPr>
            <a:r>
              <a:rPr lang="de-DE" sz="4800" dirty="0">
                <a:latin typeface="Calibri" panose="020F0502020204030204" pitchFamily="34" charset="0"/>
                <a:cs typeface="Calibri" panose="020F0502020204030204" pitchFamily="34" charset="0"/>
              </a:rPr>
              <a:t>Wie auch immer Sie diese Daten interpretieren möchten, die meisten Gynäkologen in diesem Land haben ihre Menopause Therapiepraxis </a:t>
            </a:r>
          </a:p>
          <a:p>
            <a:pPr marL="0" indent="0" algn="ctr">
              <a:buNone/>
            </a:pPr>
            <a:r>
              <a:rPr lang="de-DE" sz="4800" b="1" u="sng" dirty="0">
                <a:latin typeface="Calibri" panose="020F0502020204030204" pitchFamily="34" charset="0"/>
                <a:cs typeface="Calibri" panose="020F0502020204030204" pitchFamily="34" charset="0"/>
              </a:rPr>
              <a:t>NICHT</a:t>
            </a:r>
            <a:r>
              <a:rPr lang="de-DE" sz="4800" dirty="0">
                <a:latin typeface="Calibri" panose="020F0502020204030204" pitchFamily="34" charset="0"/>
                <a:cs typeface="Calibri" panose="020F0502020204030204" pitchFamily="34" charset="0"/>
              </a:rPr>
              <a:t> </a:t>
            </a:r>
          </a:p>
          <a:p>
            <a:pPr marL="0" indent="0" algn="ctr">
              <a:buNone/>
            </a:pPr>
            <a:r>
              <a:rPr lang="de-DE" sz="4800" dirty="0">
                <a:latin typeface="Calibri" panose="020F0502020204030204" pitchFamily="34" charset="0"/>
                <a:cs typeface="Calibri" panose="020F0502020204030204" pitchFamily="34" charset="0"/>
              </a:rPr>
              <a:t>geändert</a:t>
            </a:r>
            <a:endParaRPr lang="fr-CH" sz="4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8478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435" y="683663"/>
            <a:ext cx="8919020" cy="5571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1943101" y="6372225"/>
            <a:ext cx="492443" cy="369332"/>
          </a:xfrm>
          <a:prstGeom prst="rect">
            <a:avLst/>
          </a:prstGeom>
          <a:noFill/>
        </p:spPr>
        <p:txBody>
          <a:bodyPr wrap="none" rtlCol="0">
            <a:spAutoFit/>
          </a:bodyPr>
          <a:lstStyle/>
          <a:p>
            <a:r>
              <a:rPr lang="de-CH" dirty="0"/>
              <a:t>xxx</a:t>
            </a:r>
            <a:endParaRPr lang="fr-CH" dirty="0"/>
          </a:p>
        </p:txBody>
      </p:sp>
    </p:spTree>
    <p:extLst>
      <p:ext uri="{BB962C8B-B14F-4D97-AF65-F5344CB8AC3E}">
        <p14:creationId xmlns:p14="http://schemas.microsoft.com/office/powerpoint/2010/main" val="2523671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9E1AB-639C-9FDC-A03F-3B61E4754A6E}"/>
              </a:ext>
            </a:extLst>
          </p:cNvPr>
          <p:cNvSpPr>
            <a:spLocks noGrp="1"/>
          </p:cNvSpPr>
          <p:nvPr>
            <p:ph type="title"/>
          </p:nvPr>
        </p:nvSpPr>
        <p:spPr>
          <a:xfrm>
            <a:off x="159190" y="-12951"/>
            <a:ext cx="10515600" cy="1325563"/>
          </a:xfrm>
        </p:spPr>
        <p:txBody>
          <a:bodyPr/>
          <a:lstStyle/>
          <a:p>
            <a:r>
              <a:rPr lang="de-CH" b="1" dirty="0">
                <a:effectLst>
                  <a:outerShdw blurRad="38100" dist="38100" dir="2700000" algn="tl">
                    <a:srgbClr val="000000">
                      <a:alpha val="43137"/>
                    </a:srgbClr>
                  </a:outerShdw>
                </a:effectLst>
              </a:rPr>
              <a:t>Leitfaden der HT in der Menopause</a:t>
            </a:r>
            <a:endParaRPr lang="fr-CH"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A0A6674-9C8F-624E-5C94-330E2AD7EA00}"/>
              </a:ext>
            </a:extLst>
          </p:cNvPr>
          <p:cNvSpPr>
            <a:spLocks noGrp="1"/>
          </p:cNvSpPr>
          <p:nvPr>
            <p:ph idx="1"/>
          </p:nvPr>
        </p:nvSpPr>
        <p:spPr/>
        <p:txBody>
          <a:bodyPr/>
          <a:lstStyle/>
          <a:p>
            <a:endParaRPr lang="fr-CH" dirty="0"/>
          </a:p>
        </p:txBody>
      </p:sp>
      <p:pic>
        <p:nvPicPr>
          <p:cNvPr id="3074" name="Picture 2">
            <a:extLst>
              <a:ext uri="{FF2B5EF4-FFF2-40B4-BE49-F238E27FC236}">
                <a16:creationId xmlns:a16="http://schemas.microsoft.com/office/drawing/2014/main" id="{45096634-DD05-477A-EA5D-05B66DA3D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240" y="2133349"/>
            <a:ext cx="5925106" cy="366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84B1406-842B-7964-02A4-2D092DA38556}"/>
              </a:ext>
            </a:extLst>
          </p:cNvPr>
          <p:cNvSpPr txBox="1"/>
          <p:nvPr/>
        </p:nvSpPr>
        <p:spPr>
          <a:xfrm>
            <a:off x="271695" y="6492875"/>
            <a:ext cx="3924792" cy="253916"/>
          </a:xfrm>
          <a:prstGeom prst="rect">
            <a:avLst/>
          </a:prstGeom>
          <a:noFill/>
        </p:spPr>
        <p:txBody>
          <a:bodyPr wrap="none" rtlCol="0">
            <a:spAutoFit/>
          </a:bodyPr>
          <a:lstStyle/>
          <a:p>
            <a:r>
              <a:rPr lang="en-US" sz="1050" dirty="0">
                <a:solidFill>
                  <a:srgbClr val="231F20"/>
                </a:solidFill>
                <a:effectLst/>
                <a:latin typeface="Arial" panose="020B0604020202020204" pitchFamily="34" charset="0"/>
                <a:ea typeface="Arial" panose="020B0604020202020204" pitchFamily="34" charset="0"/>
              </a:rPr>
              <a:t>J</a:t>
            </a:r>
            <a:r>
              <a:rPr lang="en-US" sz="1050" spc="75"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Clin</a:t>
            </a:r>
            <a:r>
              <a:rPr lang="en-US" sz="1050" spc="-55"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Endocrinol</a:t>
            </a:r>
            <a:r>
              <a:rPr lang="en-US" sz="1050" spc="10" dirty="0">
                <a:solidFill>
                  <a:srgbClr val="231F20"/>
                </a:solidFill>
                <a:effectLst/>
                <a:latin typeface="Arial" panose="020B0604020202020204" pitchFamily="34" charset="0"/>
                <a:ea typeface="Arial" panose="020B0604020202020204" pitchFamily="34" charset="0"/>
              </a:rPr>
              <a:t> </a:t>
            </a:r>
            <a:r>
              <a:rPr lang="en-US" sz="1050" dirty="0" err="1">
                <a:solidFill>
                  <a:srgbClr val="231F20"/>
                </a:solidFill>
                <a:effectLst/>
                <a:latin typeface="Arial" panose="020B0604020202020204" pitchFamily="34" charset="0"/>
                <a:ea typeface="Arial" panose="020B0604020202020204" pitchFamily="34" charset="0"/>
              </a:rPr>
              <a:t>Metab</a:t>
            </a:r>
            <a:r>
              <a:rPr lang="en-US" sz="1050" dirty="0">
                <a:solidFill>
                  <a:srgbClr val="231F20"/>
                </a:solidFill>
                <a:effectLst/>
                <a:latin typeface="Arial" panose="020B0604020202020204" pitchFamily="34" charset="0"/>
                <a:ea typeface="Arial" panose="020B0604020202020204" pitchFamily="34" charset="0"/>
              </a:rPr>
              <a:t>,</a:t>
            </a:r>
            <a:r>
              <a:rPr lang="en-US" sz="1050" spc="-25"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November</a:t>
            </a:r>
            <a:r>
              <a:rPr lang="en-US" sz="1050" spc="10"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2015, 100(11):3975–</a:t>
            </a:r>
            <a:r>
              <a:rPr lang="en-US" sz="1050" spc="-125"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4011</a:t>
            </a:r>
            <a:endParaRPr lang="fr-CH" sz="1050" dirty="0"/>
          </a:p>
        </p:txBody>
      </p:sp>
      <p:sp>
        <p:nvSpPr>
          <p:cNvPr id="5" name="TextBox 4">
            <a:extLst>
              <a:ext uri="{FF2B5EF4-FFF2-40B4-BE49-F238E27FC236}">
                <a16:creationId xmlns:a16="http://schemas.microsoft.com/office/drawing/2014/main" id="{944D7F57-D1E1-75FB-C59E-E060D6F4365E}"/>
              </a:ext>
            </a:extLst>
          </p:cNvPr>
          <p:cNvSpPr txBox="1"/>
          <p:nvPr/>
        </p:nvSpPr>
        <p:spPr>
          <a:xfrm>
            <a:off x="4568958" y="6378344"/>
            <a:ext cx="3356240" cy="369332"/>
          </a:xfrm>
          <a:prstGeom prst="rect">
            <a:avLst/>
          </a:prstGeom>
          <a:noFill/>
        </p:spPr>
        <p:txBody>
          <a:bodyPr wrap="none" rtlCol="0">
            <a:spAutoFit/>
          </a:bodyPr>
          <a:lstStyle/>
          <a:p>
            <a:r>
              <a:rPr lang="de-CH" dirty="0"/>
              <a:t>VMS: </a:t>
            </a:r>
            <a:r>
              <a:rPr lang="de-CH" dirty="0" err="1"/>
              <a:t>Vasomotorial</a:t>
            </a:r>
            <a:r>
              <a:rPr lang="de-CH" dirty="0"/>
              <a:t> Symptoms </a:t>
            </a:r>
            <a:endParaRPr lang="fr-CH" dirty="0"/>
          </a:p>
        </p:txBody>
      </p:sp>
      <p:pic>
        <p:nvPicPr>
          <p:cNvPr id="6" name="Picture 2">
            <a:extLst>
              <a:ext uri="{FF2B5EF4-FFF2-40B4-BE49-F238E27FC236}">
                <a16:creationId xmlns:a16="http://schemas.microsoft.com/office/drawing/2014/main" id="{74D9E70A-732F-18FD-F132-FEDCC7147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7726" y="216776"/>
            <a:ext cx="3258545" cy="664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9532D4B6-4302-0D77-11A5-8522F434ECCF}"/>
              </a:ext>
            </a:extLst>
          </p:cNvPr>
          <p:cNvSpPr/>
          <p:nvPr/>
        </p:nvSpPr>
        <p:spPr>
          <a:xfrm>
            <a:off x="11208190" y="289711"/>
            <a:ext cx="595570" cy="525101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542025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470" y="597878"/>
            <a:ext cx="8870953" cy="566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0C7D55B3-068E-C7B2-CE86-F2D21DD7B7B5}"/>
              </a:ext>
            </a:extLst>
          </p:cNvPr>
          <p:cNvSpPr txBox="1"/>
          <p:nvPr/>
        </p:nvSpPr>
        <p:spPr>
          <a:xfrm>
            <a:off x="2432480" y="5930284"/>
            <a:ext cx="6587894" cy="461665"/>
          </a:xfrm>
          <a:prstGeom prst="rect">
            <a:avLst/>
          </a:prstGeom>
          <a:noFill/>
        </p:spPr>
        <p:txBody>
          <a:bodyPr wrap="none" rtlCol="0">
            <a:spAutoFit/>
          </a:bodyPr>
          <a:lstStyle/>
          <a:p>
            <a:r>
              <a:rPr lang="de-CH" sz="2400" dirty="0">
                <a:latin typeface="Calibri" panose="020F0502020204030204" pitchFamily="34" charset="0"/>
                <a:cs typeface="Calibri" panose="020F0502020204030204" pitchFamily="34" charset="0"/>
              </a:rPr>
              <a:t>-  Gabapentin (Hot </a:t>
            </a:r>
            <a:r>
              <a:rPr lang="de-CH" sz="2400" dirty="0" err="1">
                <a:latin typeface="Calibri" panose="020F0502020204030204" pitchFamily="34" charset="0"/>
                <a:cs typeface="Calibri" panose="020F0502020204030204" pitchFamily="34" charset="0"/>
              </a:rPr>
              <a:t>flashes</a:t>
            </a:r>
            <a:r>
              <a:rPr lang="de-CH" sz="2400" dirty="0">
                <a:latin typeface="Calibri" panose="020F0502020204030204" pitchFamily="34" charset="0"/>
                <a:cs typeface="Calibri" panose="020F0502020204030204" pitchFamily="34" charset="0"/>
              </a:rPr>
              <a:t>) </a:t>
            </a:r>
            <a:r>
              <a:rPr lang="de-CH" sz="1200" dirty="0">
                <a:latin typeface="Calibri" panose="020F0502020204030204" pitchFamily="34" charset="0"/>
                <a:cs typeface="Calibri" panose="020F0502020204030204" pitchFamily="34" charset="0"/>
              </a:rPr>
              <a:t>(Yoon et al. </a:t>
            </a:r>
            <a:r>
              <a:rPr lang="da-DK" sz="1200" b="0" i="1" dirty="0">
                <a:solidFill>
                  <a:srgbClr val="3B3030"/>
                </a:solidFill>
                <a:effectLst/>
                <a:highlight>
                  <a:srgbClr val="FFFFFF"/>
                </a:highlight>
                <a:latin typeface="Fira Sans" panose="020F0502020204030204" pitchFamily="34" charset="0"/>
              </a:rPr>
              <a:t>Menopause </a:t>
            </a:r>
            <a:r>
              <a:rPr lang="da-DK" sz="1200" dirty="0">
                <a:highlight>
                  <a:srgbClr val="FFFFFF"/>
                </a:highlight>
                <a:latin typeface="Fira Sans" panose="020F0502020204030204" pitchFamily="34" charset="0"/>
              </a:rPr>
              <a:t>27(4):p 485-493, 2020)</a:t>
            </a:r>
            <a:endParaRPr lang="fr-CH"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73974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C69E40-6BB4-0B67-D167-682B46BAFE59}"/>
              </a:ext>
            </a:extLst>
          </p:cNvPr>
          <p:cNvPicPr>
            <a:picLocks noChangeAspect="1"/>
          </p:cNvPicPr>
          <p:nvPr/>
        </p:nvPicPr>
        <p:blipFill>
          <a:blip r:embed="rId2"/>
          <a:stretch>
            <a:fillRect/>
          </a:stretch>
        </p:blipFill>
        <p:spPr>
          <a:xfrm>
            <a:off x="1394428" y="127000"/>
            <a:ext cx="9594223" cy="6604000"/>
          </a:xfrm>
          <a:prstGeom prst="rect">
            <a:avLst/>
          </a:prstGeom>
        </p:spPr>
      </p:pic>
      <p:sp>
        <p:nvSpPr>
          <p:cNvPr id="6" name="TextBox 5">
            <a:extLst>
              <a:ext uri="{FF2B5EF4-FFF2-40B4-BE49-F238E27FC236}">
                <a16:creationId xmlns:a16="http://schemas.microsoft.com/office/drawing/2014/main" id="{22C2DC3B-E56C-F576-B609-2CFAEA531395}"/>
              </a:ext>
            </a:extLst>
          </p:cNvPr>
          <p:cNvSpPr txBox="1"/>
          <p:nvPr/>
        </p:nvSpPr>
        <p:spPr>
          <a:xfrm>
            <a:off x="96204" y="6604042"/>
            <a:ext cx="3924792" cy="253916"/>
          </a:xfrm>
          <a:prstGeom prst="rect">
            <a:avLst/>
          </a:prstGeom>
          <a:noFill/>
        </p:spPr>
        <p:txBody>
          <a:bodyPr wrap="none" rtlCol="0">
            <a:spAutoFit/>
          </a:bodyPr>
          <a:lstStyle/>
          <a:p>
            <a:r>
              <a:rPr lang="en-US" sz="1050" dirty="0">
                <a:solidFill>
                  <a:srgbClr val="231F20"/>
                </a:solidFill>
                <a:effectLst/>
                <a:latin typeface="Arial" panose="020B0604020202020204" pitchFamily="34" charset="0"/>
                <a:ea typeface="Arial" panose="020B0604020202020204" pitchFamily="34" charset="0"/>
              </a:rPr>
              <a:t>J</a:t>
            </a:r>
            <a:r>
              <a:rPr lang="en-US" sz="1050" spc="75"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Clin</a:t>
            </a:r>
            <a:r>
              <a:rPr lang="en-US" sz="1050" spc="-55"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Endocrinol</a:t>
            </a:r>
            <a:r>
              <a:rPr lang="en-US" sz="1050" spc="10" dirty="0">
                <a:solidFill>
                  <a:srgbClr val="231F20"/>
                </a:solidFill>
                <a:effectLst/>
                <a:latin typeface="Arial" panose="020B0604020202020204" pitchFamily="34" charset="0"/>
                <a:ea typeface="Arial" panose="020B0604020202020204" pitchFamily="34" charset="0"/>
              </a:rPr>
              <a:t> </a:t>
            </a:r>
            <a:r>
              <a:rPr lang="en-US" sz="1050" dirty="0" err="1">
                <a:solidFill>
                  <a:srgbClr val="231F20"/>
                </a:solidFill>
                <a:effectLst/>
                <a:latin typeface="Arial" panose="020B0604020202020204" pitchFamily="34" charset="0"/>
                <a:ea typeface="Arial" panose="020B0604020202020204" pitchFamily="34" charset="0"/>
              </a:rPr>
              <a:t>Metab</a:t>
            </a:r>
            <a:r>
              <a:rPr lang="en-US" sz="1050" dirty="0">
                <a:solidFill>
                  <a:srgbClr val="231F20"/>
                </a:solidFill>
                <a:effectLst/>
                <a:latin typeface="Arial" panose="020B0604020202020204" pitchFamily="34" charset="0"/>
                <a:ea typeface="Arial" panose="020B0604020202020204" pitchFamily="34" charset="0"/>
              </a:rPr>
              <a:t>,</a:t>
            </a:r>
            <a:r>
              <a:rPr lang="en-US" sz="1050" spc="-25"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November</a:t>
            </a:r>
            <a:r>
              <a:rPr lang="en-US" sz="1050" spc="10"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2015, 100(11):3975–</a:t>
            </a:r>
            <a:r>
              <a:rPr lang="en-US" sz="1050" spc="-125" dirty="0">
                <a:solidFill>
                  <a:srgbClr val="231F20"/>
                </a:solidFill>
                <a:effectLst/>
                <a:latin typeface="Arial" panose="020B0604020202020204" pitchFamily="34" charset="0"/>
                <a:ea typeface="Arial" panose="020B0604020202020204" pitchFamily="34" charset="0"/>
              </a:rPr>
              <a:t> </a:t>
            </a:r>
            <a:r>
              <a:rPr lang="en-US" sz="1050" dirty="0">
                <a:solidFill>
                  <a:srgbClr val="231F20"/>
                </a:solidFill>
                <a:effectLst/>
                <a:latin typeface="Arial" panose="020B0604020202020204" pitchFamily="34" charset="0"/>
                <a:ea typeface="Arial" panose="020B0604020202020204" pitchFamily="34" charset="0"/>
              </a:rPr>
              <a:t>4011</a:t>
            </a:r>
            <a:endParaRPr lang="fr-CH" sz="1050" dirty="0"/>
          </a:p>
        </p:txBody>
      </p:sp>
      <p:sp>
        <p:nvSpPr>
          <p:cNvPr id="7" name="Rectangle 6">
            <a:extLst>
              <a:ext uri="{FF2B5EF4-FFF2-40B4-BE49-F238E27FC236}">
                <a16:creationId xmlns:a16="http://schemas.microsoft.com/office/drawing/2014/main" id="{4D1EF08C-91CC-2E9B-D472-D74451F9BA25}"/>
              </a:ext>
            </a:extLst>
          </p:cNvPr>
          <p:cNvSpPr/>
          <p:nvPr/>
        </p:nvSpPr>
        <p:spPr>
          <a:xfrm>
            <a:off x="1717964" y="822036"/>
            <a:ext cx="3011054" cy="17549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7">
            <a:extLst>
              <a:ext uri="{FF2B5EF4-FFF2-40B4-BE49-F238E27FC236}">
                <a16:creationId xmlns:a16="http://schemas.microsoft.com/office/drawing/2014/main" id="{8CD65FE0-CF7C-7777-B54E-9EF8DA75A63B}"/>
              </a:ext>
            </a:extLst>
          </p:cNvPr>
          <p:cNvSpPr/>
          <p:nvPr/>
        </p:nvSpPr>
        <p:spPr>
          <a:xfrm>
            <a:off x="1607814" y="3456297"/>
            <a:ext cx="3011054" cy="17549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8">
            <a:extLst>
              <a:ext uri="{FF2B5EF4-FFF2-40B4-BE49-F238E27FC236}">
                <a16:creationId xmlns:a16="http://schemas.microsoft.com/office/drawing/2014/main" id="{3FFE62F1-798E-3CAD-B32F-3B34B586ED1A}"/>
              </a:ext>
            </a:extLst>
          </p:cNvPr>
          <p:cNvSpPr/>
          <p:nvPr/>
        </p:nvSpPr>
        <p:spPr>
          <a:xfrm>
            <a:off x="1607814" y="5419687"/>
            <a:ext cx="3011054" cy="17549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662959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89442"/>
            <a:ext cx="9058542" cy="5663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66362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C4FCB-4DD0-8B02-EE13-054EA6BA207A}"/>
              </a:ext>
            </a:extLst>
          </p:cNvPr>
          <p:cNvSpPr>
            <a:spLocks noGrp="1"/>
          </p:cNvSpPr>
          <p:nvPr>
            <p:ph type="title"/>
          </p:nvPr>
        </p:nvSpPr>
        <p:spPr>
          <a:xfrm>
            <a:off x="2314178" y="3023328"/>
            <a:ext cx="7373645" cy="1325563"/>
          </a:xfrm>
        </p:spPr>
        <p:txBody>
          <a:bodyPr>
            <a:normAutofit fontScale="90000"/>
          </a:bodyPr>
          <a:lstStyle/>
          <a:p>
            <a:pPr algn="ctr"/>
            <a:r>
              <a:rPr lang="fr-CH" sz="60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Weitere</a:t>
            </a:r>
            <a:r>
              <a:rPr lang="fr-CH" sz="6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fr-CH" sz="60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Möglichkeiten</a:t>
            </a:r>
            <a:r>
              <a:rPr lang="fr-CH" sz="6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39616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55324" y="2631566"/>
            <a:ext cx="9144000" cy="2387600"/>
          </a:xfrm>
        </p:spPr>
        <p:txBody>
          <a:bodyPr>
            <a:normAutofit fontScale="90000"/>
          </a:bodyPr>
          <a:lstStyle/>
          <a:p>
            <a:r>
              <a:rPr lang="de-DE" dirty="0"/>
              <a:t>Die </a:t>
            </a:r>
            <a:r>
              <a:rPr lang="de-DE" b="1" dirty="0"/>
              <a:t>Endokrinologie</a:t>
            </a:r>
            <a:r>
              <a:rPr lang="de-DE" dirty="0"/>
              <a:t> (von </a:t>
            </a:r>
            <a:r>
              <a:rPr lang="de-DE" dirty="0" err="1"/>
              <a:t>griech</a:t>
            </a:r>
            <a:r>
              <a:rPr lang="de-DE" dirty="0"/>
              <a:t>. </a:t>
            </a:r>
            <a:r>
              <a:rPr lang="de-DE" dirty="0" err="1"/>
              <a:t>ἔνδον</a:t>
            </a:r>
            <a:r>
              <a:rPr lang="de-DE" dirty="0"/>
              <a:t> ‚innen‘ und </a:t>
            </a:r>
            <a:r>
              <a:rPr lang="de-DE" dirty="0" err="1"/>
              <a:t>κρίνειν</a:t>
            </a:r>
            <a:r>
              <a:rPr lang="de-DE" dirty="0"/>
              <a:t> „entscheiden“, </a:t>
            </a:r>
            <a:br>
              <a:rPr lang="de-DE" dirty="0"/>
            </a:br>
            <a:r>
              <a:rPr lang="de-DE" dirty="0"/>
              <a:t>und </a:t>
            </a:r>
            <a:r>
              <a:rPr lang="el-GR" dirty="0"/>
              <a:t>λόγος</a:t>
            </a:r>
            <a:r>
              <a:rPr lang="de-DE" dirty="0"/>
              <a:t> „Lehre“) </a:t>
            </a:r>
            <a:br>
              <a:rPr lang="de-DE" dirty="0"/>
            </a:br>
            <a:r>
              <a:rPr lang="de-DE" dirty="0"/>
              <a:t>ist die „Lehre der </a:t>
            </a:r>
            <a:r>
              <a:rPr lang="de-DE" b="1" dirty="0"/>
              <a:t>Hormone</a:t>
            </a:r>
            <a:r>
              <a:rPr lang="de-DE" dirty="0"/>
              <a:t>“</a:t>
            </a:r>
            <a:endParaRPr lang="de-CH" dirty="0"/>
          </a:p>
        </p:txBody>
      </p:sp>
      <p:sp>
        <p:nvSpPr>
          <p:cNvPr id="4" name="Rechteck 3"/>
          <p:cNvSpPr/>
          <p:nvPr/>
        </p:nvSpPr>
        <p:spPr>
          <a:xfrm>
            <a:off x="1991544" y="6165304"/>
            <a:ext cx="4441344" cy="369332"/>
          </a:xfrm>
          <a:prstGeom prst="rect">
            <a:avLst/>
          </a:prstGeom>
        </p:spPr>
        <p:txBody>
          <a:bodyPr wrap="none">
            <a:spAutoFit/>
          </a:bodyPr>
          <a:lstStyle/>
          <a:p>
            <a:r>
              <a:rPr lang="de-CH" dirty="0"/>
              <a:t>http://de.wikipedia.org/wiki/Endokrinologie</a:t>
            </a:r>
          </a:p>
        </p:txBody>
      </p:sp>
    </p:spTree>
    <p:extLst>
      <p:ext uri="{BB962C8B-B14F-4D97-AF65-F5344CB8AC3E}">
        <p14:creationId xmlns:p14="http://schemas.microsoft.com/office/powerpoint/2010/main" val="18453410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CH" sz="8000" b="1" dirty="0"/>
              <a:t>Oxytocin</a:t>
            </a:r>
            <a:endParaRPr lang="fr-CH" sz="8000" b="1" dirty="0"/>
          </a:p>
        </p:txBody>
      </p:sp>
      <p:sp>
        <p:nvSpPr>
          <p:cNvPr id="4" name="Untertitel 3"/>
          <p:cNvSpPr>
            <a:spLocks noGrp="1"/>
          </p:cNvSpPr>
          <p:nvPr>
            <p:ph type="subTitle" idx="1"/>
          </p:nvPr>
        </p:nvSpPr>
        <p:spPr/>
        <p:txBody>
          <a:bodyPr/>
          <a:lstStyle/>
          <a:p>
            <a:r>
              <a:rPr lang="de-CH" dirty="0"/>
              <a:t>Etwas für die Seele</a:t>
            </a:r>
            <a:endParaRPr lang="fr-CH" dirty="0"/>
          </a:p>
        </p:txBody>
      </p:sp>
      <p:pic>
        <p:nvPicPr>
          <p:cNvPr id="24578" name="Picture 2" descr="http://autismus.ch/cms/images/w/oxytocin%20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74" y="4635208"/>
            <a:ext cx="3043237" cy="2024062"/>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s://encrypted-tbn1.gstatic.com/images?q=tbn:ANd9GcSHUCT81eMmMnb264JaKkynXENJYBNRHuZ7Pty1mkT8H5fJRXziQ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60000">
            <a:off x="6317941" y="4344205"/>
            <a:ext cx="3969613" cy="2005554"/>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http://images.agoramedia.com/everydayhealth/gcms/Love_Hormone_Infogra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5623" y="372863"/>
            <a:ext cx="2028473" cy="361475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pieren 4"/>
          <p:cNvGrpSpPr/>
          <p:nvPr/>
        </p:nvGrpSpPr>
        <p:grpSpPr>
          <a:xfrm>
            <a:off x="4649112" y="372862"/>
            <a:ext cx="5593376" cy="1873182"/>
            <a:chOff x="3125112" y="372862"/>
            <a:chExt cx="5593376" cy="1873182"/>
          </a:xfrm>
        </p:grpSpPr>
        <p:pic>
          <p:nvPicPr>
            <p:cNvPr id="24584" name="Picture 8" descr="https://www.gatewaypsychiatric.com/wp-content/uploads/2016/02/oxytocin-in-humans.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5112" y="372862"/>
              <a:ext cx="5593376" cy="1642350"/>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3524735" y="2015212"/>
              <a:ext cx="3736144" cy="230832"/>
            </a:xfrm>
            <a:prstGeom prst="rect">
              <a:avLst/>
            </a:prstGeom>
          </p:spPr>
          <p:txBody>
            <a:bodyPr wrap="square">
              <a:spAutoFit/>
            </a:bodyPr>
            <a:lstStyle/>
            <a:p>
              <a:r>
                <a:rPr lang="en-US" sz="900" dirty="0"/>
                <a:t>Biological Psychiatry — February 1, 2016 Volume 79 Number 3</a:t>
              </a:r>
              <a:endParaRPr lang="fr-CH" sz="900" dirty="0"/>
            </a:p>
          </p:txBody>
        </p:sp>
      </p:grpSp>
    </p:spTree>
    <p:extLst>
      <p:ext uri="{BB962C8B-B14F-4D97-AF65-F5344CB8AC3E}">
        <p14:creationId xmlns:p14="http://schemas.microsoft.com/office/powerpoint/2010/main" val="169332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research.vt.edu/resmag/resmag2001/images/oxytocin_illust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0" y="1233376"/>
            <a:ext cx="1504950" cy="212407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1981200" y="95172"/>
            <a:ext cx="8229600" cy="1143000"/>
          </a:xfrm>
          <a:solidFill>
            <a:srgbClr val="FFFF00"/>
          </a:solidFill>
        </p:spPr>
        <p:txBody>
          <a:bodyPr/>
          <a:lstStyle/>
          <a:p>
            <a:r>
              <a:rPr lang="de-CH" dirty="0"/>
              <a:t>Regulation der Oxytocin-Sekretion </a:t>
            </a:r>
          </a:p>
        </p:txBody>
      </p:sp>
      <p:sp>
        <p:nvSpPr>
          <p:cNvPr id="5" name="Freihandform 4"/>
          <p:cNvSpPr/>
          <p:nvPr/>
        </p:nvSpPr>
        <p:spPr>
          <a:xfrm>
            <a:off x="5878816" y="1921527"/>
            <a:ext cx="307852" cy="445795"/>
          </a:xfrm>
          <a:custGeom>
            <a:avLst/>
            <a:gdLst>
              <a:gd name="connsiteX0" fmla="*/ 51478 w 307852"/>
              <a:gd name="connsiteY0" fmla="*/ 231332 h 445795"/>
              <a:gd name="connsiteX1" fmla="*/ 85661 w 307852"/>
              <a:gd name="connsiteY1" fmla="*/ 162966 h 445795"/>
              <a:gd name="connsiteX2" fmla="*/ 119845 w 307852"/>
              <a:gd name="connsiteY2" fmla="*/ 103145 h 445795"/>
              <a:gd name="connsiteX3" fmla="*/ 128390 w 307852"/>
              <a:gd name="connsiteY3" fmla="*/ 60416 h 445795"/>
              <a:gd name="connsiteX4" fmla="*/ 136936 w 307852"/>
              <a:gd name="connsiteY4" fmla="*/ 596 h 445795"/>
              <a:gd name="connsiteX5" fmla="*/ 154028 w 307852"/>
              <a:gd name="connsiteY5" fmla="*/ 68962 h 445795"/>
              <a:gd name="connsiteX6" fmla="*/ 171119 w 307852"/>
              <a:gd name="connsiteY6" fmla="*/ 120237 h 445795"/>
              <a:gd name="connsiteX7" fmla="*/ 179665 w 307852"/>
              <a:gd name="connsiteY7" fmla="*/ 145874 h 445795"/>
              <a:gd name="connsiteX8" fmla="*/ 205303 w 307852"/>
              <a:gd name="connsiteY8" fmla="*/ 154420 h 445795"/>
              <a:gd name="connsiteX9" fmla="*/ 230940 w 307852"/>
              <a:gd name="connsiteY9" fmla="*/ 171512 h 445795"/>
              <a:gd name="connsiteX10" fmla="*/ 256577 w 307852"/>
              <a:gd name="connsiteY10" fmla="*/ 180057 h 445795"/>
              <a:gd name="connsiteX11" fmla="*/ 307852 w 307852"/>
              <a:gd name="connsiteY11" fmla="*/ 214241 h 445795"/>
              <a:gd name="connsiteX12" fmla="*/ 188211 w 307852"/>
              <a:gd name="connsiteY12" fmla="*/ 222786 h 445795"/>
              <a:gd name="connsiteX13" fmla="*/ 205303 w 307852"/>
              <a:gd name="connsiteY13" fmla="*/ 342427 h 445795"/>
              <a:gd name="connsiteX14" fmla="*/ 213848 w 307852"/>
              <a:gd name="connsiteY14" fmla="*/ 376611 h 445795"/>
              <a:gd name="connsiteX15" fmla="*/ 222394 w 307852"/>
              <a:gd name="connsiteY15" fmla="*/ 419340 h 445795"/>
              <a:gd name="connsiteX16" fmla="*/ 230940 w 307852"/>
              <a:gd name="connsiteY16" fmla="*/ 444977 h 445795"/>
              <a:gd name="connsiteX17" fmla="*/ 205303 w 307852"/>
              <a:gd name="connsiteY17" fmla="*/ 427885 h 445795"/>
              <a:gd name="connsiteX18" fmla="*/ 179665 w 307852"/>
              <a:gd name="connsiteY18" fmla="*/ 376611 h 445795"/>
              <a:gd name="connsiteX19" fmla="*/ 162574 w 307852"/>
              <a:gd name="connsiteY19" fmla="*/ 350973 h 445795"/>
              <a:gd name="connsiteX20" fmla="*/ 145482 w 307852"/>
              <a:gd name="connsiteY20" fmla="*/ 299699 h 445795"/>
              <a:gd name="connsiteX21" fmla="*/ 119845 w 307852"/>
              <a:gd name="connsiteY21" fmla="*/ 308244 h 445795"/>
              <a:gd name="connsiteX22" fmla="*/ 85661 w 307852"/>
              <a:gd name="connsiteY22" fmla="*/ 359519 h 445795"/>
              <a:gd name="connsiteX23" fmla="*/ 42932 w 307852"/>
              <a:gd name="connsiteY23" fmla="*/ 436431 h 445795"/>
              <a:gd name="connsiteX24" fmla="*/ 17295 w 307852"/>
              <a:gd name="connsiteY24" fmla="*/ 444977 h 445795"/>
              <a:gd name="connsiteX25" fmla="*/ 42932 w 307852"/>
              <a:gd name="connsiteY25" fmla="*/ 350973 h 445795"/>
              <a:gd name="connsiteX26" fmla="*/ 68570 w 307852"/>
              <a:gd name="connsiteY26" fmla="*/ 299699 h 445795"/>
              <a:gd name="connsiteX27" fmla="*/ 42932 w 307852"/>
              <a:gd name="connsiteY27" fmla="*/ 239878 h 445795"/>
              <a:gd name="connsiteX28" fmla="*/ 17295 w 307852"/>
              <a:gd name="connsiteY28" fmla="*/ 222786 h 445795"/>
              <a:gd name="connsiteX29" fmla="*/ 204 w 307852"/>
              <a:gd name="connsiteY29" fmla="*/ 197149 h 445795"/>
              <a:gd name="connsiteX30" fmla="*/ 51478 w 307852"/>
              <a:gd name="connsiteY30" fmla="*/ 188603 h 445795"/>
              <a:gd name="connsiteX31" fmla="*/ 51478 w 307852"/>
              <a:gd name="connsiteY31" fmla="*/ 231332 h 44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7852" h="445795">
                <a:moveTo>
                  <a:pt x="51478" y="231332"/>
                </a:moveTo>
                <a:cubicBezTo>
                  <a:pt x="85129" y="147206"/>
                  <a:pt x="51528" y="222698"/>
                  <a:pt x="85661" y="162966"/>
                </a:cubicBezTo>
                <a:cubicBezTo>
                  <a:pt x="129028" y="87074"/>
                  <a:pt x="78206" y="165604"/>
                  <a:pt x="119845" y="103145"/>
                </a:cubicBezTo>
                <a:cubicBezTo>
                  <a:pt x="122693" y="88902"/>
                  <a:pt x="126002" y="74743"/>
                  <a:pt x="128390" y="60416"/>
                </a:cubicBezTo>
                <a:cubicBezTo>
                  <a:pt x="131701" y="40548"/>
                  <a:pt x="117827" y="-5774"/>
                  <a:pt x="136936" y="596"/>
                </a:cubicBezTo>
                <a:cubicBezTo>
                  <a:pt x="159221" y="8024"/>
                  <a:pt x="146600" y="46677"/>
                  <a:pt x="154028" y="68962"/>
                </a:cubicBezTo>
                <a:lnTo>
                  <a:pt x="171119" y="120237"/>
                </a:lnTo>
                <a:cubicBezTo>
                  <a:pt x="173968" y="128783"/>
                  <a:pt x="171119" y="143025"/>
                  <a:pt x="179665" y="145874"/>
                </a:cubicBezTo>
                <a:lnTo>
                  <a:pt x="205303" y="154420"/>
                </a:lnTo>
                <a:cubicBezTo>
                  <a:pt x="213849" y="160117"/>
                  <a:pt x="221754" y="166919"/>
                  <a:pt x="230940" y="171512"/>
                </a:cubicBezTo>
                <a:cubicBezTo>
                  <a:pt x="238997" y="175540"/>
                  <a:pt x="248703" y="175682"/>
                  <a:pt x="256577" y="180057"/>
                </a:cubicBezTo>
                <a:cubicBezTo>
                  <a:pt x="274534" y="190033"/>
                  <a:pt x="307852" y="214241"/>
                  <a:pt x="307852" y="214241"/>
                </a:cubicBezTo>
                <a:cubicBezTo>
                  <a:pt x="267972" y="217089"/>
                  <a:pt x="217590" y="195667"/>
                  <a:pt x="188211" y="222786"/>
                </a:cubicBezTo>
                <a:cubicBezTo>
                  <a:pt x="165032" y="244182"/>
                  <a:pt x="196123" y="310296"/>
                  <a:pt x="205303" y="342427"/>
                </a:cubicBezTo>
                <a:cubicBezTo>
                  <a:pt x="208530" y="353720"/>
                  <a:pt x="211300" y="365145"/>
                  <a:pt x="213848" y="376611"/>
                </a:cubicBezTo>
                <a:cubicBezTo>
                  <a:pt x="216999" y="390790"/>
                  <a:pt x="218871" y="405249"/>
                  <a:pt x="222394" y="419340"/>
                </a:cubicBezTo>
                <a:cubicBezTo>
                  <a:pt x="224579" y="428079"/>
                  <a:pt x="238997" y="440949"/>
                  <a:pt x="230940" y="444977"/>
                </a:cubicBezTo>
                <a:cubicBezTo>
                  <a:pt x="221753" y="449570"/>
                  <a:pt x="213849" y="433582"/>
                  <a:pt x="205303" y="427885"/>
                </a:cubicBezTo>
                <a:cubicBezTo>
                  <a:pt x="156329" y="354427"/>
                  <a:pt x="215039" y="447360"/>
                  <a:pt x="179665" y="376611"/>
                </a:cubicBezTo>
                <a:cubicBezTo>
                  <a:pt x="175072" y="367424"/>
                  <a:pt x="166745" y="360359"/>
                  <a:pt x="162574" y="350973"/>
                </a:cubicBezTo>
                <a:cubicBezTo>
                  <a:pt x="155257" y="334510"/>
                  <a:pt x="145482" y="299699"/>
                  <a:pt x="145482" y="299699"/>
                </a:cubicBezTo>
                <a:cubicBezTo>
                  <a:pt x="136936" y="302547"/>
                  <a:pt x="126215" y="301875"/>
                  <a:pt x="119845" y="308244"/>
                </a:cubicBezTo>
                <a:cubicBezTo>
                  <a:pt x="105320" y="322769"/>
                  <a:pt x="85661" y="359519"/>
                  <a:pt x="85661" y="359519"/>
                </a:cubicBezTo>
                <a:cubicBezTo>
                  <a:pt x="72920" y="397744"/>
                  <a:pt x="75828" y="414501"/>
                  <a:pt x="42932" y="436431"/>
                </a:cubicBezTo>
                <a:cubicBezTo>
                  <a:pt x="35437" y="441428"/>
                  <a:pt x="25841" y="442128"/>
                  <a:pt x="17295" y="444977"/>
                </a:cubicBezTo>
                <a:cubicBezTo>
                  <a:pt x="21881" y="422048"/>
                  <a:pt x="30542" y="369557"/>
                  <a:pt x="42932" y="350973"/>
                </a:cubicBezTo>
                <a:cubicBezTo>
                  <a:pt x="65021" y="317841"/>
                  <a:pt x="56776" y="335080"/>
                  <a:pt x="68570" y="299699"/>
                </a:cubicBezTo>
                <a:cubicBezTo>
                  <a:pt x="62032" y="273547"/>
                  <a:pt x="62605" y="259551"/>
                  <a:pt x="42932" y="239878"/>
                </a:cubicBezTo>
                <a:cubicBezTo>
                  <a:pt x="35669" y="232615"/>
                  <a:pt x="25841" y="228483"/>
                  <a:pt x="17295" y="222786"/>
                </a:cubicBezTo>
                <a:cubicBezTo>
                  <a:pt x="11598" y="214240"/>
                  <a:pt x="-1810" y="207220"/>
                  <a:pt x="204" y="197149"/>
                </a:cubicBezTo>
                <a:cubicBezTo>
                  <a:pt x="6417" y="166087"/>
                  <a:pt x="39707" y="184679"/>
                  <a:pt x="51478" y="188603"/>
                </a:cubicBezTo>
                <a:lnTo>
                  <a:pt x="51478" y="231332"/>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Freihandform 5"/>
          <p:cNvSpPr/>
          <p:nvPr/>
        </p:nvSpPr>
        <p:spPr>
          <a:xfrm>
            <a:off x="5989034" y="2247105"/>
            <a:ext cx="282012" cy="700755"/>
          </a:xfrm>
          <a:custGeom>
            <a:avLst/>
            <a:gdLst>
              <a:gd name="connsiteX0" fmla="*/ 0 w 282012"/>
              <a:gd name="connsiteY0" fmla="*/ 0 h 700755"/>
              <a:gd name="connsiteX1" fmla="*/ 17092 w 282012"/>
              <a:gd name="connsiteY1" fmla="*/ 42729 h 700755"/>
              <a:gd name="connsiteX2" fmla="*/ 25638 w 282012"/>
              <a:gd name="connsiteY2" fmla="*/ 290557 h 700755"/>
              <a:gd name="connsiteX3" fmla="*/ 34184 w 282012"/>
              <a:gd name="connsiteY3" fmla="*/ 376015 h 700755"/>
              <a:gd name="connsiteX4" fmla="*/ 85458 w 282012"/>
              <a:gd name="connsiteY4" fmla="*/ 478565 h 700755"/>
              <a:gd name="connsiteX5" fmla="*/ 102550 w 282012"/>
              <a:gd name="connsiteY5" fmla="*/ 504202 h 700755"/>
              <a:gd name="connsiteX6" fmla="*/ 153825 w 282012"/>
              <a:gd name="connsiteY6" fmla="*/ 555477 h 700755"/>
              <a:gd name="connsiteX7" fmla="*/ 196554 w 282012"/>
              <a:gd name="connsiteY7" fmla="*/ 606752 h 700755"/>
              <a:gd name="connsiteX8" fmla="*/ 213645 w 282012"/>
              <a:gd name="connsiteY8" fmla="*/ 632389 h 700755"/>
              <a:gd name="connsiteX9" fmla="*/ 264920 w 282012"/>
              <a:gd name="connsiteY9" fmla="*/ 675118 h 700755"/>
              <a:gd name="connsiteX10" fmla="*/ 282012 w 282012"/>
              <a:gd name="connsiteY10" fmla="*/ 700755 h 70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012" h="700755">
                <a:moveTo>
                  <a:pt x="0" y="0"/>
                </a:moveTo>
                <a:cubicBezTo>
                  <a:pt x="5697" y="14243"/>
                  <a:pt x="15744" y="27448"/>
                  <a:pt x="17092" y="42729"/>
                </a:cubicBezTo>
                <a:cubicBezTo>
                  <a:pt x="24357" y="125068"/>
                  <a:pt x="21405" y="208007"/>
                  <a:pt x="25638" y="290557"/>
                </a:cubicBezTo>
                <a:cubicBezTo>
                  <a:pt x="27104" y="319148"/>
                  <a:pt x="28908" y="347877"/>
                  <a:pt x="34184" y="376015"/>
                </a:cubicBezTo>
                <a:cubicBezTo>
                  <a:pt x="43414" y="425242"/>
                  <a:pt x="57651" y="436854"/>
                  <a:pt x="85458" y="478565"/>
                </a:cubicBezTo>
                <a:cubicBezTo>
                  <a:pt x="91155" y="487111"/>
                  <a:pt x="95287" y="496939"/>
                  <a:pt x="102550" y="504202"/>
                </a:cubicBezTo>
                <a:cubicBezTo>
                  <a:pt x="119642" y="521294"/>
                  <a:pt x="140417" y="535365"/>
                  <a:pt x="153825" y="555477"/>
                </a:cubicBezTo>
                <a:cubicBezTo>
                  <a:pt x="196258" y="619128"/>
                  <a:pt x="141721" y="540953"/>
                  <a:pt x="196554" y="606752"/>
                </a:cubicBezTo>
                <a:cubicBezTo>
                  <a:pt x="203129" y="614642"/>
                  <a:pt x="207070" y="624499"/>
                  <a:pt x="213645" y="632389"/>
                </a:cubicBezTo>
                <a:cubicBezTo>
                  <a:pt x="234206" y="657061"/>
                  <a:pt x="239714" y="658313"/>
                  <a:pt x="264920" y="675118"/>
                </a:cubicBezTo>
                <a:lnTo>
                  <a:pt x="282012" y="700755"/>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Freihandform 7"/>
          <p:cNvSpPr/>
          <p:nvPr/>
        </p:nvSpPr>
        <p:spPr>
          <a:xfrm>
            <a:off x="4713094" y="1604003"/>
            <a:ext cx="2351868" cy="1991170"/>
          </a:xfrm>
          <a:custGeom>
            <a:avLst/>
            <a:gdLst>
              <a:gd name="connsiteX0" fmla="*/ 0 w 2351868"/>
              <a:gd name="connsiteY0" fmla="*/ 256374 h 1991170"/>
              <a:gd name="connsiteX1" fmla="*/ 68366 w 2351868"/>
              <a:gd name="connsiteY1" fmla="*/ 264920 h 1991170"/>
              <a:gd name="connsiteX2" fmla="*/ 119641 w 2351868"/>
              <a:gd name="connsiteY2" fmla="*/ 333286 h 1991170"/>
              <a:gd name="connsiteX3" fmla="*/ 196553 w 2351868"/>
              <a:gd name="connsiteY3" fmla="*/ 418744 h 1991170"/>
              <a:gd name="connsiteX4" fmla="*/ 239282 w 2351868"/>
              <a:gd name="connsiteY4" fmla="*/ 470019 h 1991170"/>
              <a:gd name="connsiteX5" fmla="*/ 290557 w 2351868"/>
              <a:gd name="connsiteY5" fmla="*/ 538385 h 1991170"/>
              <a:gd name="connsiteX6" fmla="*/ 324740 w 2351868"/>
              <a:gd name="connsiteY6" fmla="*/ 546931 h 1991170"/>
              <a:gd name="connsiteX7" fmla="*/ 376015 w 2351868"/>
              <a:gd name="connsiteY7" fmla="*/ 589660 h 1991170"/>
              <a:gd name="connsiteX8" fmla="*/ 452927 w 2351868"/>
              <a:gd name="connsiteY8" fmla="*/ 649480 h 1991170"/>
              <a:gd name="connsiteX9" fmla="*/ 487110 w 2351868"/>
              <a:gd name="connsiteY9" fmla="*/ 658026 h 1991170"/>
              <a:gd name="connsiteX10" fmla="*/ 564022 w 2351868"/>
              <a:gd name="connsiteY10" fmla="*/ 700755 h 1991170"/>
              <a:gd name="connsiteX11" fmla="*/ 606751 w 2351868"/>
              <a:gd name="connsiteY11" fmla="*/ 709301 h 1991170"/>
              <a:gd name="connsiteX12" fmla="*/ 632389 w 2351868"/>
              <a:gd name="connsiteY12" fmla="*/ 726393 h 1991170"/>
              <a:gd name="connsiteX13" fmla="*/ 666572 w 2351868"/>
              <a:gd name="connsiteY13" fmla="*/ 734938 h 1991170"/>
              <a:gd name="connsiteX14" fmla="*/ 692209 w 2351868"/>
              <a:gd name="connsiteY14" fmla="*/ 743484 h 1991170"/>
              <a:gd name="connsiteX15" fmla="*/ 726392 w 2351868"/>
              <a:gd name="connsiteY15" fmla="*/ 760576 h 1991170"/>
              <a:gd name="connsiteX16" fmla="*/ 777667 w 2351868"/>
              <a:gd name="connsiteY16" fmla="*/ 777667 h 1991170"/>
              <a:gd name="connsiteX17" fmla="*/ 803305 w 2351868"/>
              <a:gd name="connsiteY17" fmla="*/ 794759 h 1991170"/>
              <a:gd name="connsiteX18" fmla="*/ 828942 w 2351868"/>
              <a:gd name="connsiteY18" fmla="*/ 820396 h 1991170"/>
              <a:gd name="connsiteX19" fmla="*/ 880217 w 2351868"/>
              <a:gd name="connsiteY19" fmla="*/ 837488 h 1991170"/>
              <a:gd name="connsiteX20" fmla="*/ 931492 w 2351868"/>
              <a:gd name="connsiteY20" fmla="*/ 871671 h 1991170"/>
              <a:gd name="connsiteX21" fmla="*/ 974221 w 2351868"/>
              <a:gd name="connsiteY21" fmla="*/ 922946 h 1991170"/>
              <a:gd name="connsiteX22" fmla="*/ 999858 w 2351868"/>
              <a:gd name="connsiteY22" fmla="*/ 948583 h 1991170"/>
              <a:gd name="connsiteX23" fmla="*/ 1016949 w 2351868"/>
              <a:gd name="connsiteY23" fmla="*/ 982766 h 1991170"/>
              <a:gd name="connsiteX24" fmla="*/ 1034041 w 2351868"/>
              <a:gd name="connsiteY24" fmla="*/ 1042587 h 1991170"/>
              <a:gd name="connsiteX25" fmla="*/ 1008404 w 2351868"/>
              <a:gd name="connsiteY25" fmla="*/ 1153682 h 1991170"/>
              <a:gd name="connsiteX26" fmla="*/ 982766 w 2351868"/>
              <a:gd name="connsiteY26" fmla="*/ 1170774 h 1991170"/>
              <a:gd name="connsiteX27" fmla="*/ 931492 w 2351868"/>
              <a:gd name="connsiteY27" fmla="*/ 1187865 h 1991170"/>
              <a:gd name="connsiteX28" fmla="*/ 888763 w 2351868"/>
              <a:gd name="connsiteY28" fmla="*/ 1222049 h 1991170"/>
              <a:gd name="connsiteX29" fmla="*/ 837488 w 2351868"/>
              <a:gd name="connsiteY29" fmla="*/ 1256232 h 1991170"/>
              <a:gd name="connsiteX30" fmla="*/ 820396 w 2351868"/>
              <a:gd name="connsiteY30" fmla="*/ 1281869 h 1991170"/>
              <a:gd name="connsiteX31" fmla="*/ 769121 w 2351868"/>
              <a:gd name="connsiteY31" fmla="*/ 1316052 h 1991170"/>
              <a:gd name="connsiteX32" fmla="*/ 709301 w 2351868"/>
              <a:gd name="connsiteY32" fmla="*/ 1375873 h 1991170"/>
              <a:gd name="connsiteX33" fmla="*/ 666572 w 2351868"/>
              <a:gd name="connsiteY33" fmla="*/ 1418602 h 1991170"/>
              <a:gd name="connsiteX34" fmla="*/ 640935 w 2351868"/>
              <a:gd name="connsiteY34" fmla="*/ 1435694 h 1991170"/>
              <a:gd name="connsiteX35" fmla="*/ 615297 w 2351868"/>
              <a:gd name="connsiteY35" fmla="*/ 1461331 h 1991170"/>
              <a:gd name="connsiteX36" fmla="*/ 606751 w 2351868"/>
              <a:gd name="connsiteY36" fmla="*/ 1486968 h 1991170"/>
              <a:gd name="connsiteX37" fmla="*/ 589660 w 2351868"/>
              <a:gd name="connsiteY37" fmla="*/ 1512606 h 1991170"/>
              <a:gd name="connsiteX38" fmla="*/ 598206 w 2351868"/>
              <a:gd name="connsiteY38" fmla="*/ 1700613 h 1991170"/>
              <a:gd name="connsiteX39" fmla="*/ 615297 w 2351868"/>
              <a:gd name="connsiteY39" fmla="*/ 1726251 h 1991170"/>
              <a:gd name="connsiteX40" fmla="*/ 623843 w 2351868"/>
              <a:gd name="connsiteY40" fmla="*/ 1751888 h 1991170"/>
              <a:gd name="connsiteX41" fmla="*/ 675118 w 2351868"/>
              <a:gd name="connsiteY41" fmla="*/ 1828800 h 1991170"/>
              <a:gd name="connsiteX42" fmla="*/ 700755 w 2351868"/>
              <a:gd name="connsiteY42" fmla="*/ 1837346 h 1991170"/>
              <a:gd name="connsiteX43" fmla="*/ 752030 w 2351868"/>
              <a:gd name="connsiteY43" fmla="*/ 1871529 h 1991170"/>
              <a:gd name="connsiteX44" fmla="*/ 777667 w 2351868"/>
              <a:gd name="connsiteY44" fmla="*/ 1880075 h 1991170"/>
              <a:gd name="connsiteX45" fmla="*/ 803305 w 2351868"/>
              <a:gd name="connsiteY45" fmla="*/ 1897166 h 1991170"/>
              <a:gd name="connsiteX46" fmla="*/ 846034 w 2351868"/>
              <a:gd name="connsiteY46" fmla="*/ 1905712 h 1991170"/>
              <a:gd name="connsiteX47" fmla="*/ 897308 w 2351868"/>
              <a:gd name="connsiteY47" fmla="*/ 1922804 h 1991170"/>
              <a:gd name="connsiteX48" fmla="*/ 965675 w 2351868"/>
              <a:gd name="connsiteY48" fmla="*/ 1939895 h 1991170"/>
              <a:gd name="connsiteX49" fmla="*/ 999858 w 2351868"/>
              <a:gd name="connsiteY49" fmla="*/ 1956987 h 1991170"/>
              <a:gd name="connsiteX50" fmla="*/ 1076770 w 2351868"/>
              <a:gd name="connsiteY50" fmla="*/ 1974079 h 1991170"/>
              <a:gd name="connsiteX51" fmla="*/ 1153682 w 2351868"/>
              <a:gd name="connsiteY51" fmla="*/ 1982624 h 1991170"/>
              <a:gd name="connsiteX52" fmla="*/ 1222049 w 2351868"/>
              <a:gd name="connsiteY52" fmla="*/ 1991170 h 1991170"/>
              <a:gd name="connsiteX53" fmla="*/ 1555335 w 2351868"/>
              <a:gd name="connsiteY53" fmla="*/ 1982624 h 1991170"/>
              <a:gd name="connsiteX54" fmla="*/ 1683521 w 2351868"/>
              <a:gd name="connsiteY54" fmla="*/ 1956987 h 1991170"/>
              <a:gd name="connsiteX55" fmla="*/ 1726250 w 2351868"/>
              <a:gd name="connsiteY55" fmla="*/ 1948441 h 1991170"/>
              <a:gd name="connsiteX56" fmla="*/ 1803163 w 2351868"/>
              <a:gd name="connsiteY56" fmla="*/ 1922804 h 1991170"/>
              <a:gd name="connsiteX57" fmla="*/ 1837346 w 2351868"/>
              <a:gd name="connsiteY57" fmla="*/ 1914258 h 1991170"/>
              <a:gd name="connsiteX58" fmla="*/ 1888621 w 2351868"/>
              <a:gd name="connsiteY58" fmla="*/ 1880075 h 1991170"/>
              <a:gd name="connsiteX59" fmla="*/ 1914258 w 2351868"/>
              <a:gd name="connsiteY59" fmla="*/ 1862983 h 1991170"/>
              <a:gd name="connsiteX60" fmla="*/ 1931349 w 2351868"/>
              <a:gd name="connsiteY60" fmla="*/ 1837346 h 1991170"/>
              <a:gd name="connsiteX61" fmla="*/ 1999716 w 2351868"/>
              <a:gd name="connsiteY61" fmla="*/ 1760434 h 1991170"/>
              <a:gd name="connsiteX62" fmla="*/ 2016807 w 2351868"/>
              <a:gd name="connsiteY62" fmla="*/ 1709159 h 1991170"/>
              <a:gd name="connsiteX63" fmla="*/ 2025353 w 2351868"/>
              <a:gd name="connsiteY63" fmla="*/ 1683522 h 1991170"/>
              <a:gd name="connsiteX64" fmla="*/ 2016807 w 2351868"/>
              <a:gd name="connsiteY64" fmla="*/ 1580972 h 1991170"/>
              <a:gd name="connsiteX65" fmla="*/ 1982624 w 2351868"/>
              <a:gd name="connsiteY65" fmla="*/ 1504060 h 1991170"/>
              <a:gd name="connsiteX66" fmla="*/ 1974078 w 2351868"/>
              <a:gd name="connsiteY66" fmla="*/ 1478423 h 1991170"/>
              <a:gd name="connsiteX67" fmla="*/ 1939895 w 2351868"/>
              <a:gd name="connsiteY67" fmla="*/ 1427148 h 1991170"/>
              <a:gd name="connsiteX68" fmla="*/ 1922804 w 2351868"/>
              <a:gd name="connsiteY68" fmla="*/ 1401510 h 1991170"/>
              <a:gd name="connsiteX69" fmla="*/ 1888621 w 2351868"/>
              <a:gd name="connsiteY69" fmla="*/ 1375873 h 1991170"/>
              <a:gd name="connsiteX70" fmla="*/ 1828800 w 2351868"/>
              <a:gd name="connsiteY70" fmla="*/ 1307507 h 1991170"/>
              <a:gd name="connsiteX71" fmla="*/ 1811708 w 2351868"/>
              <a:gd name="connsiteY71" fmla="*/ 1281869 h 1991170"/>
              <a:gd name="connsiteX72" fmla="*/ 1760434 w 2351868"/>
              <a:gd name="connsiteY72" fmla="*/ 1247686 h 1991170"/>
              <a:gd name="connsiteX73" fmla="*/ 1709159 w 2351868"/>
              <a:gd name="connsiteY73" fmla="*/ 1213503 h 1991170"/>
              <a:gd name="connsiteX74" fmla="*/ 1657884 w 2351868"/>
              <a:gd name="connsiteY74" fmla="*/ 1179320 h 1991170"/>
              <a:gd name="connsiteX75" fmla="*/ 1606609 w 2351868"/>
              <a:gd name="connsiteY75" fmla="*/ 1145137 h 1991170"/>
              <a:gd name="connsiteX76" fmla="*/ 1546789 w 2351868"/>
              <a:gd name="connsiteY76" fmla="*/ 1102408 h 1991170"/>
              <a:gd name="connsiteX77" fmla="*/ 1521151 w 2351868"/>
              <a:gd name="connsiteY77" fmla="*/ 1093862 h 1991170"/>
              <a:gd name="connsiteX78" fmla="*/ 1495514 w 2351868"/>
              <a:gd name="connsiteY78" fmla="*/ 1076770 h 1991170"/>
              <a:gd name="connsiteX79" fmla="*/ 1435693 w 2351868"/>
              <a:gd name="connsiteY79" fmla="*/ 999858 h 1991170"/>
              <a:gd name="connsiteX80" fmla="*/ 1418602 w 2351868"/>
              <a:gd name="connsiteY80" fmla="*/ 965675 h 1991170"/>
              <a:gd name="connsiteX81" fmla="*/ 1410056 w 2351868"/>
              <a:gd name="connsiteY81" fmla="*/ 940037 h 1991170"/>
              <a:gd name="connsiteX82" fmla="*/ 1418602 w 2351868"/>
              <a:gd name="connsiteY82" fmla="*/ 905854 h 1991170"/>
              <a:gd name="connsiteX83" fmla="*/ 1478422 w 2351868"/>
              <a:gd name="connsiteY83" fmla="*/ 880217 h 1991170"/>
              <a:gd name="connsiteX84" fmla="*/ 1529697 w 2351868"/>
              <a:gd name="connsiteY84" fmla="*/ 863125 h 1991170"/>
              <a:gd name="connsiteX85" fmla="*/ 1862983 w 2351868"/>
              <a:gd name="connsiteY85" fmla="*/ 854580 h 1991170"/>
              <a:gd name="connsiteX86" fmla="*/ 1914258 w 2351868"/>
              <a:gd name="connsiteY86" fmla="*/ 837488 h 1991170"/>
              <a:gd name="connsiteX87" fmla="*/ 1939895 w 2351868"/>
              <a:gd name="connsiteY87" fmla="*/ 828942 h 1991170"/>
              <a:gd name="connsiteX88" fmla="*/ 1974078 w 2351868"/>
              <a:gd name="connsiteY88" fmla="*/ 811851 h 1991170"/>
              <a:gd name="connsiteX89" fmla="*/ 2059536 w 2351868"/>
              <a:gd name="connsiteY89" fmla="*/ 786213 h 1991170"/>
              <a:gd name="connsiteX90" fmla="*/ 2076628 w 2351868"/>
              <a:gd name="connsiteY90" fmla="*/ 760576 h 1991170"/>
              <a:gd name="connsiteX91" fmla="*/ 2110811 w 2351868"/>
              <a:gd name="connsiteY91" fmla="*/ 743484 h 1991170"/>
              <a:gd name="connsiteX92" fmla="*/ 2144994 w 2351868"/>
              <a:gd name="connsiteY92" fmla="*/ 717847 h 1991170"/>
              <a:gd name="connsiteX93" fmla="*/ 2162086 w 2351868"/>
              <a:gd name="connsiteY93" fmla="*/ 692209 h 1991170"/>
              <a:gd name="connsiteX94" fmla="*/ 2213361 w 2351868"/>
              <a:gd name="connsiteY94" fmla="*/ 658026 h 1991170"/>
              <a:gd name="connsiteX95" fmla="*/ 2230452 w 2351868"/>
              <a:gd name="connsiteY95" fmla="*/ 623843 h 1991170"/>
              <a:gd name="connsiteX96" fmla="*/ 2281727 w 2351868"/>
              <a:gd name="connsiteY96" fmla="*/ 564023 h 1991170"/>
              <a:gd name="connsiteX97" fmla="*/ 2315910 w 2351868"/>
              <a:gd name="connsiteY97" fmla="*/ 487110 h 1991170"/>
              <a:gd name="connsiteX98" fmla="*/ 2324456 w 2351868"/>
              <a:gd name="connsiteY98" fmla="*/ 444381 h 1991170"/>
              <a:gd name="connsiteX99" fmla="*/ 2341548 w 2351868"/>
              <a:gd name="connsiteY99" fmla="*/ 376015 h 1991170"/>
              <a:gd name="connsiteX100" fmla="*/ 2350093 w 2351868"/>
              <a:gd name="connsiteY100" fmla="*/ 0 h 199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351868" h="1991170">
                <a:moveTo>
                  <a:pt x="0" y="256374"/>
                </a:moveTo>
                <a:cubicBezTo>
                  <a:pt x="22789" y="259223"/>
                  <a:pt x="46783" y="257072"/>
                  <a:pt x="68366" y="264920"/>
                </a:cubicBezTo>
                <a:cubicBezTo>
                  <a:pt x="88506" y="272244"/>
                  <a:pt x="111484" y="321504"/>
                  <a:pt x="119641" y="333286"/>
                </a:cubicBezTo>
                <a:cubicBezTo>
                  <a:pt x="168872" y="404397"/>
                  <a:pt x="150173" y="387823"/>
                  <a:pt x="196553" y="418744"/>
                </a:cubicBezTo>
                <a:cubicBezTo>
                  <a:pt x="212875" y="467709"/>
                  <a:pt x="192719" y="423456"/>
                  <a:pt x="239282" y="470019"/>
                </a:cubicBezTo>
                <a:cubicBezTo>
                  <a:pt x="275184" y="505921"/>
                  <a:pt x="234522" y="496358"/>
                  <a:pt x="290557" y="538385"/>
                </a:cubicBezTo>
                <a:cubicBezTo>
                  <a:pt x="299953" y="545432"/>
                  <a:pt x="313346" y="544082"/>
                  <a:pt x="324740" y="546931"/>
                </a:cubicBezTo>
                <a:cubicBezTo>
                  <a:pt x="399650" y="621838"/>
                  <a:pt x="304621" y="530164"/>
                  <a:pt x="376015" y="589660"/>
                </a:cubicBezTo>
                <a:cubicBezTo>
                  <a:pt x="401878" y="611213"/>
                  <a:pt x="415900" y="640223"/>
                  <a:pt x="452927" y="649480"/>
                </a:cubicBezTo>
                <a:lnTo>
                  <a:pt x="487110" y="658026"/>
                </a:lnTo>
                <a:cubicBezTo>
                  <a:pt x="525298" y="683484"/>
                  <a:pt x="527923" y="691730"/>
                  <a:pt x="564022" y="700755"/>
                </a:cubicBezTo>
                <a:cubicBezTo>
                  <a:pt x="578113" y="704278"/>
                  <a:pt x="592508" y="706452"/>
                  <a:pt x="606751" y="709301"/>
                </a:cubicBezTo>
                <a:cubicBezTo>
                  <a:pt x="615297" y="714998"/>
                  <a:pt x="622948" y="722347"/>
                  <a:pt x="632389" y="726393"/>
                </a:cubicBezTo>
                <a:cubicBezTo>
                  <a:pt x="643184" y="731019"/>
                  <a:pt x="655279" y="731711"/>
                  <a:pt x="666572" y="734938"/>
                </a:cubicBezTo>
                <a:cubicBezTo>
                  <a:pt x="675233" y="737413"/>
                  <a:pt x="683929" y="739935"/>
                  <a:pt x="692209" y="743484"/>
                </a:cubicBezTo>
                <a:cubicBezTo>
                  <a:pt x="703918" y="748502"/>
                  <a:pt x="714564" y="755845"/>
                  <a:pt x="726392" y="760576"/>
                </a:cubicBezTo>
                <a:cubicBezTo>
                  <a:pt x="743120" y="767267"/>
                  <a:pt x="777667" y="777667"/>
                  <a:pt x="777667" y="777667"/>
                </a:cubicBezTo>
                <a:cubicBezTo>
                  <a:pt x="786213" y="783364"/>
                  <a:pt x="795415" y="788184"/>
                  <a:pt x="803305" y="794759"/>
                </a:cubicBezTo>
                <a:cubicBezTo>
                  <a:pt x="812589" y="802496"/>
                  <a:pt x="818377" y="814527"/>
                  <a:pt x="828942" y="820396"/>
                </a:cubicBezTo>
                <a:cubicBezTo>
                  <a:pt x="844691" y="829145"/>
                  <a:pt x="880217" y="837488"/>
                  <a:pt x="880217" y="837488"/>
                </a:cubicBezTo>
                <a:lnTo>
                  <a:pt x="931492" y="871671"/>
                </a:lnTo>
                <a:cubicBezTo>
                  <a:pt x="959578" y="890395"/>
                  <a:pt x="954516" y="899300"/>
                  <a:pt x="974221" y="922946"/>
                </a:cubicBezTo>
                <a:cubicBezTo>
                  <a:pt x="981958" y="932230"/>
                  <a:pt x="991312" y="940037"/>
                  <a:pt x="999858" y="948583"/>
                </a:cubicBezTo>
                <a:cubicBezTo>
                  <a:pt x="1005555" y="959977"/>
                  <a:pt x="1011931" y="971057"/>
                  <a:pt x="1016949" y="982766"/>
                </a:cubicBezTo>
                <a:cubicBezTo>
                  <a:pt x="1024305" y="999930"/>
                  <a:pt x="1029704" y="1025240"/>
                  <a:pt x="1034041" y="1042587"/>
                </a:cubicBezTo>
                <a:cubicBezTo>
                  <a:pt x="1029579" y="1087204"/>
                  <a:pt x="1039543" y="1122543"/>
                  <a:pt x="1008404" y="1153682"/>
                </a:cubicBezTo>
                <a:cubicBezTo>
                  <a:pt x="1001141" y="1160945"/>
                  <a:pt x="992152" y="1166603"/>
                  <a:pt x="982766" y="1170774"/>
                </a:cubicBezTo>
                <a:cubicBezTo>
                  <a:pt x="966303" y="1178091"/>
                  <a:pt x="931492" y="1187865"/>
                  <a:pt x="931492" y="1187865"/>
                </a:cubicBezTo>
                <a:cubicBezTo>
                  <a:pt x="899912" y="1235236"/>
                  <a:pt x="932468" y="1197768"/>
                  <a:pt x="888763" y="1222049"/>
                </a:cubicBezTo>
                <a:cubicBezTo>
                  <a:pt x="870806" y="1232025"/>
                  <a:pt x="837488" y="1256232"/>
                  <a:pt x="837488" y="1256232"/>
                </a:cubicBezTo>
                <a:cubicBezTo>
                  <a:pt x="831791" y="1264778"/>
                  <a:pt x="828126" y="1275106"/>
                  <a:pt x="820396" y="1281869"/>
                </a:cubicBezTo>
                <a:cubicBezTo>
                  <a:pt x="804937" y="1295396"/>
                  <a:pt x="769121" y="1316052"/>
                  <a:pt x="769121" y="1316052"/>
                </a:cubicBezTo>
                <a:cubicBezTo>
                  <a:pt x="729941" y="1374822"/>
                  <a:pt x="754425" y="1360831"/>
                  <a:pt x="709301" y="1375873"/>
                </a:cubicBezTo>
                <a:cubicBezTo>
                  <a:pt x="640936" y="1421452"/>
                  <a:pt x="723544" y="1361630"/>
                  <a:pt x="666572" y="1418602"/>
                </a:cubicBezTo>
                <a:cubicBezTo>
                  <a:pt x="659309" y="1425865"/>
                  <a:pt x="648825" y="1429119"/>
                  <a:pt x="640935" y="1435694"/>
                </a:cubicBezTo>
                <a:cubicBezTo>
                  <a:pt x="631651" y="1443431"/>
                  <a:pt x="623843" y="1452785"/>
                  <a:pt x="615297" y="1461331"/>
                </a:cubicBezTo>
                <a:cubicBezTo>
                  <a:pt x="612448" y="1469877"/>
                  <a:pt x="610779" y="1478911"/>
                  <a:pt x="606751" y="1486968"/>
                </a:cubicBezTo>
                <a:cubicBezTo>
                  <a:pt x="602158" y="1496155"/>
                  <a:pt x="590070" y="1502343"/>
                  <a:pt x="589660" y="1512606"/>
                </a:cubicBezTo>
                <a:cubicBezTo>
                  <a:pt x="587153" y="1575290"/>
                  <a:pt x="590732" y="1638326"/>
                  <a:pt x="598206" y="1700613"/>
                </a:cubicBezTo>
                <a:cubicBezTo>
                  <a:pt x="599430" y="1710811"/>
                  <a:pt x="610704" y="1717064"/>
                  <a:pt x="615297" y="1726251"/>
                </a:cubicBezTo>
                <a:cubicBezTo>
                  <a:pt x="619325" y="1734308"/>
                  <a:pt x="619468" y="1744014"/>
                  <a:pt x="623843" y="1751888"/>
                </a:cubicBezTo>
                <a:cubicBezTo>
                  <a:pt x="623853" y="1751905"/>
                  <a:pt x="666566" y="1815973"/>
                  <a:pt x="675118" y="1828800"/>
                </a:cubicBezTo>
                <a:cubicBezTo>
                  <a:pt x="680115" y="1836295"/>
                  <a:pt x="692881" y="1832971"/>
                  <a:pt x="700755" y="1837346"/>
                </a:cubicBezTo>
                <a:cubicBezTo>
                  <a:pt x="718712" y="1847322"/>
                  <a:pt x="732543" y="1865033"/>
                  <a:pt x="752030" y="1871529"/>
                </a:cubicBezTo>
                <a:cubicBezTo>
                  <a:pt x="760576" y="1874378"/>
                  <a:pt x="769610" y="1876047"/>
                  <a:pt x="777667" y="1880075"/>
                </a:cubicBezTo>
                <a:cubicBezTo>
                  <a:pt x="786854" y="1884668"/>
                  <a:pt x="793688" y="1893560"/>
                  <a:pt x="803305" y="1897166"/>
                </a:cubicBezTo>
                <a:cubicBezTo>
                  <a:pt x="816905" y="1902266"/>
                  <a:pt x="832021" y="1901890"/>
                  <a:pt x="846034" y="1905712"/>
                </a:cubicBezTo>
                <a:cubicBezTo>
                  <a:pt x="863415" y="1910452"/>
                  <a:pt x="880217" y="1917107"/>
                  <a:pt x="897308" y="1922804"/>
                </a:cubicBezTo>
                <a:cubicBezTo>
                  <a:pt x="919593" y="1930233"/>
                  <a:pt x="965675" y="1939895"/>
                  <a:pt x="965675" y="1939895"/>
                </a:cubicBezTo>
                <a:cubicBezTo>
                  <a:pt x="977069" y="1945592"/>
                  <a:pt x="987930" y="1952514"/>
                  <a:pt x="999858" y="1956987"/>
                </a:cubicBezTo>
                <a:cubicBezTo>
                  <a:pt x="1011341" y="1961293"/>
                  <a:pt x="1068024" y="1972830"/>
                  <a:pt x="1076770" y="1974079"/>
                </a:cubicBezTo>
                <a:cubicBezTo>
                  <a:pt x="1102306" y="1977727"/>
                  <a:pt x="1128064" y="1979610"/>
                  <a:pt x="1153682" y="1982624"/>
                </a:cubicBezTo>
                <a:lnTo>
                  <a:pt x="1222049" y="1991170"/>
                </a:lnTo>
                <a:lnTo>
                  <a:pt x="1555335" y="1982624"/>
                </a:lnTo>
                <a:cubicBezTo>
                  <a:pt x="1598439" y="1980750"/>
                  <a:pt x="1642226" y="1967311"/>
                  <a:pt x="1683521" y="1956987"/>
                </a:cubicBezTo>
                <a:cubicBezTo>
                  <a:pt x="1697612" y="1953464"/>
                  <a:pt x="1712237" y="1952263"/>
                  <a:pt x="1726250" y="1948441"/>
                </a:cubicBezTo>
                <a:cubicBezTo>
                  <a:pt x="1726263" y="1948438"/>
                  <a:pt x="1790338" y="1927079"/>
                  <a:pt x="1803163" y="1922804"/>
                </a:cubicBezTo>
                <a:cubicBezTo>
                  <a:pt x="1814305" y="1919090"/>
                  <a:pt x="1825952" y="1917107"/>
                  <a:pt x="1837346" y="1914258"/>
                </a:cubicBezTo>
                <a:lnTo>
                  <a:pt x="1888621" y="1880075"/>
                </a:lnTo>
                <a:lnTo>
                  <a:pt x="1914258" y="1862983"/>
                </a:lnTo>
                <a:cubicBezTo>
                  <a:pt x="1919955" y="1854437"/>
                  <a:pt x="1924526" y="1845022"/>
                  <a:pt x="1931349" y="1837346"/>
                </a:cubicBezTo>
                <a:cubicBezTo>
                  <a:pt x="2009403" y="1749535"/>
                  <a:pt x="1960923" y="1818621"/>
                  <a:pt x="1999716" y="1760434"/>
                </a:cubicBezTo>
                <a:lnTo>
                  <a:pt x="2016807" y="1709159"/>
                </a:lnTo>
                <a:lnTo>
                  <a:pt x="2025353" y="1683522"/>
                </a:lnTo>
                <a:cubicBezTo>
                  <a:pt x="2022504" y="1649339"/>
                  <a:pt x="2022446" y="1614807"/>
                  <a:pt x="2016807" y="1580972"/>
                </a:cubicBezTo>
                <a:cubicBezTo>
                  <a:pt x="2005783" y="1514827"/>
                  <a:pt x="2004400" y="1547609"/>
                  <a:pt x="1982624" y="1504060"/>
                </a:cubicBezTo>
                <a:cubicBezTo>
                  <a:pt x="1978595" y="1496003"/>
                  <a:pt x="1978453" y="1486297"/>
                  <a:pt x="1974078" y="1478423"/>
                </a:cubicBezTo>
                <a:cubicBezTo>
                  <a:pt x="1964102" y="1460466"/>
                  <a:pt x="1951289" y="1444240"/>
                  <a:pt x="1939895" y="1427148"/>
                </a:cubicBezTo>
                <a:cubicBezTo>
                  <a:pt x="1934198" y="1418602"/>
                  <a:pt x="1931021" y="1407672"/>
                  <a:pt x="1922804" y="1401510"/>
                </a:cubicBezTo>
                <a:cubicBezTo>
                  <a:pt x="1911410" y="1392964"/>
                  <a:pt x="1898084" y="1386518"/>
                  <a:pt x="1888621" y="1375873"/>
                </a:cubicBezTo>
                <a:cubicBezTo>
                  <a:pt x="1816111" y="1294300"/>
                  <a:pt x="1887843" y="1346868"/>
                  <a:pt x="1828800" y="1307507"/>
                </a:cubicBezTo>
                <a:cubicBezTo>
                  <a:pt x="1823103" y="1298961"/>
                  <a:pt x="1819438" y="1288633"/>
                  <a:pt x="1811708" y="1281869"/>
                </a:cubicBezTo>
                <a:cubicBezTo>
                  <a:pt x="1796249" y="1268342"/>
                  <a:pt x="1777525" y="1259080"/>
                  <a:pt x="1760434" y="1247686"/>
                </a:cubicBezTo>
                <a:lnTo>
                  <a:pt x="1709159" y="1213503"/>
                </a:lnTo>
                <a:cubicBezTo>
                  <a:pt x="1645144" y="1170827"/>
                  <a:pt x="1718843" y="1199638"/>
                  <a:pt x="1657884" y="1179320"/>
                </a:cubicBezTo>
                <a:lnTo>
                  <a:pt x="1606609" y="1145137"/>
                </a:lnTo>
                <a:cubicBezTo>
                  <a:pt x="1594989" y="1137390"/>
                  <a:pt x="1562082" y="1110054"/>
                  <a:pt x="1546789" y="1102408"/>
                </a:cubicBezTo>
                <a:cubicBezTo>
                  <a:pt x="1538732" y="1098379"/>
                  <a:pt x="1529697" y="1096711"/>
                  <a:pt x="1521151" y="1093862"/>
                </a:cubicBezTo>
                <a:cubicBezTo>
                  <a:pt x="1512605" y="1088165"/>
                  <a:pt x="1503404" y="1083345"/>
                  <a:pt x="1495514" y="1076770"/>
                </a:cubicBezTo>
                <a:cubicBezTo>
                  <a:pt x="1471400" y="1056674"/>
                  <a:pt x="1449304" y="1027081"/>
                  <a:pt x="1435693" y="999858"/>
                </a:cubicBezTo>
                <a:cubicBezTo>
                  <a:pt x="1429996" y="988464"/>
                  <a:pt x="1423620" y="977384"/>
                  <a:pt x="1418602" y="965675"/>
                </a:cubicBezTo>
                <a:cubicBezTo>
                  <a:pt x="1415054" y="957395"/>
                  <a:pt x="1412905" y="948583"/>
                  <a:pt x="1410056" y="940037"/>
                </a:cubicBezTo>
                <a:cubicBezTo>
                  <a:pt x="1412905" y="928643"/>
                  <a:pt x="1412087" y="915626"/>
                  <a:pt x="1418602" y="905854"/>
                </a:cubicBezTo>
                <a:cubicBezTo>
                  <a:pt x="1431030" y="887213"/>
                  <a:pt x="1460556" y="885577"/>
                  <a:pt x="1478422" y="880217"/>
                </a:cubicBezTo>
                <a:cubicBezTo>
                  <a:pt x="1495678" y="875040"/>
                  <a:pt x="1511687" y="863587"/>
                  <a:pt x="1529697" y="863125"/>
                </a:cubicBezTo>
                <a:lnTo>
                  <a:pt x="1862983" y="854580"/>
                </a:lnTo>
                <a:lnTo>
                  <a:pt x="1914258" y="837488"/>
                </a:lnTo>
                <a:cubicBezTo>
                  <a:pt x="1922804" y="834639"/>
                  <a:pt x="1931838" y="832970"/>
                  <a:pt x="1939895" y="828942"/>
                </a:cubicBezTo>
                <a:cubicBezTo>
                  <a:pt x="1951289" y="823245"/>
                  <a:pt x="1962250" y="816582"/>
                  <a:pt x="1974078" y="811851"/>
                </a:cubicBezTo>
                <a:cubicBezTo>
                  <a:pt x="2008756" y="797980"/>
                  <a:pt x="2025958" y="794608"/>
                  <a:pt x="2059536" y="786213"/>
                </a:cubicBezTo>
                <a:cubicBezTo>
                  <a:pt x="2065233" y="777667"/>
                  <a:pt x="2068738" y="767151"/>
                  <a:pt x="2076628" y="760576"/>
                </a:cubicBezTo>
                <a:cubicBezTo>
                  <a:pt x="2086415" y="752421"/>
                  <a:pt x="2100008" y="750236"/>
                  <a:pt x="2110811" y="743484"/>
                </a:cubicBezTo>
                <a:cubicBezTo>
                  <a:pt x="2122889" y="735935"/>
                  <a:pt x="2133600" y="726393"/>
                  <a:pt x="2144994" y="717847"/>
                </a:cubicBezTo>
                <a:cubicBezTo>
                  <a:pt x="2150691" y="709301"/>
                  <a:pt x="2154356" y="698973"/>
                  <a:pt x="2162086" y="692209"/>
                </a:cubicBezTo>
                <a:cubicBezTo>
                  <a:pt x="2177545" y="678682"/>
                  <a:pt x="2213361" y="658026"/>
                  <a:pt x="2213361" y="658026"/>
                </a:cubicBezTo>
                <a:cubicBezTo>
                  <a:pt x="2219058" y="646632"/>
                  <a:pt x="2223700" y="634646"/>
                  <a:pt x="2230452" y="623843"/>
                </a:cubicBezTo>
                <a:cubicBezTo>
                  <a:pt x="2248722" y="594611"/>
                  <a:pt x="2258423" y="587327"/>
                  <a:pt x="2281727" y="564023"/>
                </a:cubicBezTo>
                <a:cubicBezTo>
                  <a:pt x="2302067" y="503004"/>
                  <a:pt x="2288826" y="527739"/>
                  <a:pt x="2315910" y="487110"/>
                </a:cubicBezTo>
                <a:cubicBezTo>
                  <a:pt x="2318759" y="472867"/>
                  <a:pt x="2321190" y="458534"/>
                  <a:pt x="2324456" y="444381"/>
                </a:cubicBezTo>
                <a:cubicBezTo>
                  <a:pt x="2329738" y="421493"/>
                  <a:pt x="2341548" y="376015"/>
                  <a:pt x="2341548" y="376015"/>
                </a:cubicBezTo>
                <a:cubicBezTo>
                  <a:pt x="2357662" y="182625"/>
                  <a:pt x="2350093" y="307767"/>
                  <a:pt x="2350093"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3" name="Gruppieren 10"/>
          <p:cNvGrpSpPr/>
          <p:nvPr/>
        </p:nvGrpSpPr>
        <p:grpSpPr>
          <a:xfrm>
            <a:off x="5528607" y="1802538"/>
            <a:ext cx="699711" cy="1196596"/>
            <a:chOff x="2366841" y="3407880"/>
            <a:chExt cx="1025839" cy="1394856"/>
          </a:xfrm>
        </p:grpSpPr>
        <p:sp>
          <p:nvSpPr>
            <p:cNvPr id="16" name="Freihandform 15"/>
            <p:cNvSpPr/>
            <p:nvPr/>
          </p:nvSpPr>
          <p:spPr>
            <a:xfrm>
              <a:off x="2366841" y="3407880"/>
              <a:ext cx="513439" cy="677010"/>
            </a:xfrm>
            <a:custGeom>
              <a:avLst/>
              <a:gdLst>
                <a:gd name="connsiteX0" fmla="*/ 119985 w 513439"/>
                <a:gd name="connsiteY0" fmla="*/ 352270 h 677010"/>
                <a:gd name="connsiteX1" fmla="*/ 128531 w 513439"/>
                <a:gd name="connsiteY1" fmla="*/ 309541 h 677010"/>
                <a:gd name="connsiteX2" fmla="*/ 137077 w 513439"/>
                <a:gd name="connsiteY2" fmla="*/ 283903 h 677010"/>
                <a:gd name="connsiteX3" fmla="*/ 128531 w 513439"/>
                <a:gd name="connsiteY3" fmla="*/ 112987 h 677010"/>
                <a:gd name="connsiteX4" fmla="*/ 119985 w 513439"/>
                <a:gd name="connsiteY4" fmla="*/ 87350 h 677010"/>
                <a:gd name="connsiteX5" fmla="*/ 111439 w 513439"/>
                <a:gd name="connsiteY5" fmla="*/ 53167 h 677010"/>
                <a:gd name="connsiteX6" fmla="*/ 102894 w 513439"/>
                <a:gd name="connsiteY6" fmla="*/ 1892 h 677010"/>
                <a:gd name="connsiteX7" fmla="*/ 128531 w 513439"/>
                <a:gd name="connsiteY7" fmla="*/ 36075 h 677010"/>
                <a:gd name="connsiteX8" fmla="*/ 137077 w 513439"/>
                <a:gd name="connsiteY8" fmla="*/ 61713 h 677010"/>
                <a:gd name="connsiteX9" fmla="*/ 154168 w 513439"/>
                <a:gd name="connsiteY9" fmla="*/ 87350 h 677010"/>
                <a:gd name="connsiteX10" fmla="*/ 162714 w 513439"/>
                <a:gd name="connsiteY10" fmla="*/ 121533 h 677010"/>
                <a:gd name="connsiteX11" fmla="*/ 179806 w 513439"/>
                <a:gd name="connsiteY11" fmla="*/ 155716 h 677010"/>
                <a:gd name="connsiteX12" fmla="*/ 222535 w 513439"/>
                <a:gd name="connsiteY12" fmla="*/ 232628 h 677010"/>
                <a:gd name="connsiteX13" fmla="*/ 299447 w 513439"/>
                <a:gd name="connsiteY13" fmla="*/ 275357 h 677010"/>
                <a:gd name="connsiteX14" fmla="*/ 410542 w 513439"/>
                <a:gd name="connsiteY14" fmla="*/ 249720 h 677010"/>
                <a:gd name="connsiteX15" fmla="*/ 436180 w 513439"/>
                <a:gd name="connsiteY15" fmla="*/ 241174 h 677010"/>
                <a:gd name="connsiteX16" fmla="*/ 359267 w 513439"/>
                <a:gd name="connsiteY16" fmla="*/ 283903 h 677010"/>
                <a:gd name="connsiteX17" fmla="*/ 333630 w 513439"/>
                <a:gd name="connsiteY17" fmla="*/ 300995 h 677010"/>
                <a:gd name="connsiteX18" fmla="*/ 325084 w 513439"/>
                <a:gd name="connsiteY18" fmla="*/ 420636 h 677010"/>
                <a:gd name="connsiteX19" fmla="*/ 376359 w 513439"/>
                <a:gd name="connsiteY19" fmla="*/ 454819 h 677010"/>
                <a:gd name="connsiteX20" fmla="*/ 427634 w 513439"/>
                <a:gd name="connsiteY20" fmla="*/ 471911 h 677010"/>
                <a:gd name="connsiteX21" fmla="*/ 453271 w 513439"/>
                <a:gd name="connsiteY21" fmla="*/ 480456 h 677010"/>
                <a:gd name="connsiteX22" fmla="*/ 487454 w 513439"/>
                <a:gd name="connsiteY22" fmla="*/ 489002 h 677010"/>
                <a:gd name="connsiteX23" fmla="*/ 513092 w 513439"/>
                <a:gd name="connsiteY23" fmla="*/ 506094 h 677010"/>
                <a:gd name="connsiteX24" fmla="*/ 478909 w 513439"/>
                <a:gd name="connsiteY24" fmla="*/ 514640 h 677010"/>
                <a:gd name="connsiteX25" fmla="*/ 427634 w 513439"/>
                <a:gd name="connsiteY25" fmla="*/ 480456 h 677010"/>
                <a:gd name="connsiteX26" fmla="*/ 359267 w 513439"/>
                <a:gd name="connsiteY26" fmla="*/ 463365 h 677010"/>
                <a:gd name="connsiteX27" fmla="*/ 333630 w 513439"/>
                <a:gd name="connsiteY27" fmla="*/ 454819 h 677010"/>
                <a:gd name="connsiteX28" fmla="*/ 273809 w 513439"/>
                <a:gd name="connsiteY28" fmla="*/ 463365 h 677010"/>
                <a:gd name="connsiteX29" fmla="*/ 265264 w 513439"/>
                <a:gd name="connsiteY29" fmla="*/ 489002 h 677010"/>
                <a:gd name="connsiteX30" fmla="*/ 256718 w 513439"/>
                <a:gd name="connsiteY30" fmla="*/ 625735 h 677010"/>
                <a:gd name="connsiteX31" fmla="*/ 239626 w 513439"/>
                <a:gd name="connsiteY31" fmla="*/ 677010 h 677010"/>
                <a:gd name="connsiteX32" fmla="*/ 231080 w 513439"/>
                <a:gd name="connsiteY32" fmla="*/ 642827 h 677010"/>
                <a:gd name="connsiteX33" fmla="*/ 222535 w 513439"/>
                <a:gd name="connsiteY33" fmla="*/ 617189 h 677010"/>
                <a:gd name="connsiteX34" fmla="*/ 213989 w 513439"/>
                <a:gd name="connsiteY34" fmla="*/ 480456 h 677010"/>
                <a:gd name="connsiteX35" fmla="*/ 179806 w 513439"/>
                <a:gd name="connsiteY35" fmla="*/ 454819 h 677010"/>
                <a:gd name="connsiteX36" fmla="*/ 145623 w 513439"/>
                <a:gd name="connsiteY36" fmla="*/ 446273 h 677010"/>
                <a:gd name="connsiteX37" fmla="*/ 43073 w 513439"/>
                <a:gd name="connsiteY37" fmla="*/ 437727 h 677010"/>
                <a:gd name="connsiteX38" fmla="*/ 17436 w 513439"/>
                <a:gd name="connsiteY38" fmla="*/ 429182 h 677010"/>
                <a:gd name="connsiteX39" fmla="*/ 344 w 513439"/>
                <a:gd name="connsiteY39" fmla="*/ 403544 h 677010"/>
                <a:gd name="connsiteX40" fmla="*/ 25981 w 513439"/>
                <a:gd name="connsiteY40" fmla="*/ 394999 h 677010"/>
                <a:gd name="connsiteX41" fmla="*/ 145623 w 513439"/>
                <a:gd name="connsiteY41" fmla="*/ 386453 h 677010"/>
                <a:gd name="connsiteX42" fmla="*/ 154168 w 513439"/>
                <a:gd name="connsiteY42" fmla="*/ 360815 h 677010"/>
                <a:gd name="connsiteX43" fmla="*/ 119985 w 513439"/>
                <a:gd name="connsiteY43" fmla="*/ 352270 h 67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13439" h="677010">
                  <a:moveTo>
                    <a:pt x="119985" y="352270"/>
                  </a:moveTo>
                  <a:cubicBezTo>
                    <a:pt x="115712" y="343724"/>
                    <a:pt x="125008" y="323632"/>
                    <a:pt x="128531" y="309541"/>
                  </a:cubicBezTo>
                  <a:cubicBezTo>
                    <a:pt x="130716" y="300802"/>
                    <a:pt x="137077" y="292911"/>
                    <a:pt x="137077" y="283903"/>
                  </a:cubicBezTo>
                  <a:cubicBezTo>
                    <a:pt x="137077" y="226860"/>
                    <a:pt x="133473" y="169816"/>
                    <a:pt x="128531" y="112987"/>
                  </a:cubicBezTo>
                  <a:cubicBezTo>
                    <a:pt x="127751" y="104013"/>
                    <a:pt x="122460" y="96011"/>
                    <a:pt x="119985" y="87350"/>
                  </a:cubicBezTo>
                  <a:cubicBezTo>
                    <a:pt x="116758" y="76057"/>
                    <a:pt x="113742" y="64684"/>
                    <a:pt x="111439" y="53167"/>
                  </a:cubicBezTo>
                  <a:cubicBezTo>
                    <a:pt x="108041" y="36176"/>
                    <a:pt x="90642" y="14144"/>
                    <a:pt x="102894" y="1892"/>
                  </a:cubicBezTo>
                  <a:cubicBezTo>
                    <a:pt x="112965" y="-8179"/>
                    <a:pt x="119985" y="24681"/>
                    <a:pt x="128531" y="36075"/>
                  </a:cubicBezTo>
                  <a:cubicBezTo>
                    <a:pt x="131380" y="44621"/>
                    <a:pt x="133048" y="53656"/>
                    <a:pt x="137077" y="61713"/>
                  </a:cubicBezTo>
                  <a:cubicBezTo>
                    <a:pt x="141670" y="70899"/>
                    <a:pt x="150122" y="77910"/>
                    <a:pt x="154168" y="87350"/>
                  </a:cubicBezTo>
                  <a:cubicBezTo>
                    <a:pt x="158795" y="98145"/>
                    <a:pt x="158590" y="110536"/>
                    <a:pt x="162714" y="121533"/>
                  </a:cubicBezTo>
                  <a:cubicBezTo>
                    <a:pt x="167187" y="133461"/>
                    <a:pt x="174788" y="144007"/>
                    <a:pt x="179806" y="155716"/>
                  </a:cubicBezTo>
                  <a:cubicBezTo>
                    <a:pt x="192274" y="184808"/>
                    <a:pt x="189224" y="210420"/>
                    <a:pt x="222535" y="232628"/>
                  </a:cubicBezTo>
                  <a:cubicBezTo>
                    <a:pt x="281304" y="271809"/>
                    <a:pt x="254321" y="260317"/>
                    <a:pt x="299447" y="275357"/>
                  </a:cubicBezTo>
                  <a:cubicBezTo>
                    <a:pt x="377103" y="264264"/>
                    <a:pt x="340157" y="273182"/>
                    <a:pt x="410542" y="249720"/>
                  </a:cubicBezTo>
                  <a:cubicBezTo>
                    <a:pt x="419088" y="246871"/>
                    <a:pt x="443675" y="236177"/>
                    <a:pt x="436180" y="241174"/>
                  </a:cubicBezTo>
                  <a:cubicBezTo>
                    <a:pt x="377410" y="280354"/>
                    <a:pt x="404392" y="268861"/>
                    <a:pt x="359267" y="283903"/>
                  </a:cubicBezTo>
                  <a:cubicBezTo>
                    <a:pt x="350721" y="289600"/>
                    <a:pt x="340893" y="293732"/>
                    <a:pt x="333630" y="300995"/>
                  </a:cubicBezTo>
                  <a:cubicBezTo>
                    <a:pt x="302306" y="332319"/>
                    <a:pt x="305738" y="379181"/>
                    <a:pt x="325084" y="420636"/>
                  </a:cubicBezTo>
                  <a:cubicBezTo>
                    <a:pt x="333771" y="439250"/>
                    <a:pt x="356872" y="448323"/>
                    <a:pt x="376359" y="454819"/>
                  </a:cubicBezTo>
                  <a:lnTo>
                    <a:pt x="427634" y="471911"/>
                  </a:lnTo>
                  <a:cubicBezTo>
                    <a:pt x="436180" y="474760"/>
                    <a:pt x="444532" y="478271"/>
                    <a:pt x="453271" y="480456"/>
                  </a:cubicBezTo>
                  <a:lnTo>
                    <a:pt x="487454" y="489002"/>
                  </a:lnTo>
                  <a:cubicBezTo>
                    <a:pt x="496000" y="494699"/>
                    <a:pt x="516340" y="496350"/>
                    <a:pt x="513092" y="506094"/>
                  </a:cubicBezTo>
                  <a:cubicBezTo>
                    <a:pt x="509378" y="517236"/>
                    <a:pt x="490159" y="518015"/>
                    <a:pt x="478909" y="514640"/>
                  </a:cubicBezTo>
                  <a:cubicBezTo>
                    <a:pt x="459234" y="508737"/>
                    <a:pt x="447122" y="486951"/>
                    <a:pt x="427634" y="480456"/>
                  </a:cubicBezTo>
                  <a:cubicBezTo>
                    <a:pt x="369018" y="460920"/>
                    <a:pt x="441785" y="483995"/>
                    <a:pt x="359267" y="463365"/>
                  </a:cubicBezTo>
                  <a:cubicBezTo>
                    <a:pt x="350528" y="461180"/>
                    <a:pt x="342176" y="457668"/>
                    <a:pt x="333630" y="454819"/>
                  </a:cubicBezTo>
                  <a:cubicBezTo>
                    <a:pt x="313690" y="457668"/>
                    <a:pt x="291825" y="454357"/>
                    <a:pt x="273809" y="463365"/>
                  </a:cubicBezTo>
                  <a:cubicBezTo>
                    <a:pt x="265752" y="467393"/>
                    <a:pt x="266207" y="480044"/>
                    <a:pt x="265264" y="489002"/>
                  </a:cubicBezTo>
                  <a:cubicBezTo>
                    <a:pt x="260484" y="534418"/>
                    <a:pt x="262888" y="580487"/>
                    <a:pt x="256718" y="625735"/>
                  </a:cubicBezTo>
                  <a:cubicBezTo>
                    <a:pt x="254284" y="643586"/>
                    <a:pt x="239626" y="677010"/>
                    <a:pt x="239626" y="677010"/>
                  </a:cubicBezTo>
                  <a:cubicBezTo>
                    <a:pt x="236777" y="665616"/>
                    <a:pt x="234306" y="654120"/>
                    <a:pt x="231080" y="642827"/>
                  </a:cubicBezTo>
                  <a:cubicBezTo>
                    <a:pt x="228605" y="634165"/>
                    <a:pt x="223478" y="626148"/>
                    <a:pt x="222535" y="617189"/>
                  </a:cubicBezTo>
                  <a:cubicBezTo>
                    <a:pt x="217755" y="571773"/>
                    <a:pt x="225611" y="524619"/>
                    <a:pt x="213989" y="480456"/>
                  </a:cubicBezTo>
                  <a:cubicBezTo>
                    <a:pt x="210364" y="466682"/>
                    <a:pt x="192545" y="461189"/>
                    <a:pt x="179806" y="454819"/>
                  </a:cubicBezTo>
                  <a:cubicBezTo>
                    <a:pt x="169301" y="449566"/>
                    <a:pt x="157277" y="447730"/>
                    <a:pt x="145623" y="446273"/>
                  </a:cubicBezTo>
                  <a:cubicBezTo>
                    <a:pt x="111586" y="442018"/>
                    <a:pt x="77256" y="440576"/>
                    <a:pt x="43073" y="437727"/>
                  </a:cubicBezTo>
                  <a:cubicBezTo>
                    <a:pt x="34527" y="434879"/>
                    <a:pt x="24470" y="434809"/>
                    <a:pt x="17436" y="429182"/>
                  </a:cubicBezTo>
                  <a:cubicBezTo>
                    <a:pt x="9416" y="422766"/>
                    <a:pt x="-2147" y="413508"/>
                    <a:pt x="344" y="403544"/>
                  </a:cubicBezTo>
                  <a:cubicBezTo>
                    <a:pt x="2529" y="394805"/>
                    <a:pt x="17035" y="396051"/>
                    <a:pt x="25981" y="394999"/>
                  </a:cubicBezTo>
                  <a:cubicBezTo>
                    <a:pt x="65689" y="390328"/>
                    <a:pt x="105742" y="389302"/>
                    <a:pt x="145623" y="386453"/>
                  </a:cubicBezTo>
                  <a:cubicBezTo>
                    <a:pt x="148471" y="377907"/>
                    <a:pt x="158197" y="368872"/>
                    <a:pt x="154168" y="360815"/>
                  </a:cubicBezTo>
                  <a:cubicBezTo>
                    <a:pt x="149445" y="351369"/>
                    <a:pt x="124258" y="360816"/>
                    <a:pt x="119985" y="35227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Freihandform 16"/>
            <p:cNvSpPr/>
            <p:nvPr/>
          </p:nvSpPr>
          <p:spPr>
            <a:xfrm>
              <a:off x="2657742" y="3871245"/>
              <a:ext cx="734938" cy="931491"/>
            </a:xfrm>
            <a:custGeom>
              <a:avLst/>
              <a:gdLst>
                <a:gd name="connsiteX0" fmla="*/ 0 w 734938"/>
                <a:gd name="connsiteY0" fmla="*/ 0 h 931491"/>
                <a:gd name="connsiteX1" fmla="*/ 25637 w 734938"/>
                <a:gd name="connsiteY1" fmla="*/ 42729 h 931491"/>
                <a:gd name="connsiteX2" fmla="*/ 42729 w 734938"/>
                <a:gd name="connsiteY2" fmla="*/ 102549 h 931491"/>
                <a:gd name="connsiteX3" fmla="*/ 59821 w 734938"/>
                <a:gd name="connsiteY3" fmla="*/ 128187 h 931491"/>
                <a:gd name="connsiteX4" fmla="*/ 85458 w 734938"/>
                <a:gd name="connsiteY4" fmla="*/ 188007 h 931491"/>
                <a:gd name="connsiteX5" fmla="*/ 94004 w 734938"/>
                <a:gd name="connsiteY5" fmla="*/ 213645 h 931491"/>
                <a:gd name="connsiteX6" fmla="*/ 111095 w 734938"/>
                <a:gd name="connsiteY6" fmla="*/ 239282 h 931491"/>
                <a:gd name="connsiteX7" fmla="*/ 128187 w 734938"/>
                <a:gd name="connsiteY7" fmla="*/ 290557 h 931491"/>
                <a:gd name="connsiteX8" fmla="*/ 162370 w 734938"/>
                <a:gd name="connsiteY8" fmla="*/ 341832 h 931491"/>
                <a:gd name="connsiteX9" fmla="*/ 170916 w 734938"/>
                <a:gd name="connsiteY9" fmla="*/ 367469 h 931491"/>
                <a:gd name="connsiteX10" fmla="*/ 196553 w 734938"/>
                <a:gd name="connsiteY10" fmla="*/ 384561 h 931491"/>
                <a:gd name="connsiteX11" fmla="*/ 230737 w 734938"/>
                <a:gd name="connsiteY11" fmla="*/ 435835 h 931491"/>
                <a:gd name="connsiteX12" fmla="*/ 264920 w 734938"/>
                <a:gd name="connsiteY12" fmla="*/ 487110 h 931491"/>
                <a:gd name="connsiteX13" fmla="*/ 290557 w 734938"/>
                <a:gd name="connsiteY13" fmla="*/ 512748 h 931491"/>
                <a:gd name="connsiteX14" fmla="*/ 324740 w 734938"/>
                <a:gd name="connsiteY14" fmla="*/ 564022 h 931491"/>
                <a:gd name="connsiteX15" fmla="*/ 350378 w 734938"/>
                <a:gd name="connsiteY15" fmla="*/ 589660 h 931491"/>
                <a:gd name="connsiteX16" fmla="*/ 367469 w 734938"/>
                <a:gd name="connsiteY16" fmla="*/ 615297 h 931491"/>
                <a:gd name="connsiteX17" fmla="*/ 393107 w 734938"/>
                <a:gd name="connsiteY17" fmla="*/ 632389 h 931491"/>
                <a:gd name="connsiteX18" fmla="*/ 427290 w 734938"/>
                <a:gd name="connsiteY18" fmla="*/ 683663 h 931491"/>
                <a:gd name="connsiteX19" fmla="*/ 444381 w 734938"/>
                <a:gd name="connsiteY19" fmla="*/ 709301 h 931491"/>
                <a:gd name="connsiteX20" fmla="*/ 495656 w 734938"/>
                <a:gd name="connsiteY20" fmla="*/ 760576 h 931491"/>
                <a:gd name="connsiteX21" fmla="*/ 538385 w 734938"/>
                <a:gd name="connsiteY21" fmla="*/ 794759 h 931491"/>
                <a:gd name="connsiteX22" fmla="*/ 615297 w 734938"/>
                <a:gd name="connsiteY22" fmla="*/ 854579 h 931491"/>
                <a:gd name="connsiteX23" fmla="*/ 640935 w 734938"/>
                <a:gd name="connsiteY23" fmla="*/ 863125 h 931491"/>
                <a:gd name="connsiteX24" fmla="*/ 683664 w 734938"/>
                <a:gd name="connsiteY24" fmla="*/ 897308 h 931491"/>
                <a:gd name="connsiteX25" fmla="*/ 734938 w 734938"/>
                <a:gd name="connsiteY25" fmla="*/ 931491 h 93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4938" h="931491">
                  <a:moveTo>
                    <a:pt x="0" y="0"/>
                  </a:moveTo>
                  <a:cubicBezTo>
                    <a:pt x="8546" y="14243"/>
                    <a:pt x="18209" y="27873"/>
                    <a:pt x="25637" y="42729"/>
                  </a:cubicBezTo>
                  <a:cubicBezTo>
                    <a:pt x="42270" y="75995"/>
                    <a:pt x="26297" y="64208"/>
                    <a:pt x="42729" y="102549"/>
                  </a:cubicBezTo>
                  <a:cubicBezTo>
                    <a:pt x="46775" y="111990"/>
                    <a:pt x="54124" y="119641"/>
                    <a:pt x="59821" y="128187"/>
                  </a:cubicBezTo>
                  <a:cubicBezTo>
                    <a:pt x="79859" y="188305"/>
                    <a:pt x="53781" y="114095"/>
                    <a:pt x="85458" y="188007"/>
                  </a:cubicBezTo>
                  <a:cubicBezTo>
                    <a:pt x="89007" y="196287"/>
                    <a:pt x="89975" y="205588"/>
                    <a:pt x="94004" y="213645"/>
                  </a:cubicBezTo>
                  <a:cubicBezTo>
                    <a:pt x="98597" y="222831"/>
                    <a:pt x="106924" y="229897"/>
                    <a:pt x="111095" y="239282"/>
                  </a:cubicBezTo>
                  <a:cubicBezTo>
                    <a:pt x="118412" y="255745"/>
                    <a:pt x="118193" y="275567"/>
                    <a:pt x="128187" y="290557"/>
                  </a:cubicBezTo>
                  <a:cubicBezTo>
                    <a:pt x="139581" y="307649"/>
                    <a:pt x="155874" y="322345"/>
                    <a:pt x="162370" y="341832"/>
                  </a:cubicBezTo>
                  <a:cubicBezTo>
                    <a:pt x="165219" y="350378"/>
                    <a:pt x="165289" y="360435"/>
                    <a:pt x="170916" y="367469"/>
                  </a:cubicBezTo>
                  <a:cubicBezTo>
                    <a:pt x="177332" y="375489"/>
                    <a:pt x="188007" y="378864"/>
                    <a:pt x="196553" y="384561"/>
                  </a:cubicBezTo>
                  <a:cubicBezTo>
                    <a:pt x="212898" y="433593"/>
                    <a:pt x="193394" y="387823"/>
                    <a:pt x="230737" y="435835"/>
                  </a:cubicBezTo>
                  <a:cubicBezTo>
                    <a:pt x="243348" y="452049"/>
                    <a:pt x="250395" y="472585"/>
                    <a:pt x="264920" y="487110"/>
                  </a:cubicBezTo>
                  <a:cubicBezTo>
                    <a:pt x="273466" y="495656"/>
                    <a:pt x="283137" y="503208"/>
                    <a:pt x="290557" y="512748"/>
                  </a:cubicBezTo>
                  <a:cubicBezTo>
                    <a:pt x="303168" y="528962"/>
                    <a:pt x="310215" y="549497"/>
                    <a:pt x="324740" y="564022"/>
                  </a:cubicBezTo>
                  <a:cubicBezTo>
                    <a:pt x="333286" y="572568"/>
                    <a:pt x="342641" y="580375"/>
                    <a:pt x="350378" y="589660"/>
                  </a:cubicBezTo>
                  <a:cubicBezTo>
                    <a:pt x="356953" y="597550"/>
                    <a:pt x="360207" y="608035"/>
                    <a:pt x="367469" y="615297"/>
                  </a:cubicBezTo>
                  <a:cubicBezTo>
                    <a:pt x="374732" y="622560"/>
                    <a:pt x="384561" y="626692"/>
                    <a:pt x="393107" y="632389"/>
                  </a:cubicBezTo>
                  <a:cubicBezTo>
                    <a:pt x="408125" y="677445"/>
                    <a:pt x="391726" y="640986"/>
                    <a:pt x="427290" y="683663"/>
                  </a:cubicBezTo>
                  <a:cubicBezTo>
                    <a:pt x="433865" y="691553"/>
                    <a:pt x="437557" y="701624"/>
                    <a:pt x="444381" y="709301"/>
                  </a:cubicBezTo>
                  <a:cubicBezTo>
                    <a:pt x="460439" y="727367"/>
                    <a:pt x="482248" y="740465"/>
                    <a:pt x="495656" y="760576"/>
                  </a:cubicBezTo>
                  <a:cubicBezTo>
                    <a:pt x="517745" y="793708"/>
                    <a:pt x="503004" y="782965"/>
                    <a:pt x="538385" y="794759"/>
                  </a:cubicBezTo>
                  <a:cubicBezTo>
                    <a:pt x="560506" y="816880"/>
                    <a:pt x="584631" y="844357"/>
                    <a:pt x="615297" y="854579"/>
                  </a:cubicBezTo>
                  <a:lnTo>
                    <a:pt x="640935" y="863125"/>
                  </a:lnTo>
                  <a:cubicBezTo>
                    <a:pt x="672514" y="910495"/>
                    <a:pt x="639958" y="873027"/>
                    <a:pt x="683664" y="897308"/>
                  </a:cubicBezTo>
                  <a:cubicBezTo>
                    <a:pt x="701620" y="907284"/>
                    <a:pt x="734938" y="931491"/>
                    <a:pt x="734938" y="93149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Freihandform 17"/>
            <p:cNvSpPr/>
            <p:nvPr/>
          </p:nvSpPr>
          <p:spPr>
            <a:xfrm>
              <a:off x="2589376" y="3785787"/>
              <a:ext cx="34183" cy="20624"/>
            </a:xfrm>
            <a:custGeom>
              <a:avLst/>
              <a:gdLst>
                <a:gd name="connsiteX0" fmla="*/ 0 w 34183"/>
                <a:gd name="connsiteY0" fmla="*/ 0 h 20624"/>
                <a:gd name="connsiteX1" fmla="*/ 34183 w 34183"/>
                <a:gd name="connsiteY1" fmla="*/ 8546 h 20624"/>
                <a:gd name="connsiteX2" fmla="*/ 0 w 34183"/>
                <a:gd name="connsiteY2" fmla="*/ 0 h 20624"/>
              </a:gdLst>
              <a:ahLst/>
              <a:cxnLst>
                <a:cxn ang="0">
                  <a:pos x="connsiteX0" y="connsiteY0"/>
                </a:cxn>
                <a:cxn ang="0">
                  <a:pos x="connsiteX1" y="connsiteY1"/>
                </a:cxn>
                <a:cxn ang="0">
                  <a:pos x="connsiteX2" y="connsiteY2"/>
                </a:cxn>
              </a:cxnLst>
              <a:rect l="l" t="t" r="r" b="b"/>
              <a:pathLst>
                <a:path w="34183" h="20624">
                  <a:moveTo>
                    <a:pt x="0" y="0"/>
                  </a:moveTo>
                  <a:cubicBezTo>
                    <a:pt x="0" y="0"/>
                    <a:pt x="34183" y="40036"/>
                    <a:pt x="34183" y="8546"/>
                  </a:cubicBezTo>
                  <a:cubicBezTo>
                    <a:pt x="34183" y="5697"/>
                    <a:pt x="0" y="0"/>
                    <a:pt x="0"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nvGrpSpPr>
          <p:cNvPr id="4" name="Gruppieren 55"/>
          <p:cNvGrpSpPr/>
          <p:nvPr/>
        </p:nvGrpSpPr>
        <p:grpSpPr>
          <a:xfrm>
            <a:off x="6617295" y="1877772"/>
            <a:ext cx="2052113" cy="369332"/>
            <a:chOff x="5093294" y="1877772"/>
            <a:chExt cx="2052113" cy="369332"/>
          </a:xfrm>
        </p:grpSpPr>
        <p:sp>
          <p:nvSpPr>
            <p:cNvPr id="21" name="Textfeld 20"/>
            <p:cNvSpPr txBox="1"/>
            <p:nvPr/>
          </p:nvSpPr>
          <p:spPr>
            <a:xfrm>
              <a:off x="5924945" y="1877772"/>
              <a:ext cx="1220462" cy="369332"/>
            </a:xfrm>
            <a:prstGeom prst="rect">
              <a:avLst/>
            </a:prstGeom>
            <a:noFill/>
          </p:spPr>
          <p:txBody>
            <a:bodyPr wrap="none" rtlCol="0">
              <a:spAutoFit/>
            </a:bodyPr>
            <a:lstStyle/>
            <a:p>
              <a:r>
                <a:rPr lang="de-CH" dirty="0"/>
                <a:t>Östrogene</a:t>
              </a:r>
            </a:p>
          </p:txBody>
        </p:sp>
        <p:cxnSp>
          <p:nvCxnSpPr>
            <p:cNvPr id="22" name="Gerade Verbindung mit Pfeil 21"/>
            <p:cNvCxnSpPr>
              <a:stCxn id="21" idx="1"/>
            </p:cNvCxnSpPr>
            <p:nvPr/>
          </p:nvCxnSpPr>
          <p:spPr>
            <a:xfrm flipH="1" flipV="1">
              <a:off x="5093294" y="1982625"/>
              <a:ext cx="831651" cy="798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uppieren 54"/>
          <p:cNvGrpSpPr/>
          <p:nvPr/>
        </p:nvGrpSpPr>
        <p:grpSpPr>
          <a:xfrm>
            <a:off x="5046889" y="1239785"/>
            <a:ext cx="1730089" cy="672038"/>
            <a:chOff x="3522888" y="1239785"/>
            <a:chExt cx="1730089" cy="672038"/>
          </a:xfrm>
        </p:grpSpPr>
        <p:sp>
          <p:nvSpPr>
            <p:cNvPr id="20" name="Textfeld 19"/>
            <p:cNvSpPr txBox="1"/>
            <p:nvPr/>
          </p:nvSpPr>
          <p:spPr>
            <a:xfrm>
              <a:off x="3522888" y="1239785"/>
              <a:ext cx="1730089" cy="369332"/>
            </a:xfrm>
            <a:prstGeom prst="rect">
              <a:avLst/>
            </a:prstGeom>
            <a:noFill/>
          </p:spPr>
          <p:txBody>
            <a:bodyPr wrap="none" rtlCol="0">
              <a:spAutoFit/>
            </a:bodyPr>
            <a:lstStyle/>
            <a:p>
              <a:r>
                <a:rPr lang="de-CH" dirty="0"/>
                <a:t>Höhere Zentren</a:t>
              </a:r>
            </a:p>
          </p:txBody>
        </p:sp>
        <p:cxnSp>
          <p:nvCxnSpPr>
            <p:cNvPr id="24" name="Gerade Verbindung mit Pfeil 23"/>
            <p:cNvCxnSpPr/>
            <p:nvPr/>
          </p:nvCxnSpPr>
          <p:spPr>
            <a:xfrm>
              <a:off x="4377373" y="1604003"/>
              <a:ext cx="1624" cy="3078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2" name="Bogen 41"/>
          <p:cNvSpPr/>
          <p:nvPr/>
        </p:nvSpPr>
        <p:spPr>
          <a:xfrm>
            <a:off x="7229602" y="6147254"/>
            <a:ext cx="45719" cy="34755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grpSp>
        <p:nvGrpSpPr>
          <p:cNvPr id="9" name="Gruppieren 56"/>
          <p:cNvGrpSpPr/>
          <p:nvPr/>
        </p:nvGrpSpPr>
        <p:grpSpPr>
          <a:xfrm>
            <a:off x="3618597" y="3076487"/>
            <a:ext cx="4446191" cy="3623413"/>
            <a:chOff x="2094596" y="3076486"/>
            <a:chExt cx="4446191" cy="3623413"/>
          </a:xfrm>
        </p:grpSpPr>
        <p:cxnSp>
          <p:nvCxnSpPr>
            <p:cNvPr id="12" name="Gerade Verbindung mit Pfeil 11"/>
            <p:cNvCxnSpPr/>
            <p:nvPr/>
          </p:nvCxnSpPr>
          <p:spPr>
            <a:xfrm flipH="1">
              <a:off x="4376410" y="3076486"/>
              <a:ext cx="370636" cy="8494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3700822" y="3839361"/>
              <a:ext cx="1399294" cy="461665"/>
            </a:xfrm>
            <a:prstGeom prst="rect">
              <a:avLst/>
            </a:prstGeom>
            <a:noFill/>
          </p:spPr>
          <p:txBody>
            <a:bodyPr wrap="none" rtlCol="0">
              <a:spAutoFit/>
            </a:bodyPr>
            <a:lstStyle/>
            <a:p>
              <a:r>
                <a:rPr lang="de-CH" sz="2400" b="1" dirty="0" err="1"/>
                <a:t>Oxytozin</a:t>
              </a:r>
              <a:endParaRPr lang="de-CH" sz="2400" b="1" dirty="0"/>
            </a:p>
          </p:txBody>
        </p:sp>
        <p:cxnSp>
          <p:nvCxnSpPr>
            <p:cNvPr id="31" name="Gerade Verbindung mit Pfeil 30"/>
            <p:cNvCxnSpPr/>
            <p:nvPr/>
          </p:nvCxnSpPr>
          <p:spPr>
            <a:xfrm flipH="1">
              <a:off x="3700822" y="4241202"/>
              <a:ext cx="455572" cy="4247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p:nvCxnSpPr>
          <p:spPr>
            <a:xfrm>
              <a:off x="4434882" y="4241201"/>
              <a:ext cx="455572" cy="4247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2094596" y="4653795"/>
              <a:ext cx="1950278" cy="584775"/>
            </a:xfrm>
            <a:prstGeom prst="rect">
              <a:avLst/>
            </a:prstGeom>
            <a:noFill/>
          </p:spPr>
          <p:txBody>
            <a:bodyPr wrap="none" rtlCol="0">
              <a:spAutoFit/>
            </a:bodyPr>
            <a:lstStyle/>
            <a:p>
              <a:pPr algn="ctr"/>
              <a:r>
                <a:rPr lang="de-CH" sz="1600" dirty="0" err="1"/>
                <a:t>Myoepiteliale</a:t>
              </a:r>
              <a:r>
                <a:rPr lang="de-CH" sz="1600" dirty="0"/>
                <a:t> Zellen</a:t>
              </a:r>
            </a:p>
            <a:p>
              <a:pPr algn="ctr"/>
              <a:r>
                <a:rPr lang="de-CH" sz="1600" dirty="0"/>
                <a:t>In Milchgängen</a:t>
              </a:r>
            </a:p>
          </p:txBody>
        </p:sp>
        <p:grpSp>
          <p:nvGrpSpPr>
            <p:cNvPr id="10" name="Gruppieren 39"/>
            <p:cNvGrpSpPr/>
            <p:nvPr/>
          </p:nvGrpSpPr>
          <p:grpSpPr>
            <a:xfrm>
              <a:off x="2563548" y="5221478"/>
              <a:ext cx="625546" cy="1410056"/>
              <a:chOff x="2563548" y="5375306"/>
              <a:chExt cx="625546" cy="1410056"/>
            </a:xfrm>
          </p:grpSpPr>
          <p:sp>
            <p:nvSpPr>
              <p:cNvPr id="37" name="Freihandform 36"/>
              <p:cNvSpPr/>
              <p:nvPr/>
            </p:nvSpPr>
            <p:spPr>
              <a:xfrm>
                <a:off x="2593504" y="5375306"/>
                <a:ext cx="595590" cy="1410056"/>
              </a:xfrm>
              <a:custGeom>
                <a:avLst/>
                <a:gdLst>
                  <a:gd name="connsiteX0" fmla="*/ 396822 w 595590"/>
                  <a:gd name="connsiteY0" fmla="*/ 0 h 1410056"/>
                  <a:gd name="connsiteX1" fmla="*/ 379731 w 595590"/>
                  <a:gd name="connsiteY1" fmla="*/ 162370 h 1410056"/>
                  <a:gd name="connsiteX2" fmla="*/ 354093 w 595590"/>
                  <a:gd name="connsiteY2" fmla="*/ 307648 h 1410056"/>
                  <a:gd name="connsiteX3" fmla="*/ 89174 w 595590"/>
                  <a:gd name="connsiteY3" fmla="*/ 487110 h 1410056"/>
                  <a:gd name="connsiteX4" fmla="*/ 3716 w 595590"/>
                  <a:gd name="connsiteY4" fmla="*/ 837487 h 1410056"/>
                  <a:gd name="connsiteX5" fmla="*/ 191723 w 595590"/>
                  <a:gd name="connsiteY5" fmla="*/ 1110953 h 1410056"/>
                  <a:gd name="connsiteX6" fmla="*/ 567738 w 595590"/>
                  <a:gd name="connsiteY6" fmla="*/ 1170773 h 1410056"/>
                  <a:gd name="connsiteX7" fmla="*/ 567738 w 595590"/>
                  <a:gd name="connsiteY7" fmla="*/ 1410056 h 1410056"/>
                  <a:gd name="connsiteX8" fmla="*/ 567738 w 595590"/>
                  <a:gd name="connsiteY8" fmla="*/ 1410056 h 141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590" h="1410056">
                    <a:moveTo>
                      <a:pt x="396822" y="0"/>
                    </a:moveTo>
                    <a:cubicBezTo>
                      <a:pt x="391837" y="55547"/>
                      <a:pt x="386852" y="111095"/>
                      <a:pt x="379731" y="162370"/>
                    </a:cubicBezTo>
                    <a:cubicBezTo>
                      <a:pt x="372610" y="213645"/>
                      <a:pt x="402519" y="253525"/>
                      <a:pt x="354093" y="307648"/>
                    </a:cubicBezTo>
                    <a:cubicBezTo>
                      <a:pt x="305667" y="361771"/>
                      <a:pt x="147570" y="398804"/>
                      <a:pt x="89174" y="487110"/>
                    </a:cubicBezTo>
                    <a:cubicBezTo>
                      <a:pt x="30778" y="575417"/>
                      <a:pt x="-13376" y="733513"/>
                      <a:pt x="3716" y="837487"/>
                    </a:cubicBezTo>
                    <a:cubicBezTo>
                      <a:pt x="20807" y="941461"/>
                      <a:pt x="97720" y="1055405"/>
                      <a:pt x="191723" y="1110953"/>
                    </a:cubicBezTo>
                    <a:cubicBezTo>
                      <a:pt x="285726" y="1166501"/>
                      <a:pt x="505069" y="1120923"/>
                      <a:pt x="567738" y="1170773"/>
                    </a:cubicBezTo>
                    <a:cubicBezTo>
                      <a:pt x="630407" y="1220623"/>
                      <a:pt x="567738" y="1410056"/>
                      <a:pt x="567738" y="1410056"/>
                    </a:cubicBezTo>
                    <a:lnTo>
                      <a:pt x="567738" y="14100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Freihandform 37"/>
              <p:cNvSpPr/>
              <p:nvPr/>
            </p:nvSpPr>
            <p:spPr>
              <a:xfrm>
                <a:off x="2615013" y="6033331"/>
                <a:ext cx="94004" cy="267750"/>
              </a:xfrm>
              <a:custGeom>
                <a:avLst/>
                <a:gdLst>
                  <a:gd name="connsiteX0" fmla="*/ 0 w 94004"/>
                  <a:gd name="connsiteY0" fmla="*/ 0 h 267750"/>
                  <a:gd name="connsiteX1" fmla="*/ 59820 w 94004"/>
                  <a:gd name="connsiteY1" fmla="*/ 8546 h 267750"/>
                  <a:gd name="connsiteX2" fmla="*/ 85458 w 94004"/>
                  <a:gd name="connsiteY2" fmla="*/ 85458 h 267750"/>
                  <a:gd name="connsiteX3" fmla="*/ 94004 w 94004"/>
                  <a:gd name="connsiteY3" fmla="*/ 111095 h 267750"/>
                  <a:gd name="connsiteX4" fmla="*/ 68366 w 94004"/>
                  <a:gd name="connsiteY4" fmla="*/ 239282 h 267750"/>
                  <a:gd name="connsiteX5" fmla="*/ 59820 w 94004"/>
                  <a:gd name="connsiteY5" fmla="*/ 264919 h 267750"/>
                  <a:gd name="connsiteX6" fmla="*/ 17091 w 94004"/>
                  <a:gd name="connsiteY6" fmla="*/ 264919 h 26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04" h="267750">
                    <a:moveTo>
                      <a:pt x="0" y="0"/>
                    </a:moveTo>
                    <a:cubicBezTo>
                      <a:pt x="19940" y="2849"/>
                      <a:pt x="43920" y="-3820"/>
                      <a:pt x="59820" y="8546"/>
                    </a:cubicBezTo>
                    <a:cubicBezTo>
                      <a:pt x="59821" y="8547"/>
                      <a:pt x="81185" y="72639"/>
                      <a:pt x="85458" y="85458"/>
                    </a:cubicBezTo>
                    <a:lnTo>
                      <a:pt x="94004" y="111095"/>
                    </a:lnTo>
                    <a:cubicBezTo>
                      <a:pt x="82756" y="223575"/>
                      <a:pt x="96720" y="163672"/>
                      <a:pt x="68366" y="239282"/>
                    </a:cubicBezTo>
                    <a:cubicBezTo>
                      <a:pt x="65203" y="247716"/>
                      <a:pt x="67877" y="260891"/>
                      <a:pt x="59820" y="264919"/>
                    </a:cubicBezTo>
                    <a:cubicBezTo>
                      <a:pt x="47081" y="271289"/>
                      <a:pt x="31334" y="264919"/>
                      <a:pt x="17091" y="2649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9" name="Freihandform 38"/>
              <p:cNvSpPr/>
              <p:nvPr/>
            </p:nvSpPr>
            <p:spPr>
              <a:xfrm>
                <a:off x="2563548" y="6135880"/>
                <a:ext cx="51465" cy="145279"/>
              </a:xfrm>
              <a:custGeom>
                <a:avLst/>
                <a:gdLst>
                  <a:gd name="connsiteX0" fmla="*/ 34373 w 51465"/>
                  <a:gd name="connsiteY0" fmla="*/ 0 h 145279"/>
                  <a:gd name="connsiteX1" fmla="*/ 17282 w 51465"/>
                  <a:gd name="connsiteY1" fmla="*/ 42729 h 145279"/>
                  <a:gd name="connsiteX2" fmla="*/ 190 w 51465"/>
                  <a:gd name="connsiteY2" fmla="*/ 68367 h 145279"/>
                  <a:gd name="connsiteX3" fmla="*/ 51465 w 51465"/>
                  <a:gd name="connsiteY3" fmla="*/ 94004 h 145279"/>
                  <a:gd name="connsiteX4" fmla="*/ 42919 w 51465"/>
                  <a:gd name="connsiteY4" fmla="*/ 145279 h 145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65" h="145279">
                    <a:moveTo>
                      <a:pt x="34373" y="0"/>
                    </a:moveTo>
                    <a:cubicBezTo>
                      <a:pt x="28676" y="14243"/>
                      <a:pt x="24142" y="29008"/>
                      <a:pt x="17282" y="42729"/>
                    </a:cubicBezTo>
                    <a:cubicBezTo>
                      <a:pt x="12689" y="51916"/>
                      <a:pt x="-1824" y="58295"/>
                      <a:pt x="190" y="68367"/>
                    </a:cubicBezTo>
                    <a:cubicBezTo>
                      <a:pt x="2556" y="80199"/>
                      <a:pt x="43068" y="91205"/>
                      <a:pt x="51465" y="94004"/>
                    </a:cubicBezTo>
                    <a:cubicBezTo>
                      <a:pt x="42360" y="139526"/>
                      <a:pt x="42919" y="122208"/>
                      <a:pt x="42919" y="14527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46" name="Freihandform 45"/>
            <p:cNvSpPr/>
            <p:nvPr/>
          </p:nvSpPr>
          <p:spPr>
            <a:xfrm>
              <a:off x="5192297" y="5238566"/>
              <a:ext cx="935979" cy="1461333"/>
            </a:xfrm>
            <a:custGeom>
              <a:avLst/>
              <a:gdLst>
                <a:gd name="connsiteX0" fmla="*/ 429672 w 1271647"/>
                <a:gd name="connsiteY0" fmla="*/ 1700720 h 1828907"/>
                <a:gd name="connsiteX1" fmla="*/ 412580 w 1271647"/>
                <a:gd name="connsiteY1" fmla="*/ 1375980 h 1828907"/>
                <a:gd name="connsiteX2" fmla="*/ 173298 w 1271647"/>
                <a:gd name="connsiteY2" fmla="*/ 1059786 h 1828907"/>
                <a:gd name="connsiteX3" fmla="*/ 19474 w 1271647"/>
                <a:gd name="connsiteY3" fmla="*/ 393214 h 1828907"/>
                <a:gd name="connsiteX4" fmla="*/ 626225 w 1271647"/>
                <a:gd name="connsiteY4" fmla="*/ 107 h 1828907"/>
                <a:gd name="connsiteX5" fmla="*/ 1267160 w 1271647"/>
                <a:gd name="connsiteY5" fmla="*/ 427397 h 1828907"/>
                <a:gd name="connsiteX6" fmla="*/ 908236 w 1271647"/>
                <a:gd name="connsiteY6" fmla="*/ 1239247 h 1828907"/>
                <a:gd name="connsiteX7" fmla="*/ 848416 w 1271647"/>
                <a:gd name="connsiteY7" fmla="*/ 1709266 h 1828907"/>
                <a:gd name="connsiteX8" fmla="*/ 745866 w 1271647"/>
                <a:gd name="connsiteY8" fmla="*/ 1504167 h 1828907"/>
                <a:gd name="connsiteX9" fmla="*/ 1079152 w 1271647"/>
                <a:gd name="connsiteY9" fmla="*/ 521401 h 1828907"/>
                <a:gd name="connsiteX10" fmla="*/ 626225 w 1271647"/>
                <a:gd name="connsiteY10" fmla="*/ 213752 h 1828907"/>
                <a:gd name="connsiteX11" fmla="*/ 147660 w 1271647"/>
                <a:gd name="connsiteY11" fmla="*/ 589767 h 1828907"/>
                <a:gd name="connsiteX12" fmla="*/ 540767 w 1271647"/>
                <a:gd name="connsiteY12" fmla="*/ 1393072 h 1828907"/>
                <a:gd name="connsiteX13" fmla="*/ 566404 w 1271647"/>
                <a:gd name="connsiteY13" fmla="*/ 1828907 h 1828907"/>
                <a:gd name="connsiteX14" fmla="*/ 566404 w 1271647"/>
                <a:gd name="connsiteY14" fmla="*/ 1828907 h 182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1647" h="1828907">
                  <a:moveTo>
                    <a:pt x="429672" y="1700720"/>
                  </a:moveTo>
                  <a:cubicBezTo>
                    <a:pt x="442490" y="1591761"/>
                    <a:pt x="455309" y="1482802"/>
                    <a:pt x="412580" y="1375980"/>
                  </a:cubicBezTo>
                  <a:cubicBezTo>
                    <a:pt x="369851" y="1269158"/>
                    <a:pt x="238816" y="1223580"/>
                    <a:pt x="173298" y="1059786"/>
                  </a:cubicBezTo>
                  <a:cubicBezTo>
                    <a:pt x="107780" y="895992"/>
                    <a:pt x="-56014" y="569827"/>
                    <a:pt x="19474" y="393214"/>
                  </a:cubicBezTo>
                  <a:cubicBezTo>
                    <a:pt x="94962" y="216601"/>
                    <a:pt x="418277" y="-5590"/>
                    <a:pt x="626225" y="107"/>
                  </a:cubicBezTo>
                  <a:cubicBezTo>
                    <a:pt x="834173" y="5804"/>
                    <a:pt x="1220158" y="220874"/>
                    <a:pt x="1267160" y="427397"/>
                  </a:cubicBezTo>
                  <a:cubicBezTo>
                    <a:pt x="1314162" y="633920"/>
                    <a:pt x="978027" y="1025602"/>
                    <a:pt x="908236" y="1239247"/>
                  </a:cubicBezTo>
                  <a:cubicBezTo>
                    <a:pt x="838445" y="1452892"/>
                    <a:pt x="875478" y="1665113"/>
                    <a:pt x="848416" y="1709266"/>
                  </a:cubicBezTo>
                  <a:cubicBezTo>
                    <a:pt x="821354" y="1753419"/>
                    <a:pt x="707410" y="1702144"/>
                    <a:pt x="745866" y="1504167"/>
                  </a:cubicBezTo>
                  <a:cubicBezTo>
                    <a:pt x="784322" y="1306190"/>
                    <a:pt x="1099092" y="736470"/>
                    <a:pt x="1079152" y="521401"/>
                  </a:cubicBezTo>
                  <a:cubicBezTo>
                    <a:pt x="1059212" y="306332"/>
                    <a:pt x="781474" y="202358"/>
                    <a:pt x="626225" y="213752"/>
                  </a:cubicBezTo>
                  <a:cubicBezTo>
                    <a:pt x="470976" y="225146"/>
                    <a:pt x="161903" y="393214"/>
                    <a:pt x="147660" y="589767"/>
                  </a:cubicBezTo>
                  <a:cubicBezTo>
                    <a:pt x="133417" y="786320"/>
                    <a:pt x="470976" y="1186549"/>
                    <a:pt x="540767" y="1393072"/>
                  </a:cubicBezTo>
                  <a:cubicBezTo>
                    <a:pt x="610558" y="1599595"/>
                    <a:pt x="566404" y="1828907"/>
                    <a:pt x="566404" y="1828907"/>
                  </a:cubicBezTo>
                  <a:lnTo>
                    <a:pt x="566404" y="1828907"/>
                  </a:lnTo>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8" name="Textfeld 47"/>
            <p:cNvSpPr txBox="1"/>
            <p:nvPr/>
          </p:nvSpPr>
          <p:spPr>
            <a:xfrm>
              <a:off x="4769020" y="4636703"/>
              <a:ext cx="1771767" cy="584775"/>
            </a:xfrm>
            <a:prstGeom prst="rect">
              <a:avLst/>
            </a:prstGeom>
            <a:noFill/>
          </p:spPr>
          <p:txBody>
            <a:bodyPr wrap="none" rtlCol="0">
              <a:spAutoFit/>
            </a:bodyPr>
            <a:lstStyle/>
            <a:p>
              <a:pPr algn="ctr"/>
              <a:r>
                <a:rPr lang="de-CH" sz="1600" dirty="0"/>
                <a:t>Zellen</a:t>
              </a:r>
            </a:p>
            <a:p>
              <a:pPr algn="ctr"/>
              <a:r>
                <a:rPr lang="de-CH" sz="1600" dirty="0"/>
                <a:t>des </a:t>
              </a:r>
              <a:r>
                <a:rPr lang="de-CH" sz="1600" dirty="0" err="1"/>
                <a:t>Myometriums</a:t>
              </a:r>
              <a:endParaRPr lang="de-CH" sz="1600" dirty="0"/>
            </a:p>
          </p:txBody>
        </p:sp>
      </p:grpSp>
      <p:grpSp>
        <p:nvGrpSpPr>
          <p:cNvPr id="11" name="Gruppieren 57"/>
          <p:cNvGrpSpPr/>
          <p:nvPr/>
        </p:nvGrpSpPr>
        <p:grpSpPr>
          <a:xfrm>
            <a:off x="2412764" y="5759446"/>
            <a:ext cx="7295855" cy="646751"/>
            <a:chOff x="888763" y="5759445"/>
            <a:chExt cx="7295855" cy="646751"/>
          </a:xfrm>
        </p:grpSpPr>
        <p:sp>
          <p:nvSpPr>
            <p:cNvPr id="41" name="Textfeld 40"/>
            <p:cNvSpPr txBox="1"/>
            <p:nvPr/>
          </p:nvSpPr>
          <p:spPr>
            <a:xfrm>
              <a:off x="888763" y="5759865"/>
              <a:ext cx="1838965" cy="646331"/>
            </a:xfrm>
            <a:prstGeom prst="rect">
              <a:avLst/>
            </a:prstGeom>
            <a:noFill/>
          </p:spPr>
          <p:txBody>
            <a:bodyPr wrap="none" rtlCol="0">
              <a:spAutoFit/>
            </a:bodyPr>
            <a:lstStyle/>
            <a:p>
              <a:r>
                <a:rPr lang="de-CH" b="1" dirty="0"/>
                <a:t>Milcheinschuss</a:t>
              </a:r>
            </a:p>
            <a:p>
              <a:r>
                <a:rPr lang="de-CH" b="1" dirty="0"/>
                <a:t>Milchejektion</a:t>
              </a:r>
            </a:p>
          </p:txBody>
        </p:sp>
        <p:sp>
          <p:nvSpPr>
            <p:cNvPr id="49" name="Textfeld 48"/>
            <p:cNvSpPr txBox="1"/>
            <p:nvPr/>
          </p:nvSpPr>
          <p:spPr>
            <a:xfrm>
              <a:off x="6300896" y="5759445"/>
              <a:ext cx="1883722" cy="584775"/>
            </a:xfrm>
            <a:prstGeom prst="rect">
              <a:avLst/>
            </a:prstGeom>
            <a:noFill/>
          </p:spPr>
          <p:txBody>
            <a:bodyPr wrap="none" rtlCol="0">
              <a:spAutoFit/>
            </a:bodyPr>
            <a:lstStyle/>
            <a:p>
              <a:pPr algn="ctr"/>
              <a:r>
                <a:rPr lang="de-CH" sz="1600" b="1" dirty="0"/>
                <a:t>Uteruskontraktion</a:t>
              </a:r>
            </a:p>
            <a:p>
              <a:pPr algn="ctr"/>
              <a:r>
                <a:rPr lang="de-CH" sz="1600" b="1" dirty="0"/>
                <a:t>(Geburt)</a:t>
              </a:r>
            </a:p>
          </p:txBody>
        </p:sp>
      </p:grpSp>
      <p:grpSp>
        <p:nvGrpSpPr>
          <p:cNvPr id="13" name="Gruppieren 58"/>
          <p:cNvGrpSpPr/>
          <p:nvPr/>
        </p:nvGrpSpPr>
        <p:grpSpPr>
          <a:xfrm>
            <a:off x="1998487" y="2389090"/>
            <a:ext cx="7900055" cy="3686971"/>
            <a:chOff x="474486" y="2389089"/>
            <a:chExt cx="7900055" cy="3686971"/>
          </a:xfrm>
        </p:grpSpPr>
        <p:sp>
          <p:nvSpPr>
            <p:cNvPr id="50" name="Freihandform 49"/>
            <p:cNvSpPr/>
            <p:nvPr/>
          </p:nvSpPr>
          <p:spPr>
            <a:xfrm>
              <a:off x="474486" y="2410458"/>
              <a:ext cx="3670224" cy="3665602"/>
            </a:xfrm>
            <a:custGeom>
              <a:avLst/>
              <a:gdLst>
                <a:gd name="connsiteX0" fmla="*/ 286090 w 3670224"/>
                <a:gd name="connsiteY0" fmla="*/ 3665602 h 3665602"/>
                <a:gd name="connsiteX1" fmla="*/ 106628 w 3670224"/>
                <a:gd name="connsiteY1" fmla="*/ 3537415 h 3665602"/>
                <a:gd name="connsiteX2" fmla="*/ 4078 w 3670224"/>
                <a:gd name="connsiteY2" fmla="*/ 3033213 h 3665602"/>
                <a:gd name="connsiteX3" fmla="*/ 38262 w 3670224"/>
                <a:gd name="connsiteY3" fmla="*/ 2580286 h 3665602"/>
                <a:gd name="connsiteX4" fmla="*/ 200632 w 3670224"/>
                <a:gd name="connsiteY4" fmla="*/ 1930806 h 3665602"/>
                <a:gd name="connsiteX5" fmla="*/ 662105 w 3670224"/>
                <a:gd name="connsiteY5" fmla="*/ 930948 h 3665602"/>
                <a:gd name="connsiteX6" fmla="*/ 1679054 w 3670224"/>
                <a:gd name="connsiteY6" fmla="*/ 196009 h 3665602"/>
                <a:gd name="connsiteX7" fmla="*/ 2576363 w 3670224"/>
                <a:gd name="connsiteY7" fmla="*/ 16548 h 3665602"/>
                <a:gd name="connsiteX8" fmla="*/ 3670224 w 3670224"/>
                <a:gd name="connsiteY8" fmla="*/ 8002 h 3665602"/>
                <a:gd name="connsiteX9" fmla="*/ 3670224 w 3670224"/>
                <a:gd name="connsiteY9" fmla="*/ 8002 h 366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0224" h="3665602">
                  <a:moveTo>
                    <a:pt x="286090" y="3665602"/>
                  </a:moveTo>
                  <a:cubicBezTo>
                    <a:pt x="219860" y="3654207"/>
                    <a:pt x="153630" y="3642813"/>
                    <a:pt x="106628" y="3537415"/>
                  </a:cubicBezTo>
                  <a:cubicBezTo>
                    <a:pt x="59626" y="3432017"/>
                    <a:pt x="15472" y="3192734"/>
                    <a:pt x="4078" y="3033213"/>
                  </a:cubicBezTo>
                  <a:cubicBezTo>
                    <a:pt x="-7316" y="2873692"/>
                    <a:pt x="5503" y="2764020"/>
                    <a:pt x="38262" y="2580286"/>
                  </a:cubicBezTo>
                  <a:cubicBezTo>
                    <a:pt x="71021" y="2396551"/>
                    <a:pt x="96658" y="2205696"/>
                    <a:pt x="200632" y="1930806"/>
                  </a:cubicBezTo>
                  <a:cubicBezTo>
                    <a:pt x="304606" y="1655916"/>
                    <a:pt x="415701" y="1220081"/>
                    <a:pt x="662105" y="930948"/>
                  </a:cubicBezTo>
                  <a:cubicBezTo>
                    <a:pt x="908509" y="641815"/>
                    <a:pt x="1360011" y="348409"/>
                    <a:pt x="1679054" y="196009"/>
                  </a:cubicBezTo>
                  <a:cubicBezTo>
                    <a:pt x="1998097" y="43609"/>
                    <a:pt x="2244501" y="47882"/>
                    <a:pt x="2576363" y="16548"/>
                  </a:cubicBezTo>
                  <a:cubicBezTo>
                    <a:pt x="2908225" y="-14786"/>
                    <a:pt x="3670224" y="8002"/>
                    <a:pt x="3670224" y="8002"/>
                  </a:cubicBezTo>
                  <a:lnTo>
                    <a:pt x="3670224" y="8002"/>
                  </a:ln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1" name="Freihandform 50"/>
            <p:cNvSpPr/>
            <p:nvPr/>
          </p:nvSpPr>
          <p:spPr>
            <a:xfrm flipH="1">
              <a:off x="4704317" y="2389089"/>
              <a:ext cx="3670224" cy="3665602"/>
            </a:xfrm>
            <a:custGeom>
              <a:avLst/>
              <a:gdLst>
                <a:gd name="connsiteX0" fmla="*/ 286090 w 3670224"/>
                <a:gd name="connsiteY0" fmla="*/ 3665602 h 3665602"/>
                <a:gd name="connsiteX1" fmla="*/ 106628 w 3670224"/>
                <a:gd name="connsiteY1" fmla="*/ 3537415 h 3665602"/>
                <a:gd name="connsiteX2" fmla="*/ 4078 w 3670224"/>
                <a:gd name="connsiteY2" fmla="*/ 3033213 h 3665602"/>
                <a:gd name="connsiteX3" fmla="*/ 38262 w 3670224"/>
                <a:gd name="connsiteY3" fmla="*/ 2580286 h 3665602"/>
                <a:gd name="connsiteX4" fmla="*/ 200632 w 3670224"/>
                <a:gd name="connsiteY4" fmla="*/ 1930806 h 3665602"/>
                <a:gd name="connsiteX5" fmla="*/ 662105 w 3670224"/>
                <a:gd name="connsiteY5" fmla="*/ 930948 h 3665602"/>
                <a:gd name="connsiteX6" fmla="*/ 1679054 w 3670224"/>
                <a:gd name="connsiteY6" fmla="*/ 196009 h 3665602"/>
                <a:gd name="connsiteX7" fmla="*/ 2576363 w 3670224"/>
                <a:gd name="connsiteY7" fmla="*/ 16548 h 3665602"/>
                <a:gd name="connsiteX8" fmla="*/ 3670224 w 3670224"/>
                <a:gd name="connsiteY8" fmla="*/ 8002 h 3665602"/>
                <a:gd name="connsiteX9" fmla="*/ 3670224 w 3670224"/>
                <a:gd name="connsiteY9" fmla="*/ 8002 h 366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0224" h="3665602">
                  <a:moveTo>
                    <a:pt x="286090" y="3665602"/>
                  </a:moveTo>
                  <a:cubicBezTo>
                    <a:pt x="219860" y="3654207"/>
                    <a:pt x="153630" y="3642813"/>
                    <a:pt x="106628" y="3537415"/>
                  </a:cubicBezTo>
                  <a:cubicBezTo>
                    <a:pt x="59626" y="3432017"/>
                    <a:pt x="15472" y="3192734"/>
                    <a:pt x="4078" y="3033213"/>
                  </a:cubicBezTo>
                  <a:cubicBezTo>
                    <a:pt x="-7316" y="2873692"/>
                    <a:pt x="5503" y="2764020"/>
                    <a:pt x="38262" y="2580286"/>
                  </a:cubicBezTo>
                  <a:cubicBezTo>
                    <a:pt x="71021" y="2396551"/>
                    <a:pt x="96658" y="2205696"/>
                    <a:pt x="200632" y="1930806"/>
                  </a:cubicBezTo>
                  <a:cubicBezTo>
                    <a:pt x="304606" y="1655916"/>
                    <a:pt x="415701" y="1220081"/>
                    <a:pt x="662105" y="930948"/>
                  </a:cubicBezTo>
                  <a:cubicBezTo>
                    <a:pt x="908509" y="641815"/>
                    <a:pt x="1360011" y="348409"/>
                    <a:pt x="1679054" y="196009"/>
                  </a:cubicBezTo>
                  <a:cubicBezTo>
                    <a:pt x="1998097" y="43609"/>
                    <a:pt x="2244501" y="47882"/>
                    <a:pt x="2576363" y="16548"/>
                  </a:cubicBezTo>
                  <a:cubicBezTo>
                    <a:pt x="2908225" y="-14786"/>
                    <a:pt x="3670224" y="8002"/>
                    <a:pt x="3670224" y="8002"/>
                  </a:cubicBezTo>
                  <a:lnTo>
                    <a:pt x="3670224" y="8002"/>
                  </a:ln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3" name="Ellipse 52"/>
            <p:cNvSpPr/>
            <p:nvPr/>
          </p:nvSpPr>
          <p:spPr>
            <a:xfrm>
              <a:off x="5300906" y="2502878"/>
              <a:ext cx="206091" cy="18920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a:solidFill>
                    <a:schemeClr val="bg1"/>
                  </a:solidFill>
                </a:rPr>
                <a:t>+</a:t>
              </a:r>
            </a:p>
          </p:txBody>
        </p:sp>
        <p:sp>
          <p:nvSpPr>
            <p:cNvPr id="54" name="Ellipse 53"/>
            <p:cNvSpPr/>
            <p:nvPr/>
          </p:nvSpPr>
          <p:spPr>
            <a:xfrm>
              <a:off x="3419842" y="2504985"/>
              <a:ext cx="206091" cy="18920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a:solidFill>
                    <a:schemeClr val="bg1"/>
                  </a:solidFill>
                </a:rPr>
                <a:t>+</a:t>
              </a:r>
            </a:p>
          </p:txBody>
        </p:sp>
      </p:grpSp>
    </p:spTree>
    <p:extLst>
      <p:ext uri="{BB962C8B-B14F-4D97-AF65-F5344CB8AC3E}">
        <p14:creationId xmlns:p14="http://schemas.microsoft.com/office/powerpoint/2010/main" val="159274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fr-CH"/>
          </a:p>
        </p:txBody>
      </p:sp>
      <p:sp>
        <p:nvSpPr>
          <p:cNvPr id="3" name="Inhaltsplatzhalter 2"/>
          <p:cNvSpPr>
            <a:spLocks noGrp="1"/>
          </p:cNvSpPr>
          <p:nvPr>
            <p:ph idx="1"/>
          </p:nvPr>
        </p:nvSpPr>
        <p:spPr/>
        <p:txBody>
          <a:bodyPr/>
          <a:lstStyle/>
          <a:p>
            <a:endParaRPr lang="fr-CH"/>
          </a:p>
        </p:txBody>
      </p:sp>
      <p:pic>
        <p:nvPicPr>
          <p:cNvPr id="23554" name="Picture 2" descr="http://3.bp.blogspot.com/-R8r8_bKTeg8/UHi8qOIYTBI/AAAAAAAABK4/Ey9AF_ce87k/s1600/Uvnas-Moberg+K++Petersson+M.+OXYTOCIN+NT-hormone+interconnect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476672"/>
            <a:ext cx="8136904" cy="6060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3553427" y="4293555"/>
            <a:ext cx="1361783" cy="369332"/>
          </a:xfrm>
          <a:prstGeom prst="rect">
            <a:avLst/>
          </a:prstGeom>
          <a:noFill/>
        </p:spPr>
        <p:txBody>
          <a:bodyPr wrap="none" rtlCol="0">
            <a:spAutoFit/>
          </a:bodyPr>
          <a:lstStyle/>
          <a:p>
            <a:r>
              <a:rPr lang="de-CH" dirty="0"/>
              <a:t> = Serotonin</a:t>
            </a:r>
            <a:endParaRPr lang="fr-CH" dirty="0"/>
          </a:p>
        </p:txBody>
      </p:sp>
    </p:spTree>
    <p:extLst>
      <p:ext uri="{BB962C8B-B14F-4D97-AF65-F5344CB8AC3E}">
        <p14:creationId xmlns:p14="http://schemas.microsoft.com/office/powerpoint/2010/main" val="639268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014" y="260351"/>
            <a:ext cx="7191375" cy="564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3" name="Text Box 5"/>
          <p:cNvSpPr txBox="1">
            <a:spLocks noChangeArrowheads="1"/>
          </p:cNvSpPr>
          <p:nvPr/>
        </p:nvSpPr>
        <p:spPr bwMode="auto">
          <a:xfrm>
            <a:off x="5519739" y="6021388"/>
            <a:ext cx="1247775" cy="5270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CH" sz="1400" b="1">
                <a:solidFill>
                  <a:schemeClr val="bg1"/>
                </a:solidFill>
              </a:rPr>
              <a:t>Autism</a:t>
            </a:r>
          </a:p>
          <a:p>
            <a:pPr algn="ctr"/>
            <a:r>
              <a:rPr lang="de-CH" sz="1400" b="1">
                <a:solidFill>
                  <a:schemeClr val="bg1"/>
                </a:solidFill>
              </a:rPr>
              <a:t>Schizofrenia</a:t>
            </a:r>
          </a:p>
        </p:txBody>
      </p:sp>
      <p:sp>
        <p:nvSpPr>
          <p:cNvPr id="2054" name="Text Box 6"/>
          <p:cNvSpPr txBox="1">
            <a:spLocks noChangeArrowheads="1"/>
          </p:cNvSpPr>
          <p:nvPr/>
        </p:nvSpPr>
        <p:spPr bwMode="auto">
          <a:xfrm>
            <a:off x="8185658" y="4221164"/>
            <a:ext cx="1503938" cy="30777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CH" sz="1400" b="1" dirty="0">
                <a:solidFill>
                  <a:schemeClr val="bg1"/>
                </a:solidFill>
              </a:rPr>
              <a:t>Child </a:t>
            </a:r>
            <a:r>
              <a:rPr lang="de-CH" sz="1400" b="1" dirty="0" err="1">
                <a:solidFill>
                  <a:schemeClr val="bg1"/>
                </a:solidFill>
              </a:rPr>
              <a:t>neglect</a:t>
            </a:r>
            <a:r>
              <a:rPr lang="de-CH" sz="1400" b="1" dirty="0">
                <a:solidFill>
                  <a:schemeClr val="bg1"/>
                </a:solidFill>
              </a:rPr>
              <a:t> (?)</a:t>
            </a:r>
          </a:p>
        </p:txBody>
      </p:sp>
      <p:sp>
        <p:nvSpPr>
          <p:cNvPr id="2056" name="Text Box 8"/>
          <p:cNvSpPr txBox="1">
            <a:spLocks noChangeArrowheads="1"/>
          </p:cNvSpPr>
          <p:nvPr/>
        </p:nvSpPr>
        <p:spPr bwMode="auto">
          <a:xfrm>
            <a:off x="1911551" y="981075"/>
            <a:ext cx="2368148" cy="52322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CH" sz="1400" b="1">
                <a:solidFill>
                  <a:schemeClr val="bg1"/>
                </a:solidFill>
              </a:rPr>
              <a:t>Depression/Anxiety</a:t>
            </a:r>
          </a:p>
          <a:p>
            <a:pPr algn="ctr"/>
            <a:r>
              <a:rPr lang="de-CH" sz="1400" b="1">
                <a:solidFill>
                  <a:schemeClr val="bg1"/>
                </a:solidFill>
              </a:rPr>
              <a:t>Aggressive behavior (male)</a:t>
            </a:r>
          </a:p>
        </p:txBody>
      </p:sp>
      <p:sp>
        <p:nvSpPr>
          <p:cNvPr id="2" name="Freeform 1"/>
          <p:cNvSpPr/>
          <p:nvPr/>
        </p:nvSpPr>
        <p:spPr>
          <a:xfrm>
            <a:off x="6837197" y="2028826"/>
            <a:ext cx="3383129" cy="3419475"/>
          </a:xfrm>
          <a:custGeom>
            <a:avLst/>
            <a:gdLst>
              <a:gd name="connsiteX0" fmla="*/ 173204 w 3383129"/>
              <a:gd name="connsiteY0" fmla="*/ 466725 h 3419475"/>
              <a:gd name="connsiteX1" fmla="*/ 258929 w 3383129"/>
              <a:gd name="connsiteY1" fmla="*/ 428625 h 3419475"/>
              <a:gd name="connsiteX2" fmla="*/ 335129 w 3383129"/>
              <a:gd name="connsiteY2" fmla="*/ 390525 h 3419475"/>
              <a:gd name="connsiteX3" fmla="*/ 363704 w 3383129"/>
              <a:gd name="connsiteY3" fmla="*/ 371475 h 3419475"/>
              <a:gd name="connsiteX4" fmla="*/ 420854 w 3383129"/>
              <a:gd name="connsiteY4" fmla="*/ 352425 h 3419475"/>
              <a:gd name="connsiteX5" fmla="*/ 478004 w 3383129"/>
              <a:gd name="connsiteY5" fmla="*/ 323850 h 3419475"/>
              <a:gd name="connsiteX6" fmla="*/ 735179 w 3383129"/>
              <a:gd name="connsiteY6" fmla="*/ 314325 h 3419475"/>
              <a:gd name="connsiteX7" fmla="*/ 801854 w 3383129"/>
              <a:gd name="connsiteY7" fmla="*/ 323850 h 3419475"/>
              <a:gd name="connsiteX8" fmla="*/ 897104 w 3383129"/>
              <a:gd name="connsiteY8" fmla="*/ 390525 h 3419475"/>
              <a:gd name="connsiteX9" fmla="*/ 954254 w 3383129"/>
              <a:gd name="connsiteY9" fmla="*/ 409575 h 3419475"/>
              <a:gd name="connsiteX10" fmla="*/ 982829 w 3383129"/>
              <a:gd name="connsiteY10" fmla="*/ 419100 h 3419475"/>
              <a:gd name="connsiteX11" fmla="*/ 1011404 w 3383129"/>
              <a:gd name="connsiteY11" fmla="*/ 447675 h 3419475"/>
              <a:gd name="connsiteX12" fmla="*/ 1039979 w 3383129"/>
              <a:gd name="connsiteY12" fmla="*/ 466725 h 3419475"/>
              <a:gd name="connsiteX13" fmla="*/ 1078079 w 3383129"/>
              <a:gd name="connsiteY13" fmla="*/ 495300 h 3419475"/>
              <a:gd name="connsiteX14" fmla="*/ 1106654 w 3383129"/>
              <a:gd name="connsiteY14" fmla="*/ 523875 h 3419475"/>
              <a:gd name="connsiteX15" fmla="*/ 1144754 w 3383129"/>
              <a:gd name="connsiteY15" fmla="*/ 542925 h 3419475"/>
              <a:gd name="connsiteX16" fmla="*/ 1201904 w 3383129"/>
              <a:gd name="connsiteY16" fmla="*/ 581025 h 3419475"/>
              <a:gd name="connsiteX17" fmla="*/ 1230479 w 3383129"/>
              <a:gd name="connsiteY17" fmla="*/ 600075 h 3419475"/>
              <a:gd name="connsiteX18" fmla="*/ 1268579 w 3383129"/>
              <a:gd name="connsiteY18" fmla="*/ 533400 h 3419475"/>
              <a:gd name="connsiteX19" fmla="*/ 1249529 w 3383129"/>
              <a:gd name="connsiteY19" fmla="*/ 561975 h 3419475"/>
              <a:gd name="connsiteX20" fmla="*/ 1220954 w 3383129"/>
              <a:gd name="connsiteY20" fmla="*/ 571500 h 3419475"/>
              <a:gd name="connsiteX21" fmla="*/ 1230479 w 3383129"/>
              <a:gd name="connsiteY21" fmla="*/ 428625 h 3419475"/>
              <a:gd name="connsiteX22" fmla="*/ 1240004 w 3383129"/>
              <a:gd name="connsiteY22" fmla="*/ 209550 h 3419475"/>
              <a:gd name="connsiteX23" fmla="*/ 1268579 w 3383129"/>
              <a:gd name="connsiteY23" fmla="*/ 152400 h 3419475"/>
              <a:gd name="connsiteX24" fmla="*/ 1278104 w 3383129"/>
              <a:gd name="connsiteY24" fmla="*/ 123825 h 3419475"/>
              <a:gd name="connsiteX25" fmla="*/ 1297154 w 3383129"/>
              <a:gd name="connsiteY25" fmla="*/ 95250 h 3419475"/>
              <a:gd name="connsiteX26" fmla="*/ 1335254 w 3383129"/>
              <a:gd name="connsiteY26" fmla="*/ 9525 h 3419475"/>
              <a:gd name="connsiteX27" fmla="*/ 1363829 w 3383129"/>
              <a:gd name="connsiteY27" fmla="*/ 0 h 3419475"/>
              <a:gd name="connsiteX28" fmla="*/ 1468604 w 3383129"/>
              <a:gd name="connsiteY28" fmla="*/ 28575 h 3419475"/>
              <a:gd name="connsiteX29" fmla="*/ 1601954 w 3383129"/>
              <a:gd name="connsiteY29" fmla="*/ 85725 h 3419475"/>
              <a:gd name="connsiteX30" fmla="*/ 1630529 w 3383129"/>
              <a:gd name="connsiteY30" fmla="*/ 95250 h 3419475"/>
              <a:gd name="connsiteX31" fmla="*/ 1659104 w 3383129"/>
              <a:gd name="connsiteY31" fmla="*/ 114300 h 3419475"/>
              <a:gd name="connsiteX32" fmla="*/ 1716254 w 3383129"/>
              <a:gd name="connsiteY32" fmla="*/ 123825 h 3419475"/>
              <a:gd name="connsiteX33" fmla="*/ 1744829 w 3383129"/>
              <a:gd name="connsiteY33" fmla="*/ 142875 h 3419475"/>
              <a:gd name="connsiteX34" fmla="*/ 1830554 w 3383129"/>
              <a:gd name="connsiteY34" fmla="*/ 171450 h 3419475"/>
              <a:gd name="connsiteX35" fmla="*/ 1859129 w 3383129"/>
              <a:gd name="connsiteY35" fmla="*/ 180975 h 3419475"/>
              <a:gd name="connsiteX36" fmla="*/ 1906754 w 3383129"/>
              <a:gd name="connsiteY36" fmla="*/ 200025 h 3419475"/>
              <a:gd name="connsiteX37" fmla="*/ 1992479 w 3383129"/>
              <a:gd name="connsiteY37" fmla="*/ 228600 h 3419475"/>
              <a:gd name="connsiteX38" fmla="*/ 2097254 w 3383129"/>
              <a:gd name="connsiteY38" fmla="*/ 266700 h 3419475"/>
              <a:gd name="connsiteX39" fmla="*/ 2182979 w 3383129"/>
              <a:gd name="connsiteY39" fmla="*/ 295275 h 3419475"/>
              <a:gd name="connsiteX40" fmla="*/ 2221079 w 3383129"/>
              <a:gd name="connsiteY40" fmla="*/ 314325 h 3419475"/>
              <a:gd name="connsiteX41" fmla="*/ 2316329 w 3383129"/>
              <a:gd name="connsiteY41" fmla="*/ 352425 h 3419475"/>
              <a:gd name="connsiteX42" fmla="*/ 2344904 w 3383129"/>
              <a:gd name="connsiteY42" fmla="*/ 371475 h 3419475"/>
              <a:gd name="connsiteX43" fmla="*/ 2402054 w 3383129"/>
              <a:gd name="connsiteY43" fmla="*/ 381000 h 3419475"/>
              <a:gd name="connsiteX44" fmla="*/ 2459204 w 3383129"/>
              <a:gd name="connsiteY44" fmla="*/ 409575 h 3419475"/>
              <a:gd name="connsiteX45" fmla="*/ 2535404 w 3383129"/>
              <a:gd name="connsiteY45" fmla="*/ 428625 h 3419475"/>
              <a:gd name="connsiteX46" fmla="*/ 2592554 w 3383129"/>
              <a:gd name="connsiteY46" fmla="*/ 466725 h 3419475"/>
              <a:gd name="connsiteX47" fmla="*/ 2640179 w 3383129"/>
              <a:gd name="connsiteY47" fmla="*/ 485775 h 3419475"/>
              <a:gd name="connsiteX48" fmla="*/ 2668754 w 3383129"/>
              <a:gd name="connsiteY48" fmla="*/ 495300 h 3419475"/>
              <a:gd name="connsiteX49" fmla="*/ 2706854 w 3383129"/>
              <a:gd name="connsiteY49" fmla="*/ 514350 h 3419475"/>
              <a:gd name="connsiteX50" fmla="*/ 2735429 w 3383129"/>
              <a:gd name="connsiteY50" fmla="*/ 533400 h 3419475"/>
              <a:gd name="connsiteX51" fmla="*/ 2783054 w 3383129"/>
              <a:gd name="connsiteY51" fmla="*/ 542925 h 3419475"/>
              <a:gd name="connsiteX52" fmla="*/ 2811629 w 3383129"/>
              <a:gd name="connsiteY52" fmla="*/ 561975 h 3419475"/>
              <a:gd name="connsiteX53" fmla="*/ 2849729 w 3383129"/>
              <a:gd name="connsiteY53" fmla="*/ 581025 h 3419475"/>
              <a:gd name="connsiteX54" fmla="*/ 2983079 w 3383129"/>
              <a:gd name="connsiteY54" fmla="*/ 676275 h 3419475"/>
              <a:gd name="connsiteX55" fmla="*/ 3011654 w 3383129"/>
              <a:gd name="connsiteY55" fmla="*/ 685800 h 3419475"/>
              <a:gd name="connsiteX56" fmla="*/ 3135479 w 3383129"/>
              <a:gd name="connsiteY56" fmla="*/ 800100 h 3419475"/>
              <a:gd name="connsiteX57" fmla="*/ 3183104 w 3383129"/>
              <a:gd name="connsiteY57" fmla="*/ 857250 h 3419475"/>
              <a:gd name="connsiteX58" fmla="*/ 3192629 w 3383129"/>
              <a:gd name="connsiteY58" fmla="*/ 885825 h 3419475"/>
              <a:gd name="connsiteX59" fmla="*/ 3202154 w 3383129"/>
              <a:gd name="connsiteY59" fmla="*/ 923925 h 3419475"/>
              <a:gd name="connsiteX60" fmla="*/ 3230729 w 3383129"/>
              <a:gd name="connsiteY60" fmla="*/ 962025 h 3419475"/>
              <a:gd name="connsiteX61" fmla="*/ 3249779 w 3383129"/>
              <a:gd name="connsiteY61" fmla="*/ 1038225 h 3419475"/>
              <a:gd name="connsiteX62" fmla="*/ 3259304 w 3383129"/>
              <a:gd name="connsiteY62" fmla="*/ 1076325 h 3419475"/>
              <a:gd name="connsiteX63" fmla="*/ 3268829 w 3383129"/>
              <a:gd name="connsiteY63" fmla="*/ 1104900 h 3419475"/>
              <a:gd name="connsiteX64" fmla="*/ 3297404 w 3383129"/>
              <a:gd name="connsiteY64" fmla="*/ 1190625 h 3419475"/>
              <a:gd name="connsiteX65" fmla="*/ 3306929 w 3383129"/>
              <a:gd name="connsiteY65" fmla="*/ 1304925 h 3419475"/>
              <a:gd name="connsiteX66" fmla="*/ 3316454 w 3383129"/>
              <a:gd name="connsiteY66" fmla="*/ 1485900 h 3419475"/>
              <a:gd name="connsiteX67" fmla="*/ 3325979 w 3383129"/>
              <a:gd name="connsiteY67" fmla="*/ 1571625 h 3419475"/>
              <a:gd name="connsiteX68" fmla="*/ 3364079 w 3383129"/>
              <a:gd name="connsiteY68" fmla="*/ 2295525 h 3419475"/>
              <a:gd name="connsiteX69" fmla="*/ 3383129 w 3383129"/>
              <a:gd name="connsiteY69" fmla="*/ 2409825 h 3419475"/>
              <a:gd name="connsiteX70" fmla="*/ 3373604 w 3383129"/>
              <a:gd name="connsiteY70" fmla="*/ 2533650 h 3419475"/>
              <a:gd name="connsiteX71" fmla="*/ 3354554 w 3383129"/>
              <a:gd name="connsiteY71" fmla="*/ 2562225 h 3419475"/>
              <a:gd name="connsiteX72" fmla="*/ 3345029 w 3383129"/>
              <a:gd name="connsiteY72" fmla="*/ 2609850 h 3419475"/>
              <a:gd name="connsiteX73" fmla="*/ 3316454 w 3383129"/>
              <a:gd name="connsiteY73" fmla="*/ 2705100 h 3419475"/>
              <a:gd name="connsiteX74" fmla="*/ 3287879 w 3383129"/>
              <a:gd name="connsiteY74" fmla="*/ 2743200 h 3419475"/>
              <a:gd name="connsiteX75" fmla="*/ 3278354 w 3383129"/>
              <a:gd name="connsiteY75" fmla="*/ 2800350 h 3419475"/>
              <a:gd name="connsiteX76" fmla="*/ 3259304 w 3383129"/>
              <a:gd name="connsiteY76" fmla="*/ 2838450 h 3419475"/>
              <a:gd name="connsiteX77" fmla="*/ 3240254 w 3383129"/>
              <a:gd name="connsiteY77" fmla="*/ 2886075 h 3419475"/>
              <a:gd name="connsiteX78" fmla="*/ 3211679 w 3383129"/>
              <a:gd name="connsiteY78" fmla="*/ 2962275 h 3419475"/>
              <a:gd name="connsiteX79" fmla="*/ 3183104 w 3383129"/>
              <a:gd name="connsiteY79" fmla="*/ 2990850 h 3419475"/>
              <a:gd name="connsiteX80" fmla="*/ 3164054 w 3383129"/>
              <a:gd name="connsiteY80" fmla="*/ 3019425 h 3419475"/>
              <a:gd name="connsiteX81" fmla="*/ 3125954 w 3383129"/>
              <a:gd name="connsiteY81" fmla="*/ 3038475 h 3419475"/>
              <a:gd name="connsiteX82" fmla="*/ 3097379 w 3383129"/>
              <a:gd name="connsiteY82" fmla="*/ 3057525 h 3419475"/>
              <a:gd name="connsiteX83" fmla="*/ 3040229 w 3383129"/>
              <a:gd name="connsiteY83" fmla="*/ 3076575 h 3419475"/>
              <a:gd name="connsiteX84" fmla="*/ 3011654 w 3383129"/>
              <a:gd name="connsiteY84" fmla="*/ 3086100 h 3419475"/>
              <a:gd name="connsiteX85" fmla="*/ 2983079 w 3383129"/>
              <a:gd name="connsiteY85" fmla="*/ 3105150 h 3419475"/>
              <a:gd name="connsiteX86" fmla="*/ 2849729 w 3383129"/>
              <a:gd name="connsiteY86" fmla="*/ 3152775 h 3419475"/>
              <a:gd name="connsiteX87" fmla="*/ 2821154 w 3383129"/>
              <a:gd name="connsiteY87" fmla="*/ 3171825 h 3419475"/>
              <a:gd name="connsiteX88" fmla="*/ 2754479 w 3383129"/>
              <a:gd name="connsiteY88" fmla="*/ 3200400 h 3419475"/>
              <a:gd name="connsiteX89" fmla="*/ 2659229 w 3383129"/>
              <a:gd name="connsiteY89" fmla="*/ 3267075 h 3419475"/>
              <a:gd name="connsiteX90" fmla="*/ 2544929 w 3383129"/>
              <a:gd name="connsiteY90" fmla="*/ 3286125 h 3419475"/>
              <a:gd name="connsiteX91" fmla="*/ 2487779 w 3383129"/>
              <a:gd name="connsiteY91" fmla="*/ 3295650 h 3419475"/>
              <a:gd name="connsiteX92" fmla="*/ 2440154 w 3383129"/>
              <a:gd name="connsiteY92" fmla="*/ 3305175 h 3419475"/>
              <a:gd name="connsiteX93" fmla="*/ 2363954 w 3383129"/>
              <a:gd name="connsiteY93" fmla="*/ 3314700 h 3419475"/>
              <a:gd name="connsiteX94" fmla="*/ 2297279 w 3383129"/>
              <a:gd name="connsiteY94" fmla="*/ 3333750 h 3419475"/>
              <a:gd name="connsiteX95" fmla="*/ 2249654 w 3383129"/>
              <a:gd name="connsiteY95" fmla="*/ 3343275 h 3419475"/>
              <a:gd name="connsiteX96" fmla="*/ 2182979 w 3383129"/>
              <a:gd name="connsiteY96" fmla="*/ 3362325 h 3419475"/>
              <a:gd name="connsiteX97" fmla="*/ 2106779 w 3383129"/>
              <a:gd name="connsiteY97" fmla="*/ 3371850 h 3419475"/>
              <a:gd name="connsiteX98" fmla="*/ 2068679 w 3383129"/>
              <a:gd name="connsiteY98" fmla="*/ 3381375 h 3419475"/>
              <a:gd name="connsiteX99" fmla="*/ 1801979 w 3383129"/>
              <a:gd name="connsiteY99" fmla="*/ 3390900 h 3419475"/>
              <a:gd name="connsiteX100" fmla="*/ 1697204 w 3383129"/>
              <a:gd name="connsiteY100" fmla="*/ 3400425 h 3419475"/>
              <a:gd name="connsiteX101" fmla="*/ 1649579 w 3383129"/>
              <a:gd name="connsiteY101" fmla="*/ 3409950 h 3419475"/>
              <a:gd name="connsiteX102" fmla="*/ 1592429 w 3383129"/>
              <a:gd name="connsiteY102" fmla="*/ 3419475 h 3419475"/>
              <a:gd name="connsiteX103" fmla="*/ 1354304 w 3383129"/>
              <a:gd name="connsiteY103" fmla="*/ 3409950 h 3419475"/>
              <a:gd name="connsiteX104" fmla="*/ 1268579 w 3383129"/>
              <a:gd name="connsiteY104" fmla="*/ 3390900 h 3419475"/>
              <a:gd name="connsiteX105" fmla="*/ 1182854 w 3383129"/>
              <a:gd name="connsiteY105" fmla="*/ 3400425 h 3419475"/>
              <a:gd name="connsiteX106" fmla="*/ 1097129 w 3383129"/>
              <a:gd name="connsiteY106" fmla="*/ 3419475 h 3419475"/>
              <a:gd name="connsiteX107" fmla="*/ 973304 w 3383129"/>
              <a:gd name="connsiteY107" fmla="*/ 3409950 h 3419475"/>
              <a:gd name="connsiteX108" fmla="*/ 887579 w 3383129"/>
              <a:gd name="connsiteY108" fmla="*/ 3371850 h 3419475"/>
              <a:gd name="connsiteX109" fmla="*/ 859004 w 3383129"/>
              <a:gd name="connsiteY109" fmla="*/ 3362325 h 3419475"/>
              <a:gd name="connsiteX110" fmla="*/ 773279 w 3383129"/>
              <a:gd name="connsiteY110" fmla="*/ 3324225 h 3419475"/>
              <a:gd name="connsiteX111" fmla="*/ 744704 w 3383129"/>
              <a:gd name="connsiteY111" fmla="*/ 3305175 h 3419475"/>
              <a:gd name="connsiteX112" fmla="*/ 687554 w 3383129"/>
              <a:gd name="connsiteY112" fmla="*/ 3286125 h 3419475"/>
              <a:gd name="connsiteX113" fmla="*/ 658979 w 3383129"/>
              <a:gd name="connsiteY113" fmla="*/ 3276600 h 3419475"/>
              <a:gd name="connsiteX114" fmla="*/ 544679 w 3383129"/>
              <a:gd name="connsiteY114" fmla="*/ 3257550 h 3419475"/>
              <a:gd name="connsiteX115" fmla="*/ 487529 w 3383129"/>
              <a:gd name="connsiteY115" fmla="*/ 3238500 h 3419475"/>
              <a:gd name="connsiteX116" fmla="*/ 458954 w 3383129"/>
              <a:gd name="connsiteY116" fmla="*/ 3228975 h 3419475"/>
              <a:gd name="connsiteX117" fmla="*/ 401804 w 3383129"/>
              <a:gd name="connsiteY117" fmla="*/ 3200400 h 3419475"/>
              <a:gd name="connsiteX118" fmla="*/ 354179 w 3383129"/>
              <a:gd name="connsiteY118" fmla="*/ 3190875 h 3419475"/>
              <a:gd name="connsiteX119" fmla="*/ 39854 w 3383129"/>
              <a:gd name="connsiteY119" fmla="*/ 3171825 h 3419475"/>
              <a:gd name="connsiteX120" fmla="*/ 1754 w 3383129"/>
              <a:gd name="connsiteY120" fmla="*/ 3162300 h 3419475"/>
              <a:gd name="connsiteX121" fmla="*/ 11279 w 3383129"/>
              <a:gd name="connsiteY121" fmla="*/ 3133725 h 3419475"/>
              <a:gd name="connsiteX122" fmla="*/ 58904 w 3383129"/>
              <a:gd name="connsiteY122" fmla="*/ 3076575 h 3419475"/>
              <a:gd name="connsiteX123" fmla="*/ 87479 w 3383129"/>
              <a:gd name="connsiteY123" fmla="*/ 3067050 h 3419475"/>
              <a:gd name="connsiteX124" fmla="*/ 116054 w 3383129"/>
              <a:gd name="connsiteY124" fmla="*/ 3000375 h 3419475"/>
              <a:gd name="connsiteX125" fmla="*/ 135104 w 3383129"/>
              <a:gd name="connsiteY125" fmla="*/ 2971800 h 3419475"/>
              <a:gd name="connsiteX126" fmla="*/ 144629 w 3383129"/>
              <a:gd name="connsiteY126" fmla="*/ 2943225 h 3419475"/>
              <a:gd name="connsiteX127" fmla="*/ 163679 w 3383129"/>
              <a:gd name="connsiteY127" fmla="*/ 2914650 h 3419475"/>
              <a:gd name="connsiteX128" fmla="*/ 173204 w 3383129"/>
              <a:gd name="connsiteY128" fmla="*/ 2886075 h 3419475"/>
              <a:gd name="connsiteX129" fmla="*/ 192254 w 3383129"/>
              <a:gd name="connsiteY129" fmla="*/ 2857500 h 3419475"/>
              <a:gd name="connsiteX130" fmla="*/ 211304 w 3383129"/>
              <a:gd name="connsiteY130" fmla="*/ 2800350 h 3419475"/>
              <a:gd name="connsiteX131" fmla="*/ 249404 w 3383129"/>
              <a:gd name="connsiteY131" fmla="*/ 2743200 h 3419475"/>
              <a:gd name="connsiteX132" fmla="*/ 258929 w 3383129"/>
              <a:gd name="connsiteY132" fmla="*/ 2714625 h 3419475"/>
              <a:gd name="connsiteX133" fmla="*/ 277979 w 3383129"/>
              <a:gd name="connsiteY133" fmla="*/ 2628900 h 3419475"/>
              <a:gd name="connsiteX134" fmla="*/ 297029 w 3383129"/>
              <a:gd name="connsiteY134" fmla="*/ 2600325 h 3419475"/>
              <a:gd name="connsiteX135" fmla="*/ 316079 w 3383129"/>
              <a:gd name="connsiteY135" fmla="*/ 2533650 h 3419475"/>
              <a:gd name="connsiteX136" fmla="*/ 335129 w 3383129"/>
              <a:gd name="connsiteY136" fmla="*/ 2505075 h 3419475"/>
              <a:gd name="connsiteX137" fmla="*/ 344654 w 3383129"/>
              <a:gd name="connsiteY137" fmla="*/ 2466975 h 3419475"/>
              <a:gd name="connsiteX138" fmla="*/ 354179 w 3383129"/>
              <a:gd name="connsiteY138" fmla="*/ 2438400 h 3419475"/>
              <a:gd name="connsiteX139" fmla="*/ 363704 w 3383129"/>
              <a:gd name="connsiteY139" fmla="*/ 2371725 h 3419475"/>
              <a:gd name="connsiteX140" fmla="*/ 344654 w 3383129"/>
              <a:gd name="connsiteY140" fmla="*/ 2095500 h 3419475"/>
              <a:gd name="connsiteX141" fmla="*/ 316079 w 3383129"/>
              <a:gd name="connsiteY141" fmla="*/ 1943100 h 3419475"/>
              <a:gd name="connsiteX142" fmla="*/ 306554 w 3383129"/>
              <a:gd name="connsiteY142" fmla="*/ 1895475 h 3419475"/>
              <a:gd name="connsiteX143" fmla="*/ 297029 w 3383129"/>
              <a:gd name="connsiteY143" fmla="*/ 1847850 h 3419475"/>
              <a:gd name="connsiteX144" fmla="*/ 287504 w 3383129"/>
              <a:gd name="connsiteY144" fmla="*/ 1809750 h 3419475"/>
              <a:gd name="connsiteX145" fmla="*/ 268454 w 3383129"/>
              <a:gd name="connsiteY145" fmla="*/ 1752600 h 3419475"/>
              <a:gd name="connsiteX146" fmla="*/ 258929 w 3383129"/>
              <a:gd name="connsiteY146" fmla="*/ 1704975 h 3419475"/>
              <a:gd name="connsiteX147" fmla="*/ 239879 w 3383129"/>
              <a:gd name="connsiteY147" fmla="*/ 1647825 h 3419475"/>
              <a:gd name="connsiteX148" fmla="*/ 230354 w 3383129"/>
              <a:gd name="connsiteY148" fmla="*/ 1619250 h 3419475"/>
              <a:gd name="connsiteX149" fmla="*/ 201779 w 3383129"/>
              <a:gd name="connsiteY149" fmla="*/ 1543050 h 3419475"/>
              <a:gd name="connsiteX150" fmla="*/ 182729 w 3383129"/>
              <a:gd name="connsiteY150" fmla="*/ 1428750 h 3419475"/>
              <a:gd name="connsiteX151" fmla="*/ 173204 w 3383129"/>
              <a:gd name="connsiteY151" fmla="*/ 1381125 h 3419475"/>
              <a:gd name="connsiteX152" fmla="*/ 154154 w 3383129"/>
              <a:gd name="connsiteY152" fmla="*/ 1295400 h 3419475"/>
              <a:gd name="connsiteX153" fmla="*/ 163679 w 3383129"/>
              <a:gd name="connsiteY153" fmla="*/ 895350 h 3419475"/>
              <a:gd name="connsiteX154" fmla="*/ 173204 w 3383129"/>
              <a:gd name="connsiteY154" fmla="*/ 828675 h 3419475"/>
              <a:gd name="connsiteX155" fmla="*/ 192254 w 3383129"/>
              <a:gd name="connsiteY155" fmla="*/ 752475 h 3419475"/>
              <a:gd name="connsiteX156" fmla="*/ 201779 w 3383129"/>
              <a:gd name="connsiteY156" fmla="*/ 685800 h 3419475"/>
              <a:gd name="connsiteX157" fmla="*/ 211304 w 3383129"/>
              <a:gd name="connsiteY157" fmla="*/ 657225 h 3419475"/>
              <a:gd name="connsiteX158" fmla="*/ 201779 w 3383129"/>
              <a:gd name="connsiteY158" fmla="*/ 447675 h 3419475"/>
              <a:gd name="connsiteX159" fmla="*/ 173204 w 3383129"/>
              <a:gd name="connsiteY159" fmla="*/ 466725 h 34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3383129" h="3419475">
                <a:moveTo>
                  <a:pt x="173204" y="466725"/>
                </a:moveTo>
                <a:cubicBezTo>
                  <a:pt x="286604" y="428925"/>
                  <a:pt x="187770" y="467439"/>
                  <a:pt x="258929" y="428625"/>
                </a:cubicBezTo>
                <a:cubicBezTo>
                  <a:pt x="283860" y="415027"/>
                  <a:pt x="311500" y="406277"/>
                  <a:pt x="335129" y="390525"/>
                </a:cubicBezTo>
                <a:cubicBezTo>
                  <a:pt x="344654" y="384175"/>
                  <a:pt x="353243" y="376124"/>
                  <a:pt x="363704" y="371475"/>
                </a:cubicBezTo>
                <a:cubicBezTo>
                  <a:pt x="382054" y="363320"/>
                  <a:pt x="404146" y="363564"/>
                  <a:pt x="420854" y="352425"/>
                </a:cubicBezTo>
                <a:cubicBezTo>
                  <a:pt x="437799" y="341128"/>
                  <a:pt x="456096" y="325311"/>
                  <a:pt x="478004" y="323850"/>
                </a:cubicBezTo>
                <a:cubicBezTo>
                  <a:pt x="563598" y="318144"/>
                  <a:pt x="649454" y="317500"/>
                  <a:pt x="735179" y="314325"/>
                </a:cubicBezTo>
                <a:cubicBezTo>
                  <a:pt x="757404" y="317500"/>
                  <a:pt x="780900" y="315791"/>
                  <a:pt x="801854" y="323850"/>
                </a:cubicBezTo>
                <a:cubicBezTo>
                  <a:pt x="876515" y="352566"/>
                  <a:pt x="837705" y="360826"/>
                  <a:pt x="897104" y="390525"/>
                </a:cubicBezTo>
                <a:cubicBezTo>
                  <a:pt x="915065" y="399505"/>
                  <a:pt x="935204" y="403225"/>
                  <a:pt x="954254" y="409575"/>
                </a:cubicBezTo>
                <a:lnTo>
                  <a:pt x="982829" y="419100"/>
                </a:lnTo>
                <a:cubicBezTo>
                  <a:pt x="992354" y="428625"/>
                  <a:pt x="1001056" y="439051"/>
                  <a:pt x="1011404" y="447675"/>
                </a:cubicBezTo>
                <a:cubicBezTo>
                  <a:pt x="1020198" y="455004"/>
                  <a:pt x="1030664" y="460071"/>
                  <a:pt x="1039979" y="466725"/>
                </a:cubicBezTo>
                <a:cubicBezTo>
                  <a:pt x="1052897" y="475952"/>
                  <a:pt x="1066026" y="484969"/>
                  <a:pt x="1078079" y="495300"/>
                </a:cubicBezTo>
                <a:cubicBezTo>
                  <a:pt x="1088306" y="504066"/>
                  <a:pt x="1095693" y="516045"/>
                  <a:pt x="1106654" y="523875"/>
                </a:cubicBezTo>
                <a:cubicBezTo>
                  <a:pt x="1118208" y="532128"/>
                  <a:pt x="1132578" y="535620"/>
                  <a:pt x="1144754" y="542925"/>
                </a:cubicBezTo>
                <a:cubicBezTo>
                  <a:pt x="1164387" y="554705"/>
                  <a:pt x="1182854" y="568325"/>
                  <a:pt x="1201904" y="581025"/>
                </a:cubicBezTo>
                <a:lnTo>
                  <a:pt x="1230479" y="600075"/>
                </a:lnTo>
                <a:cubicBezTo>
                  <a:pt x="1235403" y="595151"/>
                  <a:pt x="1287767" y="552588"/>
                  <a:pt x="1268579" y="533400"/>
                </a:cubicBezTo>
                <a:cubicBezTo>
                  <a:pt x="1260484" y="525305"/>
                  <a:pt x="1258468" y="554824"/>
                  <a:pt x="1249529" y="561975"/>
                </a:cubicBezTo>
                <a:cubicBezTo>
                  <a:pt x="1241689" y="568247"/>
                  <a:pt x="1230479" y="568325"/>
                  <a:pt x="1220954" y="571500"/>
                </a:cubicBezTo>
                <a:cubicBezTo>
                  <a:pt x="1224129" y="523875"/>
                  <a:pt x="1227970" y="476290"/>
                  <a:pt x="1230479" y="428625"/>
                </a:cubicBezTo>
                <a:cubicBezTo>
                  <a:pt x="1234321" y="355632"/>
                  <a:pt x="1234398" y="282429"/>
                  <a:pt x="1240004" y="209550"/>
                </a:cubicBezTo>
                <a:cubicBezTo>
                  <a:pt x="1242180" y="181256"/>
                  <a:pt x="1256466" y="176626"/>
                  <a:pt x="1268579" y="152400"/>
                </a:cubicBezTo>
                <a:cubicBezTo>
                  <a:pt x="1273069" y="143420"/>
                  <a:pt x="1273614" y="132805"/>
                  <a:pt x="1278104" y="123825"/>
                </a:cubicBezTo>
                <a:cubicBezTo>
                  <a:pt x="1283224" y="113586"/>
                  <a:pt x="1292505" y="105711"/>
                  <a:pt x="1297154" y="95250"/>
                </a:cubicBezTo>
                <a:cubicBezTo>
                  <a:pt x="1305986" y="75379"/>
                  <a:pt x="1312954" y="27365"/>
                  <a:pt x="1335254" y="9525"/>
                </a:cubicBezTo>
                <a:cubicBezTo>
                  <a:pt x="1343094" y="3253"/>
                  <a:pt x="1354304" y="3175"/>
                  <a:pt x="1363829" y="0"/>
                </a:cubicBezTo>
                <a:cubicBezTo>
                  <a:pt x="1375484" y="2914"/>
                  <a:pt x="1443678" y="17892"/>
                  <a:pt x="1468604" y="28575"/>
                </a:cubicBezTo>
                <a:cubicBezTo>
                  <a:pt x="1557287" y="66582"/>
                  <a:pt x="1445361" y="33527"/>
                  <a:pt x="1601954" y="85725"/>
                </a:cubicBezTo>
                <a:cubicBezTo>
                  <a:pt x="1611479" y="88900"/>
                  <a:pt x="1621549" y="90760"/>
                  <a:pt x="1630529" y="95250"/>
                </a:cubicBezTo>
                <a:cubicBezTo>
                  <a:pt x="1640768" y="100370"/>
                  <a:pt x="1648244" y="110680"/>
                  <a:pt x="1659104" y="114300"/>
                </a:cubicBezTo>
                <a:cubicBezTo>
                  <a:pt x="1677426" y="120407"/>
                  <a:pt x="1697204" y="120650"/>
                  <a:pt x="1716254" y="123825"/>
                </a:cubicBezTo>
                <a:cubicBezTo>
                  <a:pt x="1725779" y="130175"/>
                  <a:pt x="1734262" y="138472"/>
                  <a:pt x="1744829" y="142875"/>
                </a:cubicBezTo>
                <a:cubicBezTo>
                  <a:pt x="1772633" y="154460"/>
                  <a:pt x="1801979" y="161925"/>
                  <a:pt x="1830554" y="171450"/>
                </a:cubicBezTo>
                <a:cubicBezTo>
                  <a:pt x="1840079" y="174625"/>
                  <a:pt x="1849807" y="177246"/>
                  <a:pt x="1859129" y="180975"/>
                </a:cubicBezTo>
                <a:cubicBezTo>
                  <a:pt x="1875004" y="187325"/>
                  <a:pt x="1890652" y="194274"/>
                  <a:pt x="1906754" y="200025"/>
                </a:cubicBezTo>
                <a:cubicBezTo>
                  <a:pt x="1935120" y="210156"/>
                  <a:pt x="1965538" y="215130"/>
                  <a:pt x="1992479" y="228600"/>
                </a:cubicBezTo>
                <a:cubicBezTo>
                  <a:pt x="2064109" y="264415"/>
                  <a:pt x="2028744" y="252998"/>
                  <a:pt x="2097254" y="266700"/>
                </a:cubicBezTo>
                <a:cubicBezTo>
                  <a:pt x="2193019" y="314583"/>
                  <a:pt x="2072192" y="258346"/>
                  <a:pt x="2182979" y="295275"/>
                </a:cubicBezTo>
                <a:cubicBezTo>
                  <a:pt x="2196449" y="299765"/>
                  <a:pt x="2208028" y="308732"/>
                  <a:pt x="2221079" y="314325"/>
                </a:cubicBezTo>
                <a:cubicBezTo>
                  <a:pt x="2252510" y="327795"/>
                  <a:pt x="2287876" y="333457"/>
                  <a:pt x="2316329" y="352425"/>
                </a:cubicBezTo>
                <a:cubicBezTo>
                  <a:pt x="2325854" y="358775"/>
                  <a:pt x="2334044" y="367855"/>
                  <a:pt x="2344904" y="371475"/>
                </a:cubicBezTo>
                <a:cubicBezTo>
                  <a:pt x="2363226" y="377582"/>
                  <a:pt x="2383004" y="377825"/>
                  <a:pt x="2402054" y="381000"/>
                </a:cubicBezTo>
                <a:cubicBezTo>
                  <a:pt x="2421104" y="390525"/>
                  <a:pt x="2439146" y="402412"/>
                  <a:pt x="2459204" y="409575"/>
                </a:cubicBezTo>
                <a:cubicBezTo>
                  <a:pt x="2483860" y="418381"/>
                  <a:pt x="2511339" y="418312"/>
                  <a:pt x="2535404" y="428625"/>
                </a:cubicBezTo>
                <a:cubicBezTo>
                  <a:pt x="2556448" y="437644"/>
                  <a:pt x="2571296" y="458222"/>
                  <a:pt x="2592554" y="466725"/>
                </a:cubicBezTo>
                <a:cubicBezTo>
                  <a:pt x="2608429" y="473075"/>
                  <a:pt x="2624170" y="479772"/>
                  <a:pt x="2640179" y="485775"/>
                </a:cubicBezTo>
                <a:cubicBezTo>
                  <a:pt x="2649580" y="489300"/>
                  <a:pt x="2659526" y="491345"/>
                  <a:pt x="2668754" y="495300"/>
                </a:cubicBezTo>
                <a:cubicBezTo>
                  <a:pt x="2681805" y="500893"/>
                  <a:pt x="2694526" y="507305"/>
                  <a:pt x="2706854" y="514350"/>
                </a:cubicBezTo>
                <a:cubicBezTo>
                  <a:pt x="2716793" y="520030"/>
                  <a:pt x="2724710" y="529380"/>
                  <a:pt x="2735429" y="533400"/>
                </a:cubicBezTo>
                <a:cubicBezTo>
                  <a:pt x="2750588" y="539084"/>
                  <a:pt x="2767179" y="539750"/>
                  <a:pt x="2783054" y="542925"/>
                </a:cubicBezTo>
                <a:cubicBezTo>
                  <a:pt x="2792579" y="549275"/>
                  <a:pt x="2801690" y="556295"/>
                  <a:pt x="2811629" y="561975"/>
                </a:cubicBezTo>
                <a:cubicBezTo>
                  <a:pt x="2823957" y="569020"/>
                  <a:pt x="2838055" y="572943"/>
                  <a:pt x="2849729" y="581025"/>
                </a:cubicBezTo>
                <a:cubicBezTo>
                  <a:pt x="2914674" y="625987"/>
                  <a:pt x="2922513" y="645992"/>
                  <a:pt x="2983079" y="676275"/>
                </a:cubicBezTo>
                <a:cubicBezTo>
                  <a:pt x="2992059" y="680765"/>
                  <a:pt x="3002129" y="682625"/>
                  <a:pt x="3011654" y="685800"/>
                </a:cubicBezTo>
                <a:cubicBezTo>
                  <a:pt x="3087329" y="746340"/>
                  <a:pt x="3044904" y="709525"/>
                  <a:pt x="3135479" y="800100"/>
                </a:cubicBezTo>
                <a:cubicBezTo>
                  <a:pt x="3156545" y="821166"/>
                  <a:pt x="3169843" y="830728"/>
                  <a:pt x="3183104" y="857250"/>
                </a:cubicBezTo>
                <a:cubicBezTo>
                  <a:pt x="3187594" y="866230"/>
                  <a:pt x="3189871" y="876171"/>
                  <a:pt x="3192629" y="885825"/>
                </a:cubicBezTo>
                <a:cubicBezTo>
                  <a:pt x="3196225" y="898412"/>
                  <a:pt x="3196300" y="912216"/>
                  <a:pt x="3202154" y="923925"/>
                </a:cubicBezTo>
                <a:cubicBezTo>
                  <a:pt x="3209254" y="938124"/>
                  <a:pt x="3221204" y="949325"/>
                  <a:pt x="3230729" y="962025"/>
                </a:cubicBezTo>
                <a:lnTo>
                  <a:pt x="3249779" y="1038225"/>
                </a:lnTo>
                <a:cubicBezTo>
                  <a:pt x="3252954" y="1050925"/>
                  <a:pt x="3255164" y="1063906"/>
                  <a:pt x="3259304" y="1076325"/>
                </a:cubicBezTo>
                <a:cubicBezTo>
                  <a:pt x="3262479" y="1085850"/>
                  <a:pt x="3266651" y="1095099"/>
                  <a:pt x="3268829" y="1104900"/>
                </a:cubicBezTo>
                <a:cubicBezTo>
                  <a:pt x="3285939" y="1181897"/>
                  <a:pt x="3264260" y="1140910"/>
                  <a:pt x="3297404" y="1190625"/>
                </a:cubicBezTo>
                <a:cubicBezTo>
                  <a:pt x="3300579" y="1228725"/>
                  <a:pt x="3304468" y="1266772"/>
                  <a:pt x="3306929" y="1304925"/>
                </a:cubicBezTo>
                <a:cubicBezTo>
                  <a:pt x="3310818" y="1365208"/>
                  <a:pt x="3312150" y="1425645"/>
                  <a:pt x="3316454" y="1485900"/>
                </a:cubicBezTo>
                <a:cubicBezTo>
                  <a:pt x="3318502" y="1514578"/>
                  <a:pt x="3322804" y="1543050"/>
                  <a:pt x="3325979" y="1571625"/>
                </a:cubicBezTo>
                <a:cubicBezTo>
                  <a:pt x="3351193" y="2365875"/>
                  <a:pt x="3313589" y="1942092"/>
                  <a:pt x="3364079" y="2295525"/>
                </a:cubicBezTo>
                <a:cubicBezTo>
                  <a:pt x="3378944" y="2399580"/>
                  <a:pt x="3365495" y="2339290"/>
                  <a:pt x="3383129" y="2409825"/>
                </a:cubicBezTo>
                <a:cubicBezTo>
                  <a:pt x="3379954" y="2451100"/>
                  <a:pt x="3381233" y="2492962"/>
                  <a:pt x="3373604" y="2533650"/>
                </a:cubicBezTo>
                <a:cubicBezTo>
                  <a:pt x="3371494" y="2544902"/>
                  <a:pt x="3358574" y="2551506"/>
                  <a:pt x="3354554" y="2562225"/>
                </a:cubicBezTo>
                <a:cubicBezTo>
                  <a:pt x="3348870" y="2577384"/>
                  <a:pt x="3348541" y="2594046"/>
                  <a:pt x="3345029" y="2609850"/>
                </a:cubicBezTo>
                <a:cubicBezTo>
                  <a:pt x="3339560" y="2634461"/>
                  <a:pt x="3325952" y="2686105"/>
                  <a:pt x="3316454" y="2705100"/>
                </a:cubicBezTo>
                <a:cubicBezTo>
                  <a:pt x="3309354" y="2719299"/>
                  <a:pt x="3297404" y="2730500"/>
                  <a:pt x="3287879" y="2743200"/>
                </a:cubicBezTo>
                <a:cubicBezTo>
                  <a:pt x="3284704" y="2762250"/>
                  <a:pt x="3283903" y="2781852"/>
                  <a:pt x="3278354" y="2800350"/>
                </a:cubicBezTo>
                <a:cubicBezTo>
                  <a:pt x="3274274" y="2813950"/>
                  <a:pt x="3265071" y="2825475"/>
                  <a:pt x="3259304" y="2838450"/>
                </a:cubicBezTo>
                <a:cubicBezTo>
                  <a:pt x="3252360" y="2854074"/>
                  <a:pt x="3246257" y="2870066"/>
                  <a:pt x="3240254" y="2886075"/>
                </a:cubicBezTo>
                <a:cubicBezTo>
                  <a:pt x="3231942" y="2908240"/>
                  <a:pt x="3223184" y="2943866"/>
                  <a:pt x="3211679" y="2962275"/>
                </a:cubicBezTo>
                <a:cubicBezTo>
                  <a:pt x="3204540" y="2973698"/>
                  <a:pt x="3191728" y="2980502"/>
                  <a:pt x="3183104" y="2990850"/>
                </a:cubicBezTo>
                <a:cubicBezTo>
                  <a:pt x="3175775" y="2999644"/>
                  <a:pt x="3172848" y="3012096"/>
                  <a:pt x="3164054" y="3019425"/>
                </a:cubicBezTo>
                <a:cubicBezTo>
                  <a:pt x="3153146" y="3028515"/>
                  <a:pt x="3138282" y="3031430"/>
                  <a:pt x="3125954" y="3038475"/>
                </a:cubicBezTo>
                <a:cubicBezTo>
                  <a:pt x="3116015" y="3044155"/>
                  <a:pt x="3107840" y="3052876"/>
                  <a:pt x="3097379" y="3057525"/>
                </a:cubicBezTo>
                <a:cubicBezTo>
                  <a:pt x="3079029" y="3065680"/>
                  <a:pt x="3059279" y="3070225"/>
                  <a:pt x="3040229" y="3076575"/>
                </a:cubicBezTo>
                <a:cubicBezTo>
                  <a:pt x="3030704" y="3079750"/>
                  <a:pt x="3020008" y="3080531"/>
                  <a:pt x="3011654" y="3086100"/>
                </a:cubicBezTo>
                <a:cubicBezTo>
                  <a:pt x="3002129" y="3092450"/>
                  <a:pt x="2993646" y="3100747"/>
                  <a:pt x="2983079" y="3105150"/>
                </a:cubicBezTo>
                <a:cubicBezTo>
                  <a:pt x="2938988" y="3123521"/>
                  <a:pt x="2892480" y="3131400"/>
                  <a:pt x="2849729" y="3152775"/>
                </a:cubicBezTo>
                <a:cubicBezTo>
                  <a:pt x="2839490" y="3157895"/>
                  <a:pt x="2831393" y="3166705"/>
                  <a:pt x="2821154" y="3171825"/>
                </a:cubicBezTo>
                <a:cubicBezTo>
                  <a:pt x="2799527" y="3182639"/>
                  <a:pt x="2775707" y="3188821"/>
                  <a:pt x="2754479" y="3200400"/>
                </a:cubicBezTo>
                <a:cubicBezTo>
                  <a:pt x="2727805" y="3214950"/>
                  <a:pt x="2686693" y="3260209"/>
                  <a:pt x="2659229" y="3267075"/>
                </a:cubicBezTo>
                <a:cubicBezTo>
                  <a:pt x="2588694" y="3284709"/>
                  <a:pt x="2648984" y="3271260"/>
                  <a:pt x="2544929" y="3286125"/>
                </a:cubicBezTo>
                <a:cubicBezTo>
                  <a:pt x="2525810" y="3288856"/>
                  <a:pt x="2506780" y="3292195"/>
                  <a:pt x="2487779" y="3295650"/>
                </a:cubicBezTo>
                <a:cubicBezTo>
                  <a:pt x="2471851" y="3298546"/>
                  <a:pt x="2456155" y="3302713"/>
                  <a:pt x="2440154" y="3305175"/>
                </a:cubicBezTo>
                <a:cubicBezTo>
                  <a:pt x="2414854" y="3309067"/>
                  <a:pt x="2389354" y="3311525"/>
                  <a:pt x="2363954" y="3314700"/>
                </a:cubicBezTo>
                <a:cubicBezTo>
                  <a:pt x="2332133" y="3325307"/>
                  <a:pt x="2333159" y="3325777"/>
                  <a:pt x="2297279" y="3333750"/>
                </a:cubicBezTo>
                <a:cubicBezTo>
                  <a:pt x="2281475" y="3337262"/>
                  <a:pt x="2265360" y="3339348"/>
                  <a:pt x="2249654" y="3343275"/>
                </a:cubicBezTo>
                <a:cubicBezTo>
                  <a:pt x="2204358" y="3354599"/>
                  <a:pt x="2236429" y="3353417"/>
                  <a:pt x="2182979" y="3362325"/>
                </a:cubicBezTo>
                <a:cubicBezTo>
                  <a:pt x="2157730" y="3366533"/>
                  <a:pt x="2132028" y="3367642"/>
                  <a:pt x="2106779" y="3371850"/>
                </a:cubicBezTo>
                <a:cubicBezTo>
                  <a:pt x="2093866" y="3374002"/>
                  <a:pt x="2081744" y="3380558"/>
                  <a:pt x="2068679" y="3381375"/>
                </a:cubicBezTo>
                <a:cubicBezTo>
                  <a:pt x="1979896" y="3386924"/>
                  <a:pt x="1890879" y="3387725"/>
                  <a:pt x="1801979" y="3390900"/>
                </a:cubicBezTo>
                <a:cubicBezTo>
                  <a:pt x="1767054" y="3394075"/>
                  <a:pt x="1732002" y="3396075"/>
                  <a:pt x="1697204" y="3400425"/>
                </a:cubicBezTo>
                <a:cubicBezTo>
                  <a:pt x="1681140" y="3402433"/>
                  <a:pt x="1665507" y="3407054"/>
                  <a:pt x="1649579" y="3409950"/>
                </a:cubicBezTo>
                <a:cubicBezTo>
                  <a:pt x="1630578" y="3413405"/>
                  <a:pt x="1611479" y="3416300"/>
                  <a:pt x="1592429" y="3419475"/>
                </a:cubicBezTo>
                <a:cubicBezTo>
                  <a:pt x="1513054" y="3416300"/>
                  <a:pt x="1433435" y="3416932"/>
                  <a:pt x="1354304" y="3409950"/>
                </a:cubicBezTo>
                <a:cubicBezTo>
                  <a:pt x="1325145" y="3407377"/>
                  <a:pt x="1297806" y="3392524"/>
                  <a:pt x="1268579" y="3390900"/>
                </a:cubicBezTo>
                <a:cubicBezTo>
                  <a:pt x="1239872" y="3389305"/>
                  <a:pt x="1211353" y="3396625"/>
                  <a:pt x="1182854" y="3400425"/>
                </a:cubicBezTo>
                <a:cubicBezTo>
                  <a:pt x="1126976" y="3407875"/>
                  <a:pt x="1138216" y="3405779"/>
                  <a:pt x="1097129" y="3419475"/>
                </a:cubicBezTo>
                <a:cubicBezTo>
                  <a:pt x="1055854" y="3416300"/>
                  <a:pt x="1014194" y="3416406"/>
                  <a:pt x="973304" y="3409950"/>
                </a:cubicBezTo>
                <a:cubicBezTo>
                  <a:pt x="901473" y="3398608"/>
                  <a:pt x="935040" y="3395580"/>
                  <a:pt x="887579" y="3371850"/>
                </a:cubicBezTo>
                <a:cubicBezTo>
                  <a:pt x="878599" y="3367360"/>
                  <a:pt x="868529" y="3365500"/>
                  <a:pt x="859004" y="3362325"/>
                </a:cubicBezTo>
                <a:cubicBezTo>
                  <a:pt x="822292" y="3307257"/>
                  <a:pt x="861502" y="3350692"/>
                  <a:pt x="773279" y="3324225"/>
                </a:cubicBezTo>
                <a:cubicBezTo>
                  <a:pt x="762314" y="3320936"/>
                  <a:pt x="755165" y="3309824"/>
                  <a:pt x="744704" y="3305175"/>
                </a:cubicBezTo>
                <a:cubicBezTo>
                  <a:pt x="726354" y="3297020"/>
                  <a:pt x="706604" y="3292475"/>
                  <a:pt x="687554" y="3286125"/>
                </a:cubicBezTo>
                <a:cubicBezTo>
                  <a:pt x="678029" y="3282950"/>
                  <a:pt x="668824" y="3278569"/>
                  <a:pt x="658979" y="3276600"/>
                </a:cubicBezTo>
                <a:cubicBezTo>
                  <a:pt x="589339" y="3262672"/>
                  <a:pt x="627381" y="3269365"/>
                  <a:pt x="544679" y="3257550"/>
                </a:cubicBezTo>
                <a:lnTo>
                  <a:pt x="487529" y="3238500"/>
                </a:lnTo>
                <a:cubicBezTo>
                  <a:pt x="478004" y="3235325"/>
                  <a:pt x="467308" y="3234544"/>
                  <a:pt x="458954" y="3228975"/>
                </a:cubicBezTo>
                <a:cubicBezTo>
                  <a:pt x="431018" y="3210351"/>
                  <a:pt x="433352" y="3208287"/>
                  <a:pt x="401804" y="3200400"/>
                </a:cubicBezTo>
                <a:cubicBezTo>
                  <a:pt x="386098" y="3196473"/>
                  <a:pt x="370148" y="3193537"/>
                  <a:pt x="354179" y="3190875"/>
                </a:cubicBezTo>
                <a:cubicBezTo>
                  <a:pt x="233294" y="3170727"/>
                  <a:pt x="208488" y="3178311"/>
                  <a:pt x="39854" y="3171825"/>
                </a:cubicBezTo>
                <a:cubicBezTo>
                  <a:pt x="27154" y="3168650"/>
                  <a:pt x="9609" y="3172773"/>
                  <a:pt x="1754" y="3162300"/>
                </a:cubicBezTo>
                <a:cubicBezTo>
                  <a:pt x="-4270" y="3154268"/>
                  <a:pt x="6789" y="3142705"/>
                  <a:pt x="11279" y="3133725"/>
                </a:cubicBezTo>
                <a:cubicBezTo>
                  <a:pt x="20064" y="3116154"/>
                  <a:pt x="43105" y="3087108"/>
                  <a:pt x="58904" y="3076575"/>
                </a:cubicBezTo>
                <a:cubicBezTo>
                  <a:pt x="67258" y="3071006"/>
                  <a:pt x="77954" y="3070225"/>
                  <a:pt x="87479" y="3067050"/>
                </a:cubicBezTo>
                <a:cubicBezTo>
                  <a:pt x="98165" y="3034992"/>
                  <a:pt x="97222" y="3033331"/>
                  <a:pt x="116054" y="3000375"/>
                </a:cubicBezTo>
                <a:cubicBezTo>
                  <a:pt x="121734" y="2990436"/>
                  <a:pt x="129984" y="2982039"/>
                  <a:pt x="135104" y="2971800"/>
                </a:cubicBezTo>
                <a:cubicBezTo>
                  <a:pt x="139594" y="2962820"/>
                  <a:pt x="140139" y="2952205"/>
                  <a:pt x="144629" y="2943225"/>
                </a:cubicBezTo>
                <a:cubicBezTo>
                  <a:pt x="149749" y="2932986"/>
                  <a:pt x="158559" y="2924889"/>
                  <a:pt x="163679" y="2914650"/>
                </a:cubicBezTo>
                <a:cubicBezTo>
                  <a:pt x="168169" y="2905670"/>
                  <a:pt x="168714" y="2895055"/>
                  <a:pt x="173204" y="2886075"/>
                </a:cubicBezTo>
                <a:cubicBezTo>
                  <a:pt x="178324" y="2875836"/>
                  <a:pt x="187605" y="2867961"/>
                  <a:pt x="192254" y="2857500"/>
                </a:cubicBezTo>
                <a:cubicBezTo>
                  <a:pt x="200409" y="2839150"/>
                  <a:pt x="200165" y="2817058"/>
                  <a:pt x="211304" y="2800350"/>
                </a:cubicBezTo>
                <a:cubicBezTo>
                  <a:pt x="224004" y="2781300"/>
                  <a:pt x="242164" y="2764920"/>
                  <a:pt x="249404" y="2743200"/>
                </a:cubicBezTo>
                <a:cubicBezTo>
                  <a:pt x="252579" y="2733675"/>
                  <a:pt x="256751" y="2724426"/>
                  <a:pt x="258929" y="2714625"/>
                </a:cubicBezTo>
                <a:cubicBezTo>
                  <a:pt x="264782" y="2688285"/>
                  <a:pt x="265114" y="2654631"/>
                  <a:pt x="277979" y="2628900"/>
                </a:cubicBezTo>
                <a:cubicBezTo>
                  <a:pt x="283099" y="2618661"/>
                  <a:pt x="291909" y="2610564"/>
                  <a:pt x="297029" y="2600325"/>
                </a:cubicBezTo>
                <a:cubicBezTo>
                  <a:pt x="315565" y="2563254"/>
                  <a:pt x="297768" y="2576376"/>
                  <a:pt x="316079" y="2533650"/>
                </a:cubicBezTo>
                <a:cubicBezTo>
                  <a:pt x="320588" y="2523128"/>
                  <a:pt x="328779" y="2514600"/>
                  <a:pt x="335129" y="2505075"/>
                </a:cubicBezTo>
                <a:cubicBezTo>
                  <a:pt x="338304" y="2492375"/>
                  <a:pt x="341058" y="2479562"/>
                  <a:pt x="344654" y="2466975"/>
                </a:cubicBezTo>
                <a:cubicBezTo>
                  <a:pt x="347412" y="2457321"/>
                  <a:pt x="352210" y="2448245"/>
                  <a:pt x="354179" y="2438400"/>
                </a:cubicBezTo>
                <a:cubicBezTo>
                  <a:pt x="358582" y="2416385"/>
                  <a:pt x="360529" y="2393950"/>
                  <a:pt x="363704" y="2371725"/>
                </a:cubicBezTo>
                <a:cubicBezTo>
                  <a:pt x="356278" y="2215774"/>
                  <a:pt x="361187" y="2211229"/>
                  <a:pt x="344654" y="2095500"/>
                </a:cubicBezTo>
                <a:cubicBezTo>
                  <a:pt x="337230" y="2043532"/>
                  <a:pt x="326470" y="1995054"/>
                  <a:pt x="316079" y="1943100"/>
                </a:cubicBezTo>
                <a:lnTo>
                  <a:pt x="306554" y="1895475"/>
                </a:lnTo>
                <a:cubicBezTo>
                  <a:pt x="303379" y="1879600"/>
                  <a:pt x="300956" y="1863556"/>
                  <a:pt x="297029" y="1847850"/>
                </a:cubicBezTo>
                <a:cubicBezTo>
                  <a:pt x="293854" y="1835150"/>
                  <a:pt x="291266" y="1822289"/>
                  <a:pt x="287504" y="1809750"/>
                </a:cubicBezTo>
                <a:cubicBezTo>
                  <a:pt x="281734" y="1790516"/>
                  <a:pt x="272392" y="1772291"/>
                  <a:pt x="268454" y="1752600"/>
                </a:cubicBezTo>
                <a:cubicBezTo>
                  <a:pt x="265279" y="1736725"/>
                  <a:pt x="263189" y="1720594"/>
                  <a:pt x="258929" y="1704975"/>
                </a:cubicBezTo>
                <a:cubicBezTo>
                  <a:pt x="253645" y="1685602"/>
                  <a:pt x="246229" y="1666875"/>
                  <a:pt x="239879" y="1647825"/>
                </a:cubicBezTo>
                <a:cubicBezTo>
                  <a:pt x="236704" y="1638300"/>
                  <a:pt x="232323" y="1629095"/>
                  <a:pt x="230354" y="1619250"/>
                </a:cubicBezTo>
                <a:cubicBezTo>
                  <a:pt x="218584" y="1560400"/>
                  <a:pt x="229809" y="1585095"/>
                  <a:pt x="201779" y="1543050"/>
                </a:cubicBezTo>
                <a:cubicBezTo>
                  <a:pt x="195429" y="1504950"/>
                  <a:pt x="190304" y="1466625"/>
                  <a:pt x="182729" y="1428750"/>
                </a:cubicBezTo>
                <a:cubicBezTo>
                  <a:pt x="179554" y="1412875"/>
                  <a:pt x="176100" y="1397053"/>
                  <a:pt x="173204" y="1381125"/>
                </a:cubicBezTo>
                <a:cubicBezTo>
                  <a:pt x="159793" y="1307366"/>
                  <a:pt x="170948" y="1345783"/>
                  <a:pt x="154154" y="1295400"/>
                </a:cubicBezTo>
                <a:cubicBezTo>
                  <a:pt x="157329" y="1162050"/>
                  <a:pt x="158239" y="1028627"/>
                  <a:pt x="163679" y="895350"/>
                </a:cubicBezTo>
                <a:cubicBezTo>
                  <a:pt x="164595" y="872918"/>
                  <a:pt x="169513" y="850820"/>
                  <a:pt x="173204" y="828675"/>
                </a:cubicBezTo>
                <a:cubicBezTo>
                  <a:pt x="180867" y="782699"/>
                  <a:pt x="179986" y="789280"/>
                  <a:pt x="192254" y="752475"/>
                </a:cubicBezTo>
                <a:cubicBezTo>
                  <a:pt x="195429" y="730250"/>
                  <a:pt x="197376" y="707815"/>
                  <a:pt x="201779" y="685800"/>
                </a:cubicBezTo>
                <a:cubicBezTo>
                  <a:pt x="203748" y="675955"/>
                  <a:pt x="211304" y="667265"/>
                  <a:pt x="211304" y="657225"/>
                </a:cubicBezTo>
                <a:cubicBezTo>
                  <a:pt x="211304" y="587303"/>
                  <a:pt x="204954" y="517525"/>
                  <a:pt x="201779" y="447675"/>
                </a:cubicBezTo>
                <a:lnTo>
                  <a:pt x="173204" y="4667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Freeform 2"/>
          <p:cNvSpPr/>
          <p:nvPr/>
        </p:nvSpPr>
        <p:spPr>
          <a:xfrm>
            <a:off x="2295525" y="3914775"/>
            <a:ext cx="5105400" cy="2781300"/>
          </a:xfrm>
          <a:custGeom>
            <a:avLst/>
            <a:gdLst>
              <a:gd name="connsiteX0" fmla="*/ 1895475 w 5105400"/>
              <a:gd name="connsiteY0" fmla="*/ 790575 h 2695575"/>
              <a:gd name="connsiteX1" fmla="*/ 1876425 w 5105400"/>
              <a:gd name="connsiteY1" fmla="*/ 742950 h 2695575"/>
              <a:gd name="connsiteX2" fmla="*/ 1905000 w 5105400"/>
              <a:gd name="connsiteY2" fmla="*/ 657225 h 2695575"/>
              <a:gd name="connsiteX3" fmla="*/ 1914525 w 5105400"/>
              <a:gd name="connsiteY3" fmla="*/ 619125 h 2695575"/>
              <a:gd name="connsiteX4" fmla="*/ 1933575 w 5105400"/>
              <a:gd name="connsiteY4" fmla="*/ 523875 h 2695575"/>
              <a:gd name="connsiteX5" fmla="*/ 1952625 w 5105400"/>
              <a:gd name="connsiteY5" fmla="*/ 466725 h 2695575"/>
              <a:gd name="connsiteX6" fmla="*/ 1943100 w 5105400"/>
              <a:gd name="connsiteY6" fmla="*/ 381000 h 2695575"/>
              <a:gd name="connsiteX7" fmla="*/ 1933575 w 5105400"/>
              <a:gd name="connsiteY7" fmla="*/ 228600 h 2695575"/>
              <a:gd name="connsiteX8" fmla="*/ 1914525 w 5105400"/>
              <a:gd name="connsiteY8" fmla="*/ 152400 h 2695575"/>
              <a:gd name="connsiteX9" fmla="*/ 1962150 w 5105400"/>
              <a:gd name="connsiteY9" fmla="*/ 76200 h 2695575"/>
              <a:gd name="connsiteX10" fmla="*/ 2028825 w 5105400"/>
              <a:gd name="connsiteY10" fmla="*/ 104775 h 2695575"/>
              <a:gd name="connsiteX11" fmla="*/ 2047875 w 5105400"/>
              <a:gd name="connsiteY11" fmla="*/ 133350 h 2695575"/>
              <a:gd name="connsiteX12" fmla="*/ 2085975 w 5105400"/>
              <a:gd name="connsiteY12" fmla="*/ 152400 h 2695575"/>
              <a:gd name="connsiteX13" fmla="*/ 2114550 w 5105400"/>
              <a:gd name="connsiteY13" fmla="*/ 180975 h 2695575"/>
              <a:gd name="connsiteX14" fmla="*/ 2171700 w 5105400"/>
              <a:gd name="connsiteY14" fmla="*/ 219075 h 2695575"/>
              <a:gd name="connsiteX15" fmla="*/ 2200275 w 5105400"/>
              <a:gd name="connsiteY15" fmla="*/ 247650 h 2695575"/>
              <a:gd name="connsiteX16" fmla="*/ 2257425 w 5105400"/>
              <a:gd name="connsiteY16" fmla="*/ 285750 h 2695575"/>
              <a:gd name="connsiteX17" fmla="*/ 2333625 w 5105400"/>
              <a:gd name="connsiteY17" fmla="*/ 352425 h 2695575"/>
              <a:gd name="connsiteX18" fmla="*/ 2362200 w 5105400"/>
              <a:gd name="connsiteY18" fmla="*/ 371475 h 2695575"/>
              <a:gd name="connsiteX19" fmla="*/ 2390775 w 5105400"/>
              <a:gd name="connsiteY19" fmla="*/ 390525 h 2695575"/>
              <a:gd name="connsiteX20" fmla="*/ 2428875 w 5105400"/>
              <a:gd name="connsiteY20" fmla="*/ 400050 h 2695575"/>
              <a:gd name="connsiteX21" fmla="*/ 2486025 w 5105400"/>
              <a:gd name="connsiteY21" fmla="*/ 428625 h 2695575"/>
              <a:gd name="connsiteX22" fmla="*/ 2514600 w 5105400"/>
              <a:gd name="connsiteY22" fmla="*/ 447675 h 2695575"/>
              <a:gd name="connsiteX23" fmla="*/ 2543175 w 5105400"/>
              <a:gd name="connsiteY23" fmla="*/ 457200 h 2695575"/>
              <a:gd name="connsiteX24" fmla="*/ 2600325 w 5105400"/>
              <a:gd name="connsiteY24" fmla="*/ 485775 h 2695575"/>
              <a:gd name="connsiteX25" fmla="*/ 2581275 w 5105400"/>
              <a:gd name="connsiteY25" fmla="*/ 428625 h 2695575"/>
              <a:gd name="connsiteX26" fmla="*/ 2571750 w 5105400"/>
              <a:gd name="connsiteY26" fmla="*/ 400050 h 2695575"/>
              <a:gd name="connsiteX27" fmla="*/ 2543175 w 5105400"/>
              <a:gd name="connsiteY27" fmla="*/ 381000 h 2695575"/>
              <a:gd name="connsiteX28" fmla="*/ 2524125 w 5105400"/>
              <a:gd name="connsiteY28" fmla="*/ 314325 h 2695575"/>
              <a:gd name="connsiteX29" fmla="*/ 2495550 w 5105400"/>
              <a:gd name="connsiteY29" fmla="*/ 257175 h 2695575"/>
              <a:gd name="connsiteX30" fmla="*/ 2505075 w 5105400"/>
              <a:gd name="connsiteY30" fmla="*/ 180975 h 2695575"/>
              <a:gd name="connsiteX31" fmla="*/ 2533650 w 5105400"/>
              <a:gd name="connsiteY31" fmla="*/ 152400 h 2695575"/>
              <a:gd name="connsiteX32" fmla="*/ 2619375 w 5105400"/>
              <a:gd name="connsiteY32" fmla="*/ 123825 h 2695575"/>
              <a:gd name="connsiteX33" fmla="*/ 2924175 w 5105400"/>
              <a:gd name="connsiteY33" fmla="*/ 104775 h 2695575"/>
              <a:gd name="connsiteX34" fmla="*/ 2990850 w 5105400"/>
              <a:gd name="connsiteY34" fmla="*/ 76200 h 2695575"/>
              <a:gd name="connsiteX35" fmla="*/ 3019425 w 5105400"/>
              <a:gd name="connsiteY35" fmla="*/ 66675 h 2695575"/>
              <a:gd name="connsiteX36" fmla="*/ 3048000 w 5105400"/>
              <a:gd name="connsiteY36" fmla="*/ 47625 h 2695575"/>
              <a:gd name="connsiteX37" fmla="*/ 3152775 w 5105400"/>
              <a:gd name="connsiteY37" fmla="*/ 28575 h 2695575"/>
              <a:gd name="connsiteX38" fmla="*/ 3209925 w 5105400"/>
              <a:gd name="connsiteY38" fmla="*/ 9525 h 2695575"/>
              <a:gd name="connsiteX39" fmla="*/ 3248025 w 5105400"/>
              <a:gd name="connsiteY39" fmla="*/ 0 h 2695575"/>
              <a:gd name="connsiteX40" fmla="*/ 3476625 w 5105400"/>
              <a:gd name="connsiteY40" fmla="*/ 9525 h 2695575"/>
              <a:gd name="connsiteX41" fmla="*/ 3505200 w 5105400"/>
              <a:gd name="connsiteY41" fmla="*/ 19050 h 2695575"/>
              <a:gd name="connsiteX42" fmla="*/ 3619500 w 5105400"/>
              <a:gd name="connsiteY42" fmla="*/ 28575 h 2695575"/>
              <a:gd name="connsiteX43" fmla="*/ 3800475 w 5105400"/>
              <a:gd name="connsiteY43" fmla="*/ 47625 h 2695575"/>
              <a:gd name="connsiteX44" fmla="*/ 3857625 w 5105400"/>
              <a:gd name="connsiteY44" fmla="*/ 57150 h 2695575"/>
              <a:gd name="connsiteX45" fmla="*/ 4629150 w 5105400"/>
              <a:gd name="connsiteY45" fmla="*/ 76200 h 2695575"/>
              <a:gd name="connsiteX46" fmla="*/ 4686300 w 5105400"/>
              <a:gd name="connsiteY46" fmla="*/ 104775 h 2695575"/>
              <a:gd name="connsiteX47" fmla="*/ 4695825 w 5105400"/>
              <a:gd name="connsiteY47" fmla="*/ 133350 h 2695575"/>
              <a:gd name="connsiteX48" fmla="*/ 4714875 w 5105400"/>
              <a:gd name="connsiteY48" fmla="*/ 161925 h 2695575"/>
              <a:gd name="connsiteX49" fmla="*/ 4733925 w 5105400"/>
              <a:gd name="connsiteY49" fmla="*/ 247650 h 2695575"/>
              <a:gd name="connsiteX50" fmla="*/ 4743450 w 5105400"/>
              <a:gd name="connsiteY50" fmla="*/ 276225 h 2695575"/>
              <a:gd name="connsiteX51" fmla="*/ 4762500 w 5105400"/>
              <a:gd name="connsiteY51" fmla="*/ 371475 h 2695575"/>
              <a:gd name="connsiteX52" fmla="*/ 4781550 w 5105400"/>
              <a:gd name="connsiteY52" fmla="*/ 400050 h 2695575"/>
              <a:gd name="connsiteX53" fmla="*/ 4791075 w 5105400"/>
              <a:gd name="connsiteY53" fmla="*/ 457200 h 2695575"/>
              <a:gd name="connsiteX54" fmla="*/ 4800600 w 5105400"/>
              <a:gd name="connsiteY54" fmla="*/ 485775 h 2695575"/>
              <a:gd name="connsiteX55" fmla="*/ 4810125 w 5105400"/>
              <a:gd name="connsiteY55" fmla="*/ 561975 h 2695575"/>
              <a:gd name="connsiteX56" fmla="*/ 4838700 w 5105400"/>
              <a:gd name="connsiteY56" fmla="*/ 666750 h 2695575"/>
              <a:gd name="connsiteX57" fmla="*/ 4848225 w 5105400"/>
              <a:gd name="connsiteY57" fmla="*/ 733425 h 2695575"/>
              <a:gd name="connsiteX58" fmla="*/ 4867275 w 5105400"/>
              <a:gd name="connsiteY58" fmla="*/ 790575 h 2695575"/>
              <a:gd name="connsiteX59" fmla="*/ 4876800 w 5105400"/>
              <a:gd name="connsiteY59" fmla="*/ 838200 h 2695575"/>
              <a:gd name="connsiteX60" fmla="*/ 4933950 w 5105400"/>
              <a:gd name="connsiteY60" fmla="*/ 952500 h 2695575"/>
              <a:gd name="connsiteX61" fmla="*/ 4962525 w 5105400"/>
              <a:gd name="connsiteY61" fmla="*/ 971550 h 2695575"/>
              <a:gd name="connsiteX62" fmla="*/ 4991100 w 5105400"/>
              <a:gd name="connsiteY62" fmla="*/ 1038225 h 2695575"/>
              <a:gd name="connsiteX63" fmla="*/ 5019675 w 5105400"/>
              <a:gd name="connsiteY63" fmla="*/ 1114425 h 2695575"/>
              <a:gd name="connsiteX64" fmla="*/ 5067300 w 5105400"/>
              <a:gd name="connsiteY64" fmla="*/ 1219200 h 2695575"/>
              <a:gd name="connsiteX65" fmla="*/ 5076825 w 5105400"/>
              <a:gd name="connsiteY65" fmla="*/ 1257300 h 2695575"/>
              <a:gd name="connsiteX66" fmla="*/ 5086350 w 5105400"/>
              <a:gd name="connsiteY66" fmla="*/ 1285875 h 2695575"/>
              <a:gd name="connsiteX67" fmla="*/ 5105400 w 5105400"/>
              <a:gd name="connsiteY67" fmla="*/ 1362075 h 2695575"/>
              <a:gd name="connsiteX68" fmla="*/ 5095875 w 5105400"/>
              <a:gd name="connsiteY68" fmla="*/ 1476375 h 2695575"/>
              <a:gd name="connsiteX69" fmla="*/ 5076825 w 5105400"/>
              <a:gd name="connsiteY69" fmla="*/ 1562100 h 2695575"/>
              <a:gd name="connsiteX70" fmla="*/ 5067300 w 5105400"/>
              <a:gd name="connsiteY70" fmla="*/ 1609725 h 2695575"/>
              <a:gd name="connsiteX71" fmla="*/ 5038725 w 5105400"/>
              <a:gd name="connsiteY71" fmla="*/ 1704975 h 2695575"/>
              <a:gd name="connsiteX72" fmla="*/ 5029200 w 5105400"/>
              <a:gd name="connsiteY72" fmla="*/ 1733550 h 2695575"/>
              <a:gd name="connsiteX73" fmla="*/ 5010150 w 5105400"/>
              <a:gd name="connsiteY73" fmla="*/ 1828800 h 2695575"/>
              <a:gd name="connsiteX74" fmla="*/ 4991100 w 5105400"/>
              <a:gd name="connsiteY74" fmla="*/ 1905000 h 2695575"/>
              <a:gd name="connsiteX75" fmla="*/ 4981575 w 5105400"/>
              <a:gd name="connsiteY75" fmla="*/ 2190750 h 2695575"/>
              <a:gd name="connsiteX76" fmla="*/ 4972050 w 5105400"/>
              <a:gd name="connsiteY76" fmla="*/ 2219325 h 2695575"/>
              <a:gd name="connsiteX77" fmla="*/ 4943475 w 5105400"/>
              <a:gd name="connsiteY77" fmla="*/ 2324100 h 2695575"/>
              <a:gd name="connsiteX78" fmla="*/ 4905375 w 5105400"/>
              <a:gd name="connsiteY78" fmla="*/ 2390775 h 2695575"/>
              <a:gd name="connsiteX79" fmla="*/ 4895850 w 5105400"/>
              <a:gd name="connsiteY79" fmla="*/ 2419350 h 2695575"/>
              <a:gd name="connsiteX80" fmla="*/ 4886325 w 5105400"/>
              <a:gd name="connsiteY80" fmla="*/ 2552700 h 2695575"/>
              <a:gd name="connsiteX81" fmla="*/ 4867275 w 5105400"/>
              <a:gd name="connsiteY81" fmla="*/ 2619375 h 2695575"/>
              <a:gd name="connsiteX82" fmla="*/ 4762500 w 5105400"/>
              <a:gd name="connsiteY82" fmla="*/ 2667000 h 2695575"/>
              <a:gd name="connsiteX83" fmla="*/ 4572000 w 5105400"/>
              <a:gd name="connsiteY83" fmla="*/ 2676525 h 2695575"/>
              <a:gd name="connsiteX84" fmla="*/ 4514850 w 5105400"/>
              <a:gd name="connsiteY84" fmla="*/ 2686050 h 2695575"/>
              <a:gd name="connsiteX85" fmla="*/ 4476750 w 5105400"/>
              <a:gd name="connsiteY85" fmla="*/ 2695575 h 2695575"/>
              <a:gd name="connsiteX86" fmla="*/ 3914775 w 5105400"/>
              <a:gd name="connsiteY86" fmla="*/ 2686050 h 2695575"/>
              <a:gd name="connsiteX87" fmla="*/ 3724275 w 5105400"/>
              <a:gd name="connsiteY87" fmla="*/ 2667000 h 2695575"/>
              <a:gd name="connsiteX88" fmla="*/ 3638550 w 5105400"/>
              <a:gd name="connsiteY88" fmla="*/ 2647950 h 2695575"/>
              <a:gd name="connsiteX89" fmla="*/ 3400425 w 5105400"/>
              <a:gd name="connsiteY89" fmla="*/ 2638425 h 2695575"/>
              <a:gd name="connsiteX90" fmla="*/ 3267075 w 5105400"/>
              <a:gd name="connsiteY90" fmla="*/ 2619375 h 2695575"/>
              <a:gd name="connsiteX91" fmla="*/ 3219450 w 5105400"/>
              <a:gd name="connsiteY91" fmla="*/ 2609850 h 2695575"/>
              <a:gd name="connsiteX92" fmla="*/ 3190875 w 5105400"/>
              <a:gd name="connsiteY92" fmla="*/ 2600325 h 2695575"/>
              <a:gd name="connsiteX93" fmla="*/ 3133725 w 5105400"/>
              <a:gd name="connsiteY93" fmla="*/ 2590800 h 2695575"/>
              <a:gd name="connsiteX94" fmla="*/ 3048000 w 5105400"/>
              <a:gd name="connsiteY94" fmla="*/ 2562225 h 2695575"/>
              <a:gd name="connsiteX95" fmla="*/ 2981325 w 5105400"/>
              <a:gd name="connsiteY95" fmla="*/ 2533650 h 2695575"/>
              <a:gd name="connsiteX96" fmla="*/ 2943225 w 5105400"/>
              <a:gd name="connsiteY96" fmla="*/ 2524125 h 2695575"/>
              <a:gd name="connsiteX97" fmla="*/ 2895600 w 5105400"/>
              <a:gd name="connsiteY97" fmla="*/ 2505075 h 2695575"/>
              <a:gd name="connsiteX98" fmla="*/ 2838450 w 5105400"/>
              <a:gd name="connsiteY98" fmla="*/ 2486025 h 2695575"/>
              <a:gd name="connsiteX99" fmla="*/ 2800350 w 5105400"/>
              <a:gd name="connsiteY99" fmla="*/ 2466975 h 2695575"/>
              <a:gd name="connsiteX100" fmla="*/ 2733675 w 5105400"/>
              <a:gd name="connsiteY100" fmla="*/ 2447925 h 2695575"/>
              <a:gd name="connsiteX101" fmla="*/ 2695575 w 5105400"/>
              <a:gd name="connsiteY101" fmla="*/ 2438400 h 2695575"/>
              <a:gd name="connsiteX102" fmla="*/ 2628900 w 5105400"/>
              <a:gd name="connsiteY102" fmla="*/ 2409825 h 2695575"/>
              <a:gd name="connsiteX103" fmla="*/ 2600325 w 5105400"/>
              <a:gd name="connsiteY103" fmla="*/ 2390775 h 2695575"/>
              <a:gd name="connsiteX104" fmla="*/ 2552700 w 5105400"/>
              <a:gd name="connsiteY104" fmla="*/ 2381250 h 2695575"/>
              <a:gd name="connsiteX105" fmla="*/ 2514600 w 5105400"/>
              <a:gd name="connsiteY105" fmla="*/ 2371725 h 2695575"/>
              <a:gd name="connsiteX106" fmla="*/ 2486025 w 5105400"/>
              <a:gd name="connsiteY106" fmla="*/ 2352675 h 2695575"/>
              <a:gd name="connsiteX107" fmla="*/ 2428875 w 5105400"/>
              <a:gd name="connsiteY107" fmla="*/ 2305050 h 2695575"/>
              <a:gd name="connsiteX108" fmla="*/ 2400300 w 5105400"/>
              <a:gd name="connsiteY108" fmla="*/ 2295525 h 2695575"/>
              <a:gd name="connsiteX109" fmla="*/ 2314575 w 5105400"/>
              <a:gd name="connsiteY109" fmla="*/ 2190750 h 2695575"/>
              <a:gd name="connsiteX110" fmla="*/ 2314575 w 5105400"/>
              <a:gd name="connsiteY110" fmla="*/ 2190750 h 2695575"/>
              <a:gd name="connsiteX111" fmla="*/ 2266950 w 5105400"/>
              <a:gd name="connsiteY111" fmla="*/ 2133600 h 2695575"/>
              <a:gd name="connsiteX112" fmla="*/ 2209800 w 5105400"/>
              <a:gd name="connsiteY112" fmla="*/ 2047875 h 2695575"/>
              <a:gd name="connsiteX113" fmla="*/ 2162175 w 5105400"/>
              <a:gd name="connsiteY113" fmla="*/ 1981200 h 2695575"/>
              <a:gd name="connsiteX114" fmla="*/ 2133600 w 5105400"/>
              <a:gd name="connsiteY114" fmla="*/ 1895475 h 2695575"/>
              <a:gd name="connsiteX115" fmla="*/ 2105025 w 5105400"/>
              <a:gd name="connsiteY115" fmla="*/ 1771650 h 2695575"/>
              <a:gd name="connsiteX116" fmla="*/ 2076450 w 5105400"/>
              <a:gd name="connsiteY116" fmla="*/ 1733550 h 2695575"/>
              <a:gd name="connsiteX117" fmla="*/ 2066925 w 5105400"/>
              <a:gd name="connsiteY117" fmla="*/ 1685925 h 2695575"/>
              <a:gd name="connsiteX118" fmla="*/ 2057400 w 5105400"/>
              <a:gd name="connsiteY118" fmla="*/ 1657350 h 2695575"/>
              <a:gd name="connsiteX119" fmla="*/ 2047875 w 5105400"/>
              <a:gd name="connsiteY119" fmla="*/ 1600200 h 2695575"/>
              <a:gd name="connsiteX120" fmla="*/ 2038350 w 5105400"/>
              <a:gd name="connsiteY120" fmla="*/ 1571625 h 2695575"/>
              <a:gd name="connsiteX121" fmla="*/ 2019300 w 5105400"/>
              <a:gd name="connsiteY121" fmla="*/ 1504950 h 2695575"/>
              <a:gd name="connsiteX122" fmla="*/ 2000250 w 5105400"/>
              <a:gd name="connsiteY122" fmla="*/ 1466850 h 2695575"/>
              <a:gd name="connsiteX123" fmla="*/ 1943100 w 5105400"/>
              <a:gd name="connsiteY123" fmla="*/ 1447800 h 2695575"/>
              <a:gd name="connsiteX124" fmla="*/ 1857375 w 5105400"/>
              <a:gd name="connsiteY124" fmla="*/ 1457325 h 2695575"/>
              <a:gd name="connsiteX125" fmla="*/ 1704975 w 5105400"/>
              <a:gd name="connsiteY125" fmla="*/ 1504950 h 2695575"/>
              <a:gd name="connsiteX126" fmla="*/ 1657350 w 5105400"/>
              <a:gd name="connsiteY126" fmla="*/ 1524000 h 2695575"/>
              <a:gd name="connsiteX127" fmla="*/ 1590675 w 5105400"/>
              <a:gd name="connsiteY127" fmla="*/ 1533525 h 2695575"/>
              <a:gd name="connsiteX128" fmla="*/ 1219200 w 5105400"/>
              <a:gd name="connsiteY128" fmla="*/ 1533525 h 2695575"/>
              <a:gd name="connsiteX129" fmla="*/ 1028700 w 5105400"/>
              <a:gd name="connsiteY129" fmla="*/ 1476375 h 2695575"/>
              <a:gd name="connsiteX130" fmla="*/ 971550 w 5105400"/>
              <a:gd name="connsiteY130" fmla="*/ 1457325 h 2695575"/>
              <a:gd name="connsiteX131" fmla="*/ 828675 w 5105400"/>
              <a:gd name="connsiteY131" fmla="*/ 1409700 h 2695575"/>
              <a:gd name="connsiteX132" fmla="*/ 685800 w 5105400"/>
              <a:gd name="connsiteY132" fmla="*/ 1362075 h 2695575"/>
              <a:gd name="connsiteX133" fmla="*/ 647700 w 5105400"/>
              <a:gd name="connsiteY133" fmla="*/ 1343025 h 2695575"/>
              <a:gd name="connsiteX134" fmla="*/ 561975 w 5105400"/>
              <a:gd name="connsiteY134" fmla="*/ 1304925 h 2695575"/>
              <a:gd name="connsiteX135" fmla="*/ 523875 w 5105400"/>
              <a:gd name="connsiteY135" fmla="*/ 1285875 h 2695575"/>
              <a:gd name="connsiteX136" fmla="*/ 447675 w 5105400"/>
              <a:gd name="connsiteY136" fmla="*/ 1276350 h 2695575"/>
              <a:gd name="connsiteX137" fmla="*/ 409575 w 5105400"/>
              <a:gd name="connsiteY137" fmla="*/ 1266825 h 2695575"/>
              <a:gd name="connsiteX138" fmla="*/ 342900 w 5105400"/>
              <a:gd name="connsiteY138" fmla="*/ 1228725 h 2695575"/>
              <a:gd name="connsiteX139" fmla="*/ 314325 w 5105400"/>
              <a:gd name="connsiteY139" fmla="*/ 1219200 h 2695575"/>
              <a:gd name="connsiteX140" fmla="*/ 285750 w 5105400"/>
              <a:gd name="connsiteY140" fmla="*/ 1190625 h 2695575"/>
              <a:gd name="connsiteX141" fmla="*/ 257175 w 5105400"/>
              <a:gd name="connsiteY141" fmla="*/ 1171575 h 2695575"/>
              <a:gd name="connsiteX142" fmla="*/ 209550 w 5105400"/>
              <a:gd name="connsiteY142" fmla="*/ 1114425 h 2695575"/>
              <a:gd name="connsiteX143" fmla="*/ 152400 w 5105400"/>
              <a:gd name="connsiteY143" fmla="*/ 1047750 h 2695575"/>
              <a:gd name="connsiteX144" fmla="*/ 123825 w 5105400"/>
              <a:gd name="connsiteY144" fmla="*/ 1000125 h 2695575"/>
              <a:gd name="connsiteX145" fmla="*/ 47625 w 5105400"/>
              <a:gd name="connsiteY145" fmla="*/ 923925 h 2695575"/>
              <a:gd name="connsiteX146" fmla="*/ 38100 w 5105400"/>
              <a:gd name="connsiteY146" fmla="*/ 895350 h 2695575"/>
              <a:gd name="connsiteX147" fmla="*/ 0 w 5105400"/>
              <a:gd name="connsiteY147" fmla="*/ 828675 h 2695575"/>
              <a:gd name="connsiteX148" fmla="*/ 9525 w 5105400"/>
              <a:gd name="connsiteY148" fmla="*/ 781050 h 2695575"/>
              <a:gd name="connsiteX149" fmla="*/ 228600 w 5105400"/>
              <a:gd name="connsiteY149" fmla="*/ 771525 h 2695575"/>
              <a:gd name="connsiteX150" fmla="*/ 257175 w 5105400"/>
              <a:gd name="connsiteY150" fmla="*/ 762000 h 2695575"/>
              <a:gd name="connsiteX151" fmla="*/ 352425 w 5105400"/>
              <a:gd name="connsiteY151" fmla="*/ 742950 h 2695575"/>
              <a:gd name="connsiteX152" fmla="*/ 409575 w 5105400"/>
              <a:gd name="connsiteY152" fmla="*/ 723900 h 2695575"/>
              <a:gd name="connsiteX153" fmla="*/ 438150 w 5105400"/>
              <a:gd name="connsiteY153" fmla="*/ 704850 h 2695575"/>
              <a:gd name="connsiteX154" fmla="*/ 476250 w 5105400"/>
              <a:gd name="connsiteY154" fmla="*/ 695325 h 2695575"/>
              <a:gd name="connsiteX155" fmla="*/ 542925 w 5105400"/>
              <a:gd name="connsiteY155" fmla="*/ 676275 h 2695575"/>
              <a:gd name="connsiteX156" fmla="*/ 1457325 w 5105400"/>
              <a:gd name="connsiteY156" fmla="*/ 695325 h 2695575"/>
              <a:gd name="connsiteX157" fmla="*/ 1524000 w 5105400"/>
              <a:gd name="connsiteY157" fmla="*/ 714375 h 2695575"/>
              <a:gd name="connsiteX158" fmla="*/ 1581150 w 5105400"/>
              <a:gd name="connsiteY158" fmla="*/ 723900 h 2695575"/>
              <a:gd name="connsiteX159" fmla="*/ 1638300 w 5105400"/>
              <a:gd name="connsiteY159" fmla="*/ 742950 h 2695575"/>
              <a:gd name="connsiteX160" fmla="*/ 1666875 w 5105400"/>
              <a:gd name="connsiteY160" fmla="*/ 752475 h 2695575"/>
              <a:gd name="connsiteX161" fmla="*/ 1895475 w 5105400"/>
              <a:gd name="connsiteY161" fmla="*/ 790575 h 269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5105400" h="2695575">
                <a:moveTo>
                  <a:pt x="1895475" y="790575"/>
                </a:moveTo>
                <a:cubicBezTo>
                  <a:pt x="1889125" y="774700"/>
                  <a:pt x="1878126" y="759963"/>
                  <a:pt x="1876425" y="742950"/>
                </a:cubicBezTo>
                <a:cubicBezTo>
                  <a:pt x="1872580" y="704498"/>
                  <a:pt x="1892879" y="689549"/>
                  <a:pt x="1905000" y="657225"/>
                </a:cubicBezTo>
                <a:cubicBezTo>
                  <a:pt x="1909597" y="644968"/>
                  <a:pt x="1911782" y="631925"/>
                  <a:pt x="1914525" y="619125"/>
                </a:cubicBezTo>
                <a:cubicBezTo>
                  <a:pt x="1921309" y="587465"/>
                  <a:pt x="1923336" y="554592"/>
                  <a:pt x="1933575" y="523875"/>
                </a:cubicBezTo>
                <a:lnTo>
                  <a:pt x="1952625" y="466725"/>
                </a:lnTo>
                <a:cubicBezTo>
                  <a:pt x="1949450" y="438150"/>
                  <a:pt x="1945393" y="409659"/>
                  <a:pt x="1943100" y="381000"/>
                </a:cubicBezTo>
                <a:cubicBezTo>
                  <a:pt x="1939041" y="330263"/>
                  <a:pt x="1938401" y="279270"/>
                  <a:pt x="1933575" y="228600"/>
                </a:cubicBezTo>
                <a:cubicBezTo>
                  <a:pt x="1930510" y="196417"/>
                  <a:pt x="1923942" y="180651"/>
                  <a:pt x="1914525" y="152400"/>
                </a:cubicBezTo>
                <a:cubicBezTo>
                  <a:pt x="1937195" y="84390"/>
                  <a:pt x="1916867" y="106389"/>
                  <a:pt x="1962150" y="76200"/>
                </a:cubicBezTo>
                <a:cubicBezTo>
                  <a:pt x="1991297" y="83487"/>
                  <a:pt x="2006899" y="82849"/>
                  <a:pt x="2028825" y="104775"/>
                </a:cubicBezTo>
                <a:cubicBezTo>
                  <a:pt x="2036920" y="112870"/>
                  <a:pt x="2039081" y="126021"/>
                  <a:pt x="2047875" y="133350"/>
                </a:cubicBezTo>
                <a:cubicBezTo>
                  <a:pt x="2058783" y="142440"/>
                  <a:pt x="2074421" y="144147"/>
                  <a:pt x="2085975" y="152400"/>
                </a:cubicBezTo>
                <a:cubicBezTo>
                  <a:pt x="2096936" y="160230"/>
                  <a:pt x="2103917" y="172705"/>
                  <a:pt x="2114550" y="180975"/>
                </a:cubicBezTo>
                <a:cubicBezTo>
                  <a:pt x="2132622" y="195031"/>
                  <a:pt x="2155511" y="202886"/>
                  <a:pt x="2171700" y="219075"/>
                </a:cubicBezTo>
                <a:cubicBezTo>
                  <a:pt x="2181225" y="228600"/>
                  <a:pt x="2189642" y="239380"/>
                  <a:pt x="2200275" y="247650"/>
                </a:cubicBezTo>
                <a:cubicBezTo>
                  <a:pt x="2218347" y="261706"/>
                  <a:pt x="2257425" y="285750"/>
                  <a:pt x="2257425" y="285750"/>
                </a:cubicBezTo>
                <a:cubicBezTo>
                  <a:pt x="2289175" y="333375"/>
                  <a:pt x="2266950" y="307975"/>
                  <a:pt x="2333625" y="352425"/>
                </a:cubicBezTo>
                <a:lnTo>
                  <a:pt x="2362200" y="371475"/>
                </a:lnTo>
                <a:cubicBezTo>
                  <a:pt x="2371725" y="377825"/>
                  <a:pt x="2379669" y="387749"/>
                  <a:pt x="2390775" y="390525"/>
                </a:cubicBezTo>
                <a:lnTo>
                  <a:pt x="2428875" y="400050"/>
                </a:lnTo>
                <a:cubicBezTo>
                  <a:pt x="2510767" y="454645"/>
                  <a:pt x="2407155" y="389190"/>
                  <a:pt x="2486025" y="428625"/>
                </a:cubicBezTo>
                <a:cubicBezTo>
                  <a:pt x="2496264" y="433745"/>
                  <a:pt x="2504361" y="442555"/>
                  <a:pt x="2514600" y="447675"/>
                </a:cubicBezTo>
                <a:cubicBezTo>
                  <a:pt x="2523580" y="452165"/>
                  <a:pt x="2534195" y="452710"/>
                  <a:pt x="2543175" y="457200"/>
                </a:cubicBezTo>
                <a:cubicBezTo>
                  <a:pt x="2617033" y="494129"/>
                  <a:pt x="2528501" y="461834"/>
                  <a:pt x="2600325" y="485775"/>
                </a:cubicBezTo>
                <a:lnTo>
                  <a:pt x="2581275" y="428625"/>
                </a:lnTo>
                <a:cubicBezTo>
                  <a:pt x="2578100" y="419100"/>
                  <a:pt x="2580104" y="405619"/>
                  <a:pt x="2571750" y="400050"/>
                </a:cubicBezTo>
                <a:lnTo>
                  <a:pt x="2543175" y="381000"/>
                </a:lnTo>
                <a:cubicBezTo>
                  <a:pt x="2540123" y="368793"/>
                  <a:pt x="2530957" y="327990"/>
                  <a:pt x="2524125" y="314325"/>
                </a:cubicBezTo>
                <a:cubicBezTo>
                  <a:pt x="2487196" y="240467"/>
                  <a:pt x="2519491" y="328999"/>
                  <a:pt x="2495550" y="257175"/>
                </a:cubicBezTo>
                <a:cubicBezTo>
                  <a:pt x="2498725" y="231775"/>
                  <a:pt x="2496327" y="205032"/>
                  <a:pt x="2505075" y="180975"/>
                </a:cubicBezTo>
                <a:cubicBezTo>
                  <a:pt x="2509678" y="168316"/>
                  <a:pt x="2521875" y="158942"/>
                  <a:pt x="2533650" y="152400"/>
                </a:cubicBezTo>
                <a:lnTo>
                  <a:pt x="2619375" y="123825"/>
                </a:lnTo>
                <a:cubicBezTo>
                  <a:pt x="2735352" y="85166"/>
                  <a:pt x="2637916" y="114646"/>
                  <a:pt x="2924175" y="104775"/>
                </a:cubicBezTo>
                <a:cubicBezTo>
                  <a:pt x="3003469" y="84951"/>
                  <a:pt x="2925071" y="109089"/>
                  <a:pt x="2990850" y="76200"/>
                </a:cubicBezTo>
                <a:cubicBezTo>
                  <a:pt x="2999830" y="71710"/>
                  <a:pt x="3010445" y="71165"/>
                  <a:pt x="3019425" y="66675"/>
                </a:cubicBezTo>
                <a:cubicBezTo>
                  <a:pt x="3029664" y="61555"/>
                  <a:pt x="3037281" y="51645"/>
                  <a:pt x="3048000" y="47625"/>
                </a:cubicBezTo>
                <a:cubicBezTo>
                  <a:pt x="3062237" y="42286"/>
                  <a:pt x="3142076" y="31250"/>
                  <a:pt x="3152775" y="28575"/>
                </a:cubicBezTo>
                <a:cubicBezTo>
                  <a:pt x="3172256" y="23705"/>
                  <a:pt x="3190444" y="14395"/>
                  <a:pt x="3209925" y="9525"/>
                </a:cubicBezTo>
                <a:lnTo>
                  <a:pt x="3248025" y="0"/>
                </a:lnTo>
                <a:cubicBezTo>
                  <a:pt x="3324225" y="3175"/>
                  <a:pt x="3400567" y="3891"/>
                  <a:pt x="3476625" y="9525"/>
                </a:cubicBezTo>
                <a:cubicBezTo>
                  <a:pt x="3486638" y="10267"/>
                  <a:pt x="3495248" y="17723"/>
                  <a:pt x="3505200" y="19050"/>
                </a:cubicBezTo>
                <a:cubicBezTo>
                  <a:pt x="3543097" y="24103"/>
                  <a:pt x="3581400" y="25400"/>
                  <a:pt x="3619500" y="28575"/>
                </a:cubicBezTo>
                <a:cubicBezTo>
                  <a:pt x="3726340" y="49943"/>
                  <a:pt x="3608263" y="28404"/>
                  <a:pt x="3800475" y="47625"/>
                </a:cubicBezTo>
                <a:cubicBezTo>
                  <a:pt x="3819692" y="49547"/>
                  <a:pt x="3838408" y="55228"/>
                  <a:pt x="3857625" y="57150"/>
                </a:cubicBezTo>
                <a:cubicBezTo>
                  <a:pt x="4087131" y="80101"/>
                  <a:pt x="4500459" y="74279"/>
                  <a:pt x="4629150" y="76200"/>
                </a:cubicBezTo>
                <a:cubicBezTo>
                  <a:pt x="4647974" y="82475"/>
                  <a:pt x="4672871" y="87989"/>
                  <a:pt x="4686300" y="104775"/>
                </a:cubicBezTo>
                <a:cubicBezTo>
                  <a:pt x="4692572" y="112615"/>
                  <a:pt x="4691335" y="124370"/>
                  <a:pt x="4695825" y="133350"/>
                </a:cubicBezTo>
                <a:cubicBezTo>
                  <a:pt x="4700945" y="143589"/>
                  <a:pt x="4708525" y="152400"/>
                  <a:pt x="4714875" y="161925"/>
                </a:cubicBezTo>
                <a:cubicBezTo>
                  <a:pt x="4721422" y="194661"/>
                  <a:pt x="4724957" y="216263"/>
                  <a:pt x="4733925" y="247650"/>
                </a:cubicBezTo>
                <a:cubicBezTo>
                  <a:pt x="4736683" y="257304"/>
                  <a:pt x="4741272" y="266424"/>
                  <a:pt x="4743450" y="276225"/>
                </a:cubicBezTo>
                <a:cubicBezTo>
                  <a:pt x="4747086" y="292589"/>
                  <a:pt x="4753741" y="351038"/>
                  <a:pt x="4762500" y="371475"/>
                </a:cubicBezTo>
                <a:cubicBezTo>
                  <a:pt x="4767009" y="381997"/>
                  <a:pt x="4775200" y="390525"/>
                  <a:pt x="4781550" y="400050"/>
                </a:cubicBezTo>
                <a:cubicBezTo>
                  <a:pt x="4784725" y="419100"/>
                  <a:pt x="4786885" y="438347"/>
                  <a:pt x="4791075" y="457200"/>
                </a:cubicBezTo>
                <a:cubicBezTo>
                  <a:pt x="4793253" y="467001"/>
                  <a:pt x="4798804" y="475897"/>
                  <a:pt x="4800600" y="485775"/>
                </a:cubicBezTo>
                <a:cubicBezTo>
                  <a:pt x="4805179" y="510960"/>
                  <a:pt x="4805917" y="536726"/>
                  <a:pt x="4810125" y="561975"/>
                </a:cubicBezTo>
                <a:cubicBezTo>
                  <a:pt x="4813782" y="583917"/>
                  <a:pt x="4836313" y="655611"/>
                  <a:pt x="4838700" y="666750"/>
                </a:cubicBezTo>
                <a:cubicBezTo>
                  <a:pt x="4843404" y="688702"/>
                  <a:pt x="4843177" y="711549"/>
                  <a:pt x="4848225" y="733425"/>
                </a:cubicBezTo>
                <a:cubicBezTo>
                  <a:pt x="4852740" y="752991"/>
                  <a:pt x="4861991" y="771202"/>
                  <a:pt x="4867275" y="790575"/>
                </a:cubicBezTo>
                <a:cubicBezTo>
                  <a:pt x="4871535" y="806194"/>
                  <a:pt x="4872540" y="822581"/>
                  <a:pt x="4876800" y="838200"/>
                </a:cubicBezTo>
                <a:cubicBezTo>
                  <a:pt x="4885252" y="869191"/>
                  <a:pt x="4905050" y="933233"/>
                  <a:pt x="4933950" y="952500"/>
                </a:cubicBezTo>
                <a:lnTo>
                  <a:pt x="4962525" y="971550"/>
                </a:lnTo>
                <a:cubicBezTo>
                  <a:pt x="4984863" y="1038563"/>
                  <a:pt x="4955790" y="955835"/>
                  <a:pt x="4991100" y="1038225"/>
                </a:cubicBezTo>
                <a:cubicBezTo>
                  <a:pt x="5015831" y="1095931"/>
                  <a:pt x="4980208" y="1035492"/>
                  <a:pt x="5019675" y="1114425"/>
                </a:cubicBezTo>
                <a:cubicBezTo>
                  <a:pt x="5053585" y="1182246"/>
                  <a:pt x="5047814" y="1141258"/>
                  <a:pt x="5067300" y="1219200"/>
                </a:cubicBezTo>
                <a:cubicBezTo>
                  <a:pt x="5070475" y="1231900"/>
                  <a:pt x="5073229" y="1244713"/>
                  <a:pt x="5076825" y="1257300"/>
                </a:cubicBezTo>
                <a:cubicBezTo>
                  <a:pt x="5079583" y="1266954"/>
                  <a:pt x="5083708" y="1276189"/>
                  <a:pt x="5086350" y="1285875"/>
                </a:cubicBezTo>
                <a:cubicBezTo>
                  <a:pt x="5093239" y="1311134"/>
                  <a:pt x="5105400" y="1362075"/>
                  <a:pt x="5105400" y="1362075"/>
                </a:cubicBezTo>
                <a:cubicBezTo>
                  <a:pt x="5102225" y="1400175"/>
                  <a:pt x="5100097" y="1438377"/>
                  <a:pt x="5095875" y="1476375"/>
                </a:cubicBezTo>
                <a:cubicBezTo>
                  <a:pt x="5085391" y="1570732"/>
                  <a:pt x="5092098" y="1501009"/>
                  <a:pt x="5076825" y="1562100"/>
                </a:cubicBezTo>
                <a:cubicBezTo>
                  <a:pt x="5072898" y="1577806"/>
                  <a:pt x="5070812" y="1593921"/>
                  <a:pt x="5067300" y="1609725"/>
                </a:cubicBezTo>
                <a:cubicBezTo>
                  <a:pt x="5057703" y="1652911"/>
                  <a:pt x="5054554" y="1657487"/>
                  <a:pt x="5038725" y="1704975"/>
                </a:cubicBezTo>
                <a:lnTo>
                  <a:pt x="5029200" y="1733550"/>
                </a:lnTo>
                <a:cubicBezTo>
                  <a:pt x="5005864" y="1896903"/>
                  <a:pt x="5032316" y="1740136"/>
                  <a:pt x="5010150" y="1828800"/>
                </a:cubicBezTo>
                <a:lnTo>
                  <a:pt x="4991100" y="1905000"/>
                </a:lnTo>
                <a:cubicBezTo>
                  <a:pt x="4987925" y="2000250"/>
                  <a:pt x="4987340" y="2095622"/>
                  <a:pt x="4981575" y="2190750"/>
                </a:cubicBezTo>
                <a:cubicBezTo>
                  <a:pt x="4980968" y="2200772"/>
                  <a:pt x="4974692" y="2209639"/>
                  <a:pt x="4972050" y="2219325"/>
                </a:cubicBezTo>
                <a:cubicBezTo>
                  <a:pt x="4968408" y="2232680"/>
                  <a:pt x="4954437" y="2298522"/>
                  <a:pt x="4943475" y="2324100"/>
                </a:cubicBezTo>
                <a:cubicBezTo>
                  <a:pt x="4893378" y="2440992"/>
                  <a:pt x="4953204" y="2295116"/>
                  <a:pt x="4905375" y="2390775"/>
                </a:cubicBezTo>
                <a:cubicBezTo>
                  <a:pt x="4900885" y="2399755"/>
                  <a:pt x="4899025" y="2409825"/>
                  <a:pt x="4895850" y="2419350"/>
                </a:cubicBezTo>
                <a:cubicBezTo>
                  <a:pt x="4892675" y="2463800"/>
                  <a:pt x="4891246" y="2508409"/>
                  <a:pt x="4886325" y="2552700"/>
                </a:cubicBezTo>
                <a:cubicBezTo>
                  <a:pt x="4886294" y="2552978"/>
                  <a:pt x="4871790" y="2614860"/>
                  <a:pt x="4867275" y="2619375"/>
                </a:cubicBezTo>
                <a:cubicBezTo>
                  <a:pt x="4835168" y="2651482"/>
                  <a:pt x="4805343" y="2663573"/>
                  <a:pt x="4762500" y="2667000"/>
                </a:cubicBezTo>
                <a:cubicBezTo>
                  <a:pt x="4699123" y="2672070"/>
                  <a:pt x="4635500" y="2673350"/>
                  <a:pt x="4572000" y="2676525"/>
                </a:cubicBezTo>
                <a:cubicBezTo>
                  <a:pt x="4552950" y="2679700"/>
                  <a:pt x="4533788" y="2682262"/>
                  <a:pt x="4514850" y="2686050"/>
                </a:cubicBezTo>
                <a:cubicBezTo>
                  <a:pt x="4502013" y="2688617"/>
                  <a:pt x="4489841" y="2695575"/>
                  <a:pt x="4476750" y="2695575"/>
                </a:cubicBezTo>
                <a:cubicBezTo>
                  <a:pt x="4289398" y="2695575"/>
                  <a:pt x="4102100" y="2689225"/>
                  <a:pt x="3914775" y="2686050"/>
                </a:cubicBezTo>
                <a:cubicBezTo>
                  <a:pt x="3851275" y="2679700"/>
                  <a:pt x="3784817" y="2687181"/>
                  <a:pt x="3724275" y="2667000"/>
                </a:cubicBezTo>
                <a:cubicBezTo>
                  <a:pt x="3690625" y="2655783"/>
                  <a:pt x="3680123" y="2650632"/>
                  <a:pt x="3638550" y="2647950"/>
                </a:cubicBezTo>
                <a:cubicBezTo>
                  <a:pt x="3559276" y="2642836"/>
                  <a:pt x="3479800" y="2641600"/>
                  <a:pt x="3400425" y="2638425"/>
                </a:cubicBezTo>
                <a:cubicBezTo>
                  <a:pt x="3334185" y="2630145"/>
                  <a:pt x="3327501" y="2630362"/>
                  <a:pt x="3267075" y="2619375"/>
                </a:cubicBezTo>
                <a:cubicBezTo>
                  <a:pt x="3251147" y="2616479"/>
                  <a:pt x="3235156" y="2613777"/>
                  <a:pt x="3219450" y="2609850"/>
                </a:cubicBezTo>
                <a:cubicBezTo>
                  <a:pt x="3209710" y="2607415"/>
                  <a:pt x="3200676" y="2602503"/>
                  <a:pt x="3190875" y="2600325"/>
                </a:cubicBezTo>
                <a:cubicBezTo>
                  <a:pt x="3172022" y="2596135"/>
                  <a:pt x="3152775" y="2593975"/>
                  <a:pt x="3133725" y="2590800"/>
                </a:cubicBezTo>
                <a:cubicBezTo>
                  <a:pt x="3084010" y="2557656"/>
                  <a:pt x="3124997" y="2579335"/>
                  <a:pt x="3048000" y="2562225"/>
                </a:cubicBezTo>
                <a:cubicBezTo>
                  <a:pt x="3009295" y="2553624"/>
                  <a:pt x="3023681" y="2549533"/>
                  <a:pt x="2981325" y="2533650"/>
                </a:cubicBezTo>
                <a:cubicBezTo>
                  <a:pt x="2969068" y="2529053"/>
                  <a:pt x="2955644" y="2528265"/>
                  <a:pt x="2943225" y="2524125"/>
                </a:cubicBezTo>
                <a:cubicBezTo>
                  <a:pt x="2927005" y="2518718"/>
                  <a:pt x="2911668" y="2510918"/>
                  <a:pt x="2895600" y="2505075"/>
                </a:cubicBezTo>
                <a:cubicBezTo>
                  <a:pt x="2876729" y="2498213"/>
                  <a:pt x="2857094" y="2493483"/>
                  <a:pt x="2838450" y="2486025"/>
                </a:cubicBezTo>
                <a:cubicBezTo>
                  <a:pt x="2825267" y="2480752"/>
                  <a:pt x="2813694" y="2471827"/>
                  <a:pt x="2800350" y="2466975"/>
                </a:cubicBezTo>
                <a:cubicBezTo>
                  <a:pt x="2778627" y="2459076"/>
                  <a:pt x="2755975" y="2454007"/>
                  <a:pt x="2733675" y="2447925"/>
                </a:cubicBezTo>
                <a:cubicBezTo>
                  <a:pt x="2721045" y="2444481"/>
                  <a:pt x="2707878" y="2442874"/>
                  <a:pt x="2695575" y="2438400"/>
                </a:cubicBezTo>
                <a:cubicBezTo>
                  <a:pt x="2672851" y="2430137"/>
                  <a:pt x="2650527" y="2420639"/>
                  <a:pt x="2628900" y="2409825"/>
                </a:cubicBezTo>
                <a:cubicBezTo>
                  <a:pt x="2618661" y="2404705"/>
                  <a:pt x="2611044" y="2394795"/>
                  <a:pt x="2600325" y="2390775"/>
                </a:cubicBezTo>
                <a:cubicBezTo>
                  <a:pt x="2585166" y="2385091"/>
                  <a:pt x="2568504" y="2384762"/>
                  <a:pt x="2552700" y="2381250"/>
                </a:cubicBezTo>
                <a:cubicBezTo>
                  <a:pt x="2539921" y="2378410"/>
                  <a:pt x="2527300" y="2374900"/>
                  <a:pt x="2514600" y="2371725"/>
                </a:cubicBezTo>
                <a:cubicBezTo>
                  <a:pt x="2505075" y="2365375"/>
                  <a:pt x="2494819" y="2360004"/>
                  <a:pt x="2486025" y="2352675"/>
                </a:cubicBezTo>
                <a:cubicBezTo>
                  <a:pt x="2454427" y="2326343"/>
                  <a:pt x="2464348" y="2322787"/>
                  <a:pt x="2428875" y="2305050"/>
                </a:cubicBezTo>
                <a:cubicBezTo>
                  <a:pt x="2419895" y="2300560"/>
                  <a:pt x="2409825" y="2298700"/>
                  <a:pt x="2400300" y="2295525"/>
                </a:cubicBezTo>
                <a:cubicBezTo>
                  <a:pt x="2367194" y="2229312"/>
                  <a:pt x="2391290" y="2267465"/>
                  <a:pt x="2314575" y="2190750"/>
                </a:cubicBezTo>
                <a:lnTo>
                  <a:pt x="2314575" y="2190750"/>
                </a:lnTo>
                <a:cubicBezTo>
                  <a:pt x="2246502" y="2088640"/>
                  <a:pt x="2352513" y="2243609"/>
                  <a:pt x="2266950" y="2133600"/>
                </a:cubicBezTo>
                <a:cubicBezTo>
                  <a:pt x="2200275" y="2047875"/>
                  <a:pt x="2252663" y="2105025"/>
                  <a:pt x="2209800" y="2047875"/>
                </a:cubicBezTo>
                <a:cubicBezTo>
                  <a:pt x="2206950" y="2044075"/>
                  <a:pt x="2166527" y="1991646"/>
                  <a:pt x="2162175" y="1981200"/>
                </a:cubicBezTo>
                <a:cubicBezTo>
                  <a:pt x="2150590" y="1953396"/>
                  <a:pt x="2139507" y="1925011"/>
                  <a:pt x="2133600" y="1895475"/>
                </a:cubicBezTo>
                <a:cubicBezTo>
                  <a:pt x="2127683" y="1865892"/>
                  <a:pt x="2113862" y="1792859"/>
                  <a:pt x="2105025" y="1771650"/>
                </a:cubicBezTo>
                <a:cubicBezTo>
                  <a:pt x="2098919" y="1756996"/>
                  <a:pt x="2085975" y="1746250"/>
                  <a:pt x="2076450" y="1733550"/>
                </a:cubicBezTo>
                <a:cubicBezTo>
                  <a:pt x="2073275" y="1717675"/>
                  <a:pt x="2070852" y="1701631"/>
                  <a:pt x="2066925" y="1685925"/>
                </a:cubicBezTo>
                <a:cubicBezTo>
                  <a:pt x="2064490" y="1676185"/>
                  <a:pt x="2059578" y="1667151"/>
                  <a:pt x="2057400" y="1657350"/>
                </a:cubicBezTo>
                <a:cubicBezTo>
                  <a:pt x="2053210" y="1638497"/>
                  <a:pt x="2052065" y="1619053"/>
                  <a:pt x="2047875" y="1600200"/>
                </a:cubicBezTo>
                <a:cubicBezTo>
                  <a:pt x="2045697" y="1590399"/>
                  <a:pt x="2041108" y="1581279"/>
                  <a:pt x="2038350" y="1571625"/>
                </a:cubicBezTo>
                <a:cubicBezTo>
                  <a:pt x="2031445" y="1547458"/>
                  <a:pt x="2029088" y="1527788"/>
                  <a:pt x="2019300" y="1504950"/>
                </a:cubicBezTo>
                <a:cubicBezTo>
                  <a:pt x="2013707" y="1491899"/>
                  <a:pt x="2011609" y="1475369"/>
                  <a:pt x="2000250" y="1466850"/>
                </a:cubicBezTo>
                <a:cubicBezTo>
                  <a:pt x="1984186" y="1454802"/>
                  <a:pt x="1943100" y="1447800"/>
                  <a:pt x="1943100" y="1447800"/>
                </a:cubicBezTo>
                <a:cubicBezTo>
                  <a:pt x="1914525" y="1450975"/>
                  <a:pt x="1885633" y="1452027"/>
                  <a:pt x="1857375" y="1457325"/>
                </a:cubicBezTo>
                <a:cubicBezTo>
                  <a:pt x="1828702" y="1462701"/>
                  <a:pt x="1725367" y="1497667"/>
                  <a:pt x="1704975" y="1504950"/>
                </a:cubicBezTo>
                <a:cubicBezTo>
                  <a:pt x="1688873" y="1510701"/>
                  <a:pt x="1673937" y="1519853"/>
                  <a:pt x="1657350" y="1524000"/>
                </a:cubicBezTo>
                <a:cubicBezTo>
                  <a:pt x="1635570" y="1529445"/>
                  <a:pt x="1612900" y="1530350"/>
                  <a:pt x="1590675" y="1533525"/>
                </a:cubicBezTo>
                <a:cubicBezTo>
                  <a:pt x="1459086" y="1599320"/>
                  <a:pt x="1519199" y="1577161"/>
                  <a:pt x="1219200" y="1533525"/>
                </a:cubicBezTo>
                <a:cubicBezTo>
                  <a:pt x="1153594" y="1523982"/>
                  <a:pt x="1091594" y="1497340"/>
                  <a:pt x="1028700" y="1476375"/>
                </a:cubicBezTo>
                <a:cubicBezTo>
                  <a:pt x="1009650" y="1470025"/>
                  <a:pt x="990194" y="1464783"/>
                  <a:pt x="971550" y="1457325"/>
                </a:cubicBezTo>
                <a:cubicBezTo>
                  <a:pt x="848487" y="1408100"/>
                  <a:pt x="928831" y="1426393"/>
                  <a:pt x="828675" y="1409700"/>
                </a:cubicBezTo>
                <a:cubicBezTo>
                  <a:pt x="723889" y="1339843"/>
                  <a:pt x="824059" y="1393981"/>
                  <a:pt x="685800" y="1362075"/>
                </a:cubicBezTo>
                <a:cubicBezTo>
                  <a:pt x="671965" y="1358882"/>
                  <a:pt x="660592" y="1348975"/>
                  <a:pt x="647700" y="1343025"/>
                </a:cubicBezTo>
                <a:cubicBezTo>
                  <a:pt x="619308" y="1329921"/>
                  <a:pt x="590367" y="1318029"/>
                  <a:pt x="561975" y="1304925"/>
                </a:cubicBezTo>
                <a:cubicBezTo>
                  <a:pt x="549083" y="1298975"/>
                  <a:pt x="537650" y="1289319"/>
                  <a:pt x="523875" y="1285875"/>
                </a:cubicBezTo>
                <a:cubicBezTo>
                  <a:pt x="499042" y="1279667"/>
                  <a:pt x="472924" y="1280558"/>
                  <a:pt x="447675" y="1276350"/>
                </a:cubicBezTo>
                <a:cubicBezTo>
                  <a:pt x="434762" y="1274198"/>
                  <a:pt x="422275" y="1270000"/>
                  <a:pt x="409575" y="1266825"/>
                </a:cubicBezTo>
                <a:cubicBezTo>
                  <a:pt x="387350" y="1254125"/>
                  <a:pt x="365795" y="1240173"/>
                  <a:pt x="342900" y="1228725"/>
                </a:cubicBezTo>
                <a:cubicBezTo>
                  <a:pt x="333920" y="1224235"/>
                  <a:pt x="322679" y="1224769"/>
                  <a:pt x="314325" y="1219200"/>
                </a:cubicBezTo>
                <a:cubicBezTo>
                  <a:pt x="303117" y="1211728"/>
                  <a:pt x="296098" y="1199249"/>
                  <a:pt x="285750" y="1190625"/>
                </a:cubicBezTo>
                <a:cubicBezTo>
                  <a:pt x="276956" y="1183296"/>
                  <a:pt x="265969" y="1178904"/>
                  <a:pt x="257175" y="1171575"/>
                </a:cubicBezTo>
                <a:cubicBezTo>
                  <a:pt x="216448" y="1137636"/>
                  <a:pt x="239520" y="1151887"/>
                  <a:pt x="209550" y="1114425"/>
                </a:cubicBezTo>
                <a:cubicBezTo>
                  <a:pt x="191264" y="1091567"/>
                  <a:pt x="169963" y="1071168"/>
                  <a:pt x="152400" y="1047750"/>
                </a:cubicBezTo>
                <a:cubicBezTo>
                  <a:pt x="141292" y="1032939"/>
                  <a:pt x="135784" y="1014258"/>
                  <a:pt x="123825" y="1000125"/>
                </a:cubicBezTo>
                <a:cubicBezTo>
                  <a:pt x="100622" y="972703"/>
                  <a:pt x="47625" y="923925"/>
                  <a:pt x="47625" y="923925"/>
                </a:cubicBezTo>
                <a:cubicBezTo>
                  <a:pt x="44450" y="914400"/>
                  <a:pt x="42055" y="904578"/>
                  <a:pt x="38100" y="895350"/>
                </a:cubicBezTo>
                <a:cubicBezTo>
                  <a:pt x="23598" y="861513"/>
                  <a:pt x="19132" y="857373"/>
                  <a:pt x="0" y="828675"/>
                </a:cubicBezTo>
                <a:cubicBezTo>
                  <a:pt x="3175" y="812800"/>
                  <a:pt x="-6181" y="784977"/>
                  <a:pt x="9525" y="781050"/>
                </a:cubicBezTo>
                <a:cubicBezTo>
                  <a:pt x="80437" y="763322"/>
                  <a:pt x="155721" y="777131"/>
                  <a:pt x="228600" y="771525"/>
                </a:cubicBezTo>
                <a:cubicBezTo>
                  <a:pt x="238611" y="770755"/>
                  <a:pt x="247374" y="764178"/>
                  <a:pt x="257175" y="762000"/>
                </a:cubicBezTo>
                <a:cubicBezTo>
                  <a:pt x="323379" y="747288"/>
                  <a:pt x="298204" y="759216"/>
                  <a:pt x="352425" y="742950"/>
                </a:cubicBezTo>
                <a:cubicBezTo>
                  <a:pt x="371659" y="737180"/>
                  <a:pt x="392867" y="735039"/>
                  <a:pt x="409575" y="723900"/>
                </a:cubicBezTo>
                <a:cubicBezTo>
                  <a:pt x="419100" y="717550"/>
                  <a:pt x="427628" y="709359"/>
                  <a:pt x="438150" y="704850"/>
                </a:cubicBezTo>
                <a:cubicBezTo>
                  <a:pt x="450182" y="699693"/>
                  <a:pt x="463663" y="698921"/>
                  <a:pt x="476250" y="695325"/>
                </a:cubicBezTo>
                <a:cubicBezTo>
                  <a:pt x="571903" y="667996"/>
                  <a:pt x="423818" y="706052"/>
                  <a:pt x="542925" y="676275"/>
                </a:cubicBezTo>
                <a:lnTo>
                  <a:pt x="1457325" y="695325"/>
                </a:lnTo>
                <a:cubicBezTo>
                  <a:pt x="1482857" y="696389"/>
                  <a:pt x="1500116" y="709067"/>
                  <a:pt x="1524000" y="714375"/>
                </a:cubicBezTo>
                <a:cubicBezTo>
                  <a:pt x="1542853" y="718565"/>
                  <a:pt x="1562414" y="719216"/>
                  <a:pt x="1581150" y="723900"/>
                </a:cubicBezTo>
                <a:cubicBezTo>
                  <a:pt x="1600631" y="728770"/>
                  <a:pt x="1619250" y="736600"/>
                  <a:pt x="1638300" y="742950"/>
                </a:cubicBezTo>
                <a:cubicBezTo>
                  <a:pt x="1647825" y="746125"/>
                  <a:pt x="1656835" y="752475"/>
                  <a:pt x="1666875" y="752475"/>
                </a:cubicBezTo>
                <a:lnTo>
                  <a:pt x="1895475" y="790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Freeform 3"/>
          <p:cNvSpPr/>
          <p:nvPr/>
        </p:nvSpPr>
        <p:spPr>
          <a:xfrm>
            <a:off x="1257300" y="666750"/>
            <a:ext cx="4176912" cy="3905250"/>
          </a:xfrm>
          <a:custGeom>
            <a:avLst/>
            <a:gdLst>
              <a:gd name="connsiteX0" fmla="*/ 257175 w 3795911"/>
              <a:gd name="connsiteY0" fmla="*/ 28575 h 3905250"/>
              <a:gd name="connsiteX1" fmla="*/ 666750 w 3795911"/>
              <a:gd name="connsiteY1" fmla="*/ 28575 h 3905250"/>
              <a:gd name="connsiteX2" fmla="*/ 742950 w 3795911"/>
              <a:gd name="connsiteY2" fmla="*/ 47625 h 3905250"/>
              <a:gd name="connsiteX3" fmla="*/ 819150 w 3795911"/>
              <a:gd name="connsiteY3" fmla="*/ 57150 h 3905250"/>
              <a:gd name="connsiteX4" fmla="*/ 1038225 w 3795911"/>
              <a:gd name="connsiteY4" fmla="*/ 47625 h 3905250"/>
              <a:gd name="connsiteX5" fmla="*/ 1076325 w 3795911"/>
              <a:gd name="connsiteY5" fmla="*/ 38100 h 3905250"/>
              <a:gd name="connsiteX6" fmla="*/ 1162050 w 3795911"/>
              <a:gd name="connsiteY6" fmla="*/ 9525 h 3905250"/>
              <a:gd name="connsiteX7" fmla="*/ 1276350 w 3795911"/>
              <a:gd name="connsiteY7" fmla="*/ 0 h 3905250"/>
              <a:gd name="connsiteX8" fmla="*/ 1638300 w 3795911"/>
              <a:gd name="connsiteY8" fmla="*/ 9525 h 3905250"/>
              <a:gd name="connsiteX9" fmla="*/ 1685925 w 3795911"/>
              <a:gd name="connsiteY9" fmla="*/ 19050 h 3905250"/>
              <a:gd name="connsiteX10" fmla="*/ 1781175 w 3795911"/>
              <a:gd name="connsiteY10" fmla="*/ 28575 h 3905250"/>
              <a:gd name="connsiteX11" fmla="*/ 1876425 w 3795911"/>
              <a:gd name="connsiteY11" fmla="*/ 47625 h 3905250"/>
              <a:gd name="connsiteX12" fmla="*/ 2209800 w 3795911"/>
              <a:gd name="connsiteY12" fmla="*/ 57150 h 3905250"/>
              <a:gd name="connsiteX13" fmla="*/ 2314575 w 3795911"/>
              <a:gd name="connsiteY13" fmla="*/ 85725 h 3905250"/>
              <a:gd name="connsiteX14" fmla="*/ 2352675 w 3795911"/>
              <a:gd name="connsiteY14" fmla="*/ 95250 h 3905250"/>
              <a:gd name="connsiteX15" fmla="*/ 2409825 w 3795911"/>
              <a:gd name="connsiteY15" fmla="*/ 114300 h 3905250"/>
              <a:gd name="connsiteX16" fmla="*/ 2438400 w 3795911"/>
              <a:gd name="connsiteY16" fmla="*/ 123825 h 3905250"/>
              <a:gd name="connsiteX17" fmla="*/ 2495550 w 3795911"/>
              <a:gd name="connsiteY17" fmla="*/ 133350 h 3905250"/>
              <a:gd name="connsiteX18" fmla="*/ 2524125 w 3795911"/>
              <a:gd name="connsiteY18" fmla="*/ 142875 h 3905250"/>
              <a:gd name="connsiteX19" fmla="*/ 2562225 w 3795911"/>
              <a:gd name="connsiteY19" fmla="*/ 152400 h 3905250"/>
              <a:gd name="connsiteX20" fmla="*/ 2590800 w 3795911"/>
              <a:gd name="connsiteY20" fmla="*/ 161925 h 3905250"/>
              <a:gd name="connsiteX21" fmla="*/ 2838450 w 3795911"/>
              <a:gd name="connsiteY21" fmla="*/ 180975 h 3905250"/>
              <a:gd name="connsiteX22" fmla="*/ 2867025 w 3795911"/>
              <a:gd name="connsiteY22" fmla="*/ 190500 h 3905250"/>
              <a:gd name="connsiteX23" fmla="*/ 2943225 w 3795911"/>
              <a:gd name="connsiteY23" fmla="*/ 209550 h 3905250"/>
              <a:gd name="connsiteX24" fmla="*/ 2971800 w 3795911"/>
              <a:gd name="connsiteY24" fmla="*/ 247650 h 3905250"/>
              <a:gd name="connsiteX25" fmla="*/ 2981325 w 3795911"/>
              <a:gd name="connsiteY25" fmla="*/ 276225 h 3905250"/>
              <a:gd name="connsiteX26" fmla="*/ 3000375 w 3795911"/>
              <a:gd name="connsiteY26" fmla="*/ 304800 h 3905250"/>
              <a:gd name="connsiteX27" fmla="*/ 3009900 w 3795911"/>
              <a:gd name="connsiteY27" fmla="*/ 552450 h 3905250"/>
              <a:gd name="connsiteX28" fmla="*/ 3028950 w 3795911"/>
              <a:gd name="connsiteY28" fmla="*/ 695325 h 3905250"/>
              <a:gd name="connsiteX29" fmla="*/ 3019425 w 3795911"/>
              <a:gd name="connsiteY29" fmla="*/ 838200 h 3905250"/>
              <a:gd name="connsiteX30" fmla="*/ 3076575 w 3795911"/>
              <a:gd name="connsiteY30" fmla="*/ 857250 h 3905250"/>
              <a:gd name="connsiteX31" fmla="*/ 3314700 w 3795911"/>
              <a:gd name="connsiteY31" fmla="*/ 847725 h 3905250"/>
              <a:gd name="connsiteX32" fmla="*/ 3486150 w 3795911"/>
              <a:gd name="connsiteY32" fmla="*/ 857250 h 3905250"/>
              <a:gd name="connsiteX33" fmla="*/ 3695700 w 3795911"/>
              <a:gd name="connsiteY33" fmla="*/ 866775 h 3905250"/>
              <a:gd name="connsiteX34" fmla="*/ 3657600 w 3795911"/>
              <a:gd name="connsiteY34" fmla="*/ 923925 h 3905250"/>
              <a:gd name="connsiteX35" fmla="*/ 3638550 w 3795911"/>
              <a:gd name="connsiteY35" fmla="*/ 981075 h 3905250"/>
              <a:gd name="connsiteX36" fmla="*/ 3619500 w 3795911"/>
              <a:gd name="connsiteY36" fmla="*/ 1009650 h 3905250"/>
              <a:gd name="connsiteX37" fmla="*/ 3600450 w 3795911"/>
              <a:gd name="connsiteY37" fmla="*/ 1066800 h 3905250"/>
              <a:gd name="connsiteX38" fmla="*/ 3571875 w 3795911"/>
              <a:gd name="connsiteY38" fmla="*/ 1123950 h 3905250"/>
              <a:gd name="connsiteX39" fmla="*/ 3552825 w 3795911"/>
              <a:gd name="connsiteY39" fmla="*/ 1152525 h 3905250"/>
              <a:gd name="connsiteX40" fmla="*/ 3524250 w 3795911"/>
              <a:gd name="connsiteY40" fmla="*/ 1257300 h 3905250"/>
              <a:gd name="connsiteX41" fmla="*/ 3505200 w 3795911"/>
              <a:gd name="connsiteY41" fmla="*/ 1285875 h 3905250"/>
              <a:gd name="connsiteX42" fmla="*/ 3495675 w 3795911"/>
              <a:gd name="connsiteY42" fmla="*/ 1314450 h 3905250"/>
              <a:gd name="connsiteX43" fmla="*/ 3429000 w 3795911"/>
              <a:gd name="connsiteY43" fmla="*/ 1409700 h 3905250"/>
              <a:gd name="connsiteX44" fmla="*/ 3419475 w 3795911"/>
              <a:gd name="connsiteY44" fmla="*/ 1438275 h 3905250"/>
              <a:gd name="connsiteX45" fmla="*/ 3381375 w 3795911"/>
              <a:gd name="connsiteY45" fmla="*/ 1495425 h 3905250"/>
              <a:gd name="connsiteX46" fmla="*/ 3390900 w 3795911"/>
              <a:gd name="connsiteY46" fmla="*/ 1533525 h 3905250"/>
              <a:gd name="connsiteX47" fmla="*/ 3486150 w 3795911"/>
              <a:gd name="connsiteY47" fmla="*/ 1514475 h 3905250"/>
              <a:gd name="connsiteX48" fmla="*/ 3543300 w 3795911"/>
              <a:gd name="connsiteY48" fmla="*/ 1466850 h 3905250"/>
              <a:gd name="connsiteX49" fmla="*/ 3552825 w 3795911"/>
              <a:gd name="connsiteY49" fmla="*/ 1438275 h 3905250"/>
              <a:gd name="connsiteX50" fmla="*/ 3543300 w 3795911"/>
              <a:gd name="connsiteY50" fmla="*/ 1409700 h 3905250"/>
              <a:gd name="connsiteX51" fmla="*/ 3467100 w 3795911"/>
              <a:gd name="connsiteY51" fmla="*/ 1447800 h 3905250"/>
              <a:gd name="connsiteX52" fmla="*/ 3448050 w 3795911"/>
              <a:gd name="connsiteY52" fmla="*/ 1485900 h 3905250"/>
              <a:gd name="connsiteX53" fmla="*/ 3476625 w 3795911"/>
              <a:gd name="connsiteY53" fmla="*/ 1457325 h 3905250"/>
              <a:gd name="connsiteX54" fmla="*/ 3505200 w 3795911"/>
              <a:gd name="connsiteY54" fmla="*/ 1438275 h 3905250"/>
              <a:gd name="connsiteX55" fmla="*/ 3524250 w 3795911"/>
              <a:gd name="connsiteY55" fmla="*/ 1409700 h 3905250"/>
              <a:gd name="connsiteX56" fmla="*/ 3581400 w 3795911"/>
              <a:gd name="connsiteY56" fmla="*/ 1371600 h 3905250"/>
              <a:gd name="connsiteX57" fmla="*/ 3667125 w 3795911"/>
              <a:gd name="connsiteY57" fmla="*/ 1400175 h 3905250"/>
              <a:gd name="connsiteX58" fmla="*/ 3676650 w 3795911"/>
              <a:gd name="connsiteY58" fmla="*/ 1447800 h 3905250"/>
              <a:gd name="connsiteX59" fmla="*/ 3686175 w 3795911"/>
              <a:gd name="connsiteY59" fmla="*/ 1485900 h 3905250"/>
              <a:gd name="connsiteX60" fmla="*/ 3695700 w 3795911"/>
              <a:gd name="connsiteY60" fmla="*/ 1514475 h 3905250"/>
              <a:gd name="connsiteX61" fmla="*/ 3705225 w 3795911"/>
              <a:gd name="connsiteY61" fmla="*/ 1562100 h 3905250"/>
              <a:gd name="connsiteX62" fmla="*/ 3724275 w 3795911"/>
              <a:gd name="connsiteY62" fmla="*/ 1590675 h 3905250"/>
              <a:gd name="connsiteX63" fmla="*/ 3743325 w 3795911"/>
              <a:gd name="connsiteY63" fmla="*/ 1676400 h 3905250"/>
              <a:gd name="connsiteX64" fmla="*/ 3752850 w 3795911"/>
              <a:gd name="connsiteY64" fmla="*/ 1895475 h 3905250"/>
              <a:gd name="connsiteX65" fmla="*/ 3771900 w 3795911"/>
              <a:gd name="connsiteY65" fmla="*/ 1962150 h 3905250"/>
              <a:gd name="connsiteX66" fmla="*/ 3790950 w 3795911"/>
              <a:gd name="connsiteY66" fmla="*/ 3048000 h 3905250"/>
              <a:gd name="connsiteX67" fmla="*/ 3781425 w 3795911"/>
              <a:gd name="connsiteY67" fmla="*/ 3257550 h 3905250"/>
              <a:gd name="connsiteX68" fmla="*/ 3752850 w 3795911"/>
              <a:gd name="connsiteY68" fmla="*/ 3333750 h 3905250"/>
              <a:gd name="connsiteX69" fmla="*/ 3733800 w 3795911"/>
              <a:gd name="connsiteY69" fmla="*/ 3362325 h 3905250"/>
              <a:gd name="connsiteX70" fmla="*/ 3695700 w 3795911"/>
              <a:gd name="connsiteY70" fmla="*/ 3429000 h 3905250"/>
              <a:gd name="connsiteX71" fmla="*/ 3686175 w 3795911"/>
              <a:gd name="connsiteY71" fmla="*/ 3457575 h 3905250"/>
              <a:gd name="connsiteX72" fmla="*/ 3638550 w 3795911"/>
              <a:gd name="connsiteY72" fmla="*/ 3524250 h 3905250"/>
              <a:gd name="connsiteX73" fmla="*/ 3629025 w 3795911"/>
              <a:gd name="connsiteY73" fmla="*/ 3562350 h 3905250"/>
              <a:gd name="connsiteX74" fmla="*/ 3600450 w 3795911"/>
              <a:gd name="connsiteY74" fmla="*/ 3581400 h 3905250"/>
              <a:gd name="connsiteX75" fmla="*/ 3514725 w 3795911"/>
              <a:gd name="connsiteY75" fmla="*/ 3657600 h 3905250"/>
              <a:gd name="connsiteX76" fmla="*/ 3514725 w 3795911"/>
              <a:gd name="connsiteY76" fmla="*/ 3657600 h 3905250"/>
              <a:gd name="connsiteX77" fmla="*/ 3476625 w 3795911"/>
              <a:gd name="connsiteY77" fmla="*/ 3686175 h 3905250"/>
              <a:gd name="connsiteX78" fmla="*/ 3448050 w 3795911"/>
              <a:gd name="connsiteY78" fmla="*/ 3714750 h 3905250"/>
              <a:gd name="connsiteX79" fmla="*/ 3333750 w 3795911"/>
              <a:gd name="connsiteY79" fmla="*/ 3762375 h 3905250"/>
              <a:gd name="connsiteX80" fmla="*/ 3238500 w 3795911"/>
              <a:gd name="connsiteY80" fmla="*/ 3819525 h 3905250"/>
              <a:gd name="connsiteX81" fmla="*/ 3209925 w 3795911"/>
              <a:gd name="connsiteY81" fmla="*/ 3829050 h 3905250"/>
              <a:gd name="connsiteX82" fmla="*/ 3124200 w 3795911"/>
              <a:gd name="connsiteY82" fmla="*/ 3867150 h 3905250"/>
              <a:gd name="connsiteX83" fmla="*/ 3048000 w 3795911"/>
              <a:gd name="connsiteY83" fmla="*/ 3876675 h 3905250"/>
              <a:gd name="connsiteX84" fmla="*/ 3019425 w 3795911"/>
              <a:gd name="connsiteY84" fmla="*/ 3886200 h 3905250"/>
              <a:gd name="connsiteX85" fmla="*/ 2828925 w 3795911"/>
              <a:gd name="connsiteY85" fmla="*/ 3905250 h 3905250"/>
              <a:gd name="connsiteX86" fmla="*/ 2619375 w 3795911"/>
              <a:gd name="connsiteY86" fmla="*/ 3886200 h 3905250"/>
              <a:gd name="connsiteX87" fmla="*/ 2581275 w 3795911"/>
              <a:gd name="connsiteY87" fmla="*/ 3876675 h 3905250"/>
              <a:gd name="connsiteX88" fmla="*/ 2543175 w 3795911"/>
              <a:gd name="connsiteY88" fmla="*/ 3857625 h 3905250"/>
              <a:gd name="connsiteX89" fmla="*/ 2514600 w 3795911"/>
              <a:gd name="connsiteY89" fmla="*/ 3848100 h 3905250"/>
              <a:gd name="connsiteX90" fmla="*/ 2447925 w 3795911"/>
              <a:gd name="connsiteY90" fmla="*/ 3810000 h 3905250"/>
              <a:gd name="connsiteX91" fmla="*/ 2409825 w 3795911"/>
              <a:gd name="connsiteY91" fmla="*/ 3800475 h 3905250"/>
              <a:gd name="connsiteX92" fmla="*/ 2343150 w 3795911"/>
              <a:gd name="connsiteY92" fmla="*/ 3762375 h 3905250"/>
              <a:gd name="connsiteX93" fmla="*/ 2314575 w 3795911"/>
              <a:gd name="connsiteY93" fmla="*/ 3743325 h 3905250"/>
              <a:gd name="connsiteX94" fmla="*/ 2257425 w 3795911"/>
              <a:gd name="connsiteY94" fmla="*/ 3724275 h 3905250"/>
              <a:gd name="connsiteX95" fmla="*/ 2200275 w 3795911"/>
              <a:gd name="connsiteY95" fmla="*/ 3705225 h 3905250"/>
              <a:gd name="connsiteX96" fmla="*/ 2171700 w 3795911"/>
              <a:gd name="connsiteY96" fmla="*/ 3695700 h 3905250"/>
              <a:gd name="connsiteX97" fmla="*/ 2143125 w 3795911"/>
              <a:gd name="connsiteY97" fmla="*/ 3676650 h 3905250"/>
              <a:gd name="connsiteX98" fmla="*/ 2114550 w 3795911"/>
              <a:gd name="connsiteY98" fmla="*/ 3667125 h 3905250"/>
              <a:gd name="connsiteX99" fmla="*/ 2028825 w 3795911"/>
              <a:gd name="connsiteY99" fmla="*/ 3648075 h 3905250"/>
              <a:gd name="connsiteX100" fmla="*/ 2000250 w 3795911"/>
              <a:gd name="connsiteY100" fmla="*/ 3638550 h 3905250"/>
              <a:gd name="connsiteX101" fmla="*/ 1857375 w 3795911"/>
              <a:gd name="connsiteY101" fmla="*/ 3629025 h 3905250"/>
              <a:gd name="connsiteX102" fmla="*/ 1762125 w 3795911"/>
              <a:gd name="connsiteY102" fmla="*/ 3619500 h 3905250"/>
              <a:gd name="connsiteX103" fmla="*/ 1628775 w 3795911"/>
              <a:gd name="connsiteY103" fmla="*/ 3590925 h 3905250"/>
              <a:gd name="connsiteX104" fmla="*/ 1524000 w 3795911"/>
              <a:gd name="connsiteY104" fmla="*/ 3552825 h 3905250"/>
              <a:gd name="connsiteX105" fmla="*/ 1476375 w 3795911"/>
              <a:gd name="connsiteY105" fmla="*/ 3533775 h 3905250"/>
              <a:gd name="connsiteX106" fmla="*/ 1428750 w 3795911"/>
              <a:gd name="connsiteY106" fmla="*/ 3524250 h 3905250"/>
              <a:gd name="connsiteX107" fmla="*/ 1371600 w 3795911"/>
              <a:gd name="connsiteY107" fmla="*/ 3505200 h 3905250"/>
              <a:gd name="connsiteX108" fmla="*/ 1304925 w 3795911"/>
              <a:gd name="connsiteY108" fmla="*/ 3486150 h 3905250"/>
              <a:gd name="connsiteX109" fmla="*/ 1266825 w 3795911"/>
              <a:gd name="connsiteY109" fmla="*/ 3467100 h 3905250"/>
              <a:gd name="connsiteX110" fmla="*/ 1181100 w 3795911"/>
              <a:gd name="connsiteY110" fmla="*/ 3438525 h 3905250"/>
              <a:gd name="connsiteX111" fmla="*/ 1095375 w 3795911"/>
              <a:gd name="connsiteY111" fmla="*/ 3409950 h 3905250"/>
              <a:gd name="connsiteX112" fmla="*/ 1066800 w 3795911"/>
              <a:gd name="connsiteY112" fmla="*/ 3400425 h 3905250"/>
              <a:gd name="connsiteX113" fmla="*/ 1019175 w 3795911"/>
              <a:gd name="connsiteY113" fmla="*/ 3390900 h 3905250"/>
              <a:gd name="connsiteX114" fmla="*/ 981075 w 3795911"/>
              <a:gd name="connsiteY114" fmla="*/ 3362325 h 3905250"/>
              <a:gd name="connsiteX115" fmla="*/ 885825 w 3795911"/>
              <a:gd name="connsiteY115" fmla="*/ 3333750 h 3905250"/>
              <a:gd name="connsiteX116" fmla="*/ 866775 w 3795911"/>
              <a:gd name="connsiteY116" fmla="*/ 3305175 h 3905250"/>
              <a:gd name="connsiteX117" fmla="*/ 781050 w 3795911"/>
              <a:gd name="connsiteY117" fmla="*/ 3248025 h 3905250"/>
              <a:gd name="connsiteX118" fmla="*/ 762000 w 3795911"/>
              <a:gd name="connsiteY118" fmla="*/ 3219450 h 3905250"/>
              <a:gd name="connsiteX119" fmla="*/ 619125 w 3795911"/>
              <a:gd name="connsiteY119" fmla="*/ 3028950 h 3905250"/>
              <a:gd name="connsiteX120" fmla="*/ 581025 w 3795911"/>
              <a:gd name="connsiteY120" fmla="*/ 2952750 h 3905250"/>
              <a:gd name="connsiteX121" fmla="*/ 561975 w 3795911"/>
              <a:gd name="connsiteY121" fmla="*/ 2924175 h 3905250"/>
              <a:gd name="connsiteX122" fmla="*/ 523875 w 3795911"/>
              <a:gd name="connsiteY122" fmla="*/ 2809875 h 3905250"/>
              <a:gd name="connsiteX123" fmla="*/ 514350 w 3795911"/>
              <a:gd name="connsiteY123" fmla="*/ 2781300 h 3905250"/>
              <a:gd name="connsiteX124" fmla="*/ 523875 w 3795911"/>
              <a:gd name="connsiteY124" fmla="*/ 2276475 h 3905250"/>
              <a:gd name="connsiteX125" fmla="*/ 542925 w 3795911"/>
              <a:gd name="connsiteY125" fmla="*/ 2228850 h 3905250"/>
              <a:gd name="connsiteX126" fmla="*/ 561975 w 3795911"/>
              <a:gd name="connsiteY126" fmla="*/ 2124075 h 3905250"/>
              <a:gd name="connsiteX127" fmla="*/ 581025 w 3795911"/>
              <a:gd name="connsiteY127" fmla="*/ 1914525 h 3905250"/>
              <a:gd name="connsiteX128" fmla="*/ 590550 w 3795911"/>
              <a:gd name="connsiteY128" fmla="*/ 1885950 h 3905250"/>
              <a:gd name="connsiteX129" fmla="*/ 628650 w 3795911"/>
              <a:gd name="connsiteY129" fmla="*/ 1666875 h 3905250"/>
              <a:gd name="connsiteX130" fmla="*/ 638175 w 3795911"/>
              <a:gd name="connsiteY130" fmla="*/ 1590675 h 3905250"/>
              <a:gd name="connsiteX131" fmla="*/ 647700 w 3795911"/>
              <a:gd name="connsiteY131" fmla="*/ 1562100 h 3905250"/>
              <a:gd name="connsiteX132" fmla="*/ 676275 w 3795911"/>
              <a:gd name="connsiteY132" fmla="*/ 1447800 h 3905250"/>
              <a:gd name="connsiteX133" fmla="*/ 685800 w 3795911"/>
              <a:gd name="connsiteY133" fmla="*/ 1381125 h 3905250"/>
              <a:gd name="connsiteX134" fmla="*/ 704850 w 3795911"/>
              <a:gd name="connsiteY134" fmla="*/ 1343025 h 3905250"/>
              <a:gd name="connsiteX135" fmla="*/ 723900 w 3795911"/>
              <a:gd name="connsiteY135" fmla="*/ 1295400 h 3905250"/>
              <a:gd name="connsiteX136" fmla="*/ 733425 w 3795911"/>
              <a:gd name="connsiteY136" fmla="*/ 1257300 h 3905250"/>
              <a:gd name="connsiteX137" fmla="*/ 752475 w 3795911"/>
              <a:gd name="connsiteY137" fmla="*/ 1228725 h 3905250"/>
              <a:gd name="connsiteX138" fmla="*/ 771525 w 3795911"/>
              <a:gd name="connsiteY138" fmla="*/ 1190625 h 3905250"/>
              <a:gd name="connsiteX139" fmla="*/ 819150 w 3795911"/>
              <a:gd name="connsiteY139" fmla="*/ 1123950 h 3905250"/>
              <a:gd name="connsiteX140" fmla="*/ 857250 w 3795911"/>
              <a:gd name="connsiteY140" fmla="*/ 1066800 h 3905250"/>
              <a:gd name="connsiteX141" fmla="*/ 904875 w 3795911"/>
              <a:gd name="connsiteY141" fmla="*/ 1019175 h 3905250"/>
              <a:gd name="connsiteX142" fmla="*/ 942975 w 3795911"/>
              <a:gd name="connsiteY142" fmla="*/ 962025 h 3905250"/>
              <a:gd name="connsiteX143" fmla="*/ 904875 w 3795911"/>
              <a:gd name="connsiteY143" fmla="*/ 933450 h 3905250"/>
              <a:gd name="connsiteX144" fmla="*/ 676275 w 3795911"/>
              <a:gd name="connsiteY144" fmla="*/ 895350 h 3905250"/>
              <a:gd name="connsiteX145" fmla="*/ 628650 w 3795911"/>
              <a:gd name="connsiteY145" fmla="*/ 885825 h 3905250"/>
              <a:gd name="connsiteX146" fmla="*/ 476250 w 3795911"/>
              <a:gd name="connsiteY146" fmla="*/ 876300 h 3905250"/>
              <a:gd name="connsiteX147" fmla="*/ 428625 w 3795911"/>
              <a:gd name="connsiteY147" fmla="*/ 857250 h 3905250"/>
              <a:gd name="connsiteX148" fmla="*/ 381000 w 3795911"/>
              <a:gd name="connsiteY148" fmla="*/ 847725 h 3905250"/>
              <a:gd name="connsiteX149" fmla="*/ 333375 w 3795911"/>
              <a:gd name="connsiteY149" fmla="*/ 809625 h 3905250"/>
              <a:gd name="connsiteX150" fmla="*/ 266700 w 3795911"/>
              <a:gd name="connsiteY150" fmla="*/ 781050 h 3905250"/>
              <a:gd name="connsiteX151" fmla="*/ 238125 w 3795911"/>
              <a:gd name="connsiteY151" fmla="*/ 762000 h 3905250"/>
              <a:gd name="connsiteX152" fmla="*/ 200025 w 3795911"/>
              <a:gd name="connsiteY152" fmla="*/ 752475 h 3905250"/>
              <a:gd name="connsiteX153" fmla="*/ 76200 w 3795911"/>
              <a:gd name="connsiteY153" fmla="*/ 714375 h 3905250"/>
              <a:gd name="connsiteX154" fmla="*/ 47625 w 3795911"/>
              <a:gd name="connsiteY154" fmla="*/ 695325 h 3905250"/>
              <a:gd name="connsiteX155" fmla="*/ 19050 w 3795911"/>
              <a:gd name="connsiteY155" fmla="*/ 638175 h 3905250"/>
              <a:gd name="connsiteX156" fmla="*/ 0 w 3795911"/>
              <a:gd name="connsiteY156" fmla="*/ 609600 h 3905250"/>
              <a:gd name="connsiteX157" fmla="*/ 9525 w 3795911"/>
              <a:gd name="connsiteY157" fmla="*/ 409575 h 3905250"/>
              <a:gd name="connsiteX158" fmla="*/ 28575 w 3795911"/>
              <a:gd name="connsiteY158" fmla="*/ 342900 h 3905250"/>
              <a:gd name="connsiteX159" fmla="*/ 38100 w 3795911"/>
              <a:gd name="connsiteY159" fmla="*/ 285750 h 3905250"/>
              <a:gd name="connsiteX160" fmla="*/ 57150 w 3795911"/>
              <a:gd name="connsiteY160" fmla="*/ 228600 h 3905250"/>
              <a:gd name="connsiteX161" fmla="*/ 66675 w 3795911"/>
              <a:gd name="connsiteY161" fmla="*/ 200025 h 3905250"/>
              <a:gd name="connsiteX162" fmla="*/ 85725 w 3795911"/>
              <a:gd name="connsiteY162" fmla="*/ 133350 h 3905250"/>
              <a:gd name="connsiteX163" fmla="*/ 133350 w 3795911"/>
              <a:gd name="connsiteY163" fmla="*/ 76200 h 3905250"/>
              <a:gd name="connsiteX164" fmla="*/ 190500 w 3795911"/>
              <a:gd name="connsiteY164" fmla="*/ 38100 h 3905250"/>
              <a:gd name="connsiteX165" fmla="*/ 257175 w 3795911"/>
              <a:gd name="connsiteY165" fmla="*/ 28575 h 390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3795911" h="3905250">
                <a:moveTo>
                  <a:pt x="257175" y="28575"/>
                </a:moveTo>
                <a:cubicBezTo>
                  <a:pt x="336550" y="26988"/>
                  <a:pt x="344080" y="7531"/>
                  <a:pt x="666750" y="28575"/>
                </a:cubicBezTo>
                <a:cubicBezTo>
                  <a:pt x="692876" y="30279"/>
                  <a:pt x="717217" y="42800"/>
                  <a:pt x="742950" y="47625"/>
                </a:cubicBezTo>
                <a:cubicBezTo>
                  <a:pt x="768109" y="52342"/>
                  <a:pt x="793750" y="53975"/>
                  <a:pt x="819150" y="57150"/>
                </a:cubicBezTo>
                <a:cubicBezTo>
                  <a:pt x="892175" y="53975"/>
                  <a:pt x="965331" y="53025"/>
                  <a:pt x="1038225" y="47625"/>
                </a:cubicBezTo>
                <a:cubicBezTo>
                  <a:pt x="1051280" y="46658"/>
                  <a:pt x="1063813" y="41950"/>
                  <a:pt x="1076325" y="38100"/>
                </a:cubicBezTo>
                <a:cubicBezTo>
                  <a:pt x="1105114" y="29242"/>
                  <a:pt x="1132033" y="12026"/>
                  <a:pt x="1162050" y="9525"/>
                </a:cubicBezTo>
                <a:lnTo>
                  <a:pt x="1276350" y="0"/>
                </a:lnTo>
                <a:cubicBezTo>
                  <a:pt x="1397000" y="3175"/>
                  <a:pt x="1517739" y="3917"/>
                  <a:pt x="1638300" y="9525"/>
                </a:cubicBezTo>
                <a:cubicBezTo>
                  <a:pt x="1654472" y="10277"/>
                  <a:pt x="1669878" y="16910"/>
                  <a:pt x="1685925" y="19050"/>
                </a:cubicBezTo>
                <a:cubicBezTo>
                  <a:pt x="1717553" y="23267"/>
                  <a:pt x="1749620" y="23842"/>
                  <a:pt x="1781175" y="28575"/>
                </a:cubicBezTo>
                <a:cubicBezTo>
                  <a:pt x="1813196" y="33378"/>
                  <a:pt x="1844059" y="46700"/>
                  <a:pt x="1876425" y="47625"/>
                </a:cubicBezTo>
                <a:lnTo>
                  <a:pt x="2209800" y="57150"/>
                </a:lnTo>
                <a:cubicBezTo>
                  <a:pt x="2374546" y="90099"/>
                  <a:pt x="2121219" y="37386"/>
                  <a:pt x="2314575" y="85725"/>
                </a:cubicBezTo>
                <a:cubicBezTo>
                  <a:pt x="2327275" y="88900"/>
                  <a:pt x="2340136" y="91488"/>
                  <a:pt x="2352675" y="95250"/>
                </a:cubicBezTo>
                <a:cubicBezTo>
                  <a:pt x="2371909" y="101020"/>
                  <a:pt x="2390775" y="107950"/>
                  <a:pt x="2409825" y="114300"/>
                </a:cubicBezTo>
                <a:cubicBezTo>
                  <a:pt x="2419350" y="117475"/>
                  <a:pt x="2428496" y="122174"/>
                  <a:pt x="2438400" y="123825"/>
                </a:cubicBezTo>
                <a:cubicBezTo>
                  <a:pt x="2457450" y="127000"/>
                  <a:pt x="2476697" y="129160"/>
                  <a:pt x="2495550" y="133350"/>
                </a:cubicBezTo>
                <a:cubicBezTo>
                  <a:pt x="2505351" y="135528"/>
                  <a:pt x="2514471" y="140117"/>
                  <a:pt x="2524125" y="142875"/>
                </a:cubicBezTo>
                <a:cubicBezTo>
                  <a:pt x="2536712" y="146471"/>
                  <a:pt x="2549638" y="148804"/>
                  <a:pt x="2562225" y="152400"/>
                </a:cubicBezTo>
                <a:cubicBezTo>
                  <a:pt x="2571879" y="155158"/>
                  <a:pt x="2580877" y="160398"/>
                  <a:pt x="2590800" y="161925"/>
                </a:cubicBezTo>
                <a:cubicBezTo>
                  <a:pt x="2650694" y="171140"/>
                  <a:pt x="2791392" y="178034"/>
                  <a:pt x="2838450" y="180975"/>
                </a:cubicBezTo>
                <a:cubicBezTo>
                  <a:pt x="2847975" y="184150"/>
                  <a:pt x="2857285" y="188065"/>
                  <a:pt x="2867025" y="190500"/>
                </a:cubicBezTo>
                <a:lnTo>
                  <a:pt x="2943225" y="209550"/>
                </a:lnTo>
                <a:cubicBezTo>
                  <a:pt x="2952750" y="222250"/>
                  <a:pt x="2963924" y="233867"/>
                  <a:pt x="2971800" y="247650"/>
                </a:cubicBezTo>
                <a:cubicBezTo>
                  <a:pt x="2976781" y="256367"/>
                  <a:pt x="2976835" y="267245"/>
                  <a:pt x="2981325" y="276225"/>
                </a:cubicBezTo>
                <a:cubicBezTo>
                  <a:pt x="2986445" y="286464"/>
                  <a:pt x="2994025" y="295275"/>
                  <a:pt x="3000375" y="304800"/>
                </a:cubicBezTo>
                <a:cubicBezTo>
                  <a:pt x="3003550" y="387350"/>
                  <a:pt x="3005558" y="469953"/>
                  <a:pt x="3009900" y="552450"/>
                </a:cubicBezTo>
                <a:cubicBezTo>
                  <a:pt x="3015727" y="663160"/>
                  <a:pt x="3008525" y="634050"/>
                  <a:pt x="3028950" y="695325"/>
                </a:cubicBezTo>
                <a:cubicBezTo>
                  <a:pt x="3025775" y="742950"/>
                  <a:pt x="3005957" y="792409"/>
                  <a:pt x="3019425" y="838200"/>
                </a:cubicBezTo>
                <a:cubicBezTo>
                  <a:pt x="3025091" y="857465"/>
                  <a:pt x="3076575" y="857250"/>
                  <a:pt x="3076575" y="857250"/>
                </a:cubicBezTo>
                <a:cubicBezTo>
                  <a:pt x="3155950" y="854075"/>
                  <a:pt x="3235262" y="847725"/>
                  <a:pt x="3314700" y="847725"/>
                </a:cubicBezTo>
                <a:cubicBezTo>
                  <a:pt x="3371938" y="847725"/>
                  <a:pt x="3428983" y="854392"/>
                  <a:pt x="3486150" y="857250"/>
                </a:cubicBezTo>
                <a:lnTo>
                  <a:pt x="3695700" y="866775"/>
                </a:lnTo>
                <a:cubicBezTo>
                  <a:pt x="3683000" y="885825"/>
                  <a:pt x="3664840" y="902205"/>
                  <a:pt x="3657600" y="923925"/>
                </a:cubicBezTo>
                <a:cubicBezTo>
                  <a:pt x="3651250" y="942975"/>
                  <a:pt x="3649689" y="964367"/>
                  <a:pt x="3638550" y="981075"/>
                </a:cubicBezTo>
                <a:cubicBezTo>
                  <a:pt x="3632200" y="990600"/>
                  <a:pt x="3624149" y="999189"/>
                  <a:pt x="3619500" y="1009650"/>
                </a:cubicBezTo>
                <a:cubicBezTo>
                  <a:pt x="3611345" y="1028000"/>
                  <a:pt x="3611589" y="1050092"/>
                  <a:pt x="3600450" y="1066800"/>
                </a:cubicBezTo>
                <a:cubicBezTo>
                  <a:pt x="3545855" y="1148692"/>
                  <a:pt x="3611310" y="1045080"/>
                  <a:pt x="3571875" y="1123950"/>
                </a:cubicBezTo>
                <a:cubicBezTo>
                  <a:pt x="3566755" y="1134189"/>
                  <a:pt x="3557945" y="1142286"/>
                  <a:pt x="3552825" y="1152525"/>
                </a:cubicBezTo>
                <a:cubicBezTo>
                  <a:pt x="3540608" y="1176960"/>
                  <a:pt x="3531166" y="1246926"/>
                  <a:pt x="3524250" y="1257300"/>
                </a:cubicBezTo>
                <a:cubicBezTo>
                  <a:pt x="3517900" y="1266825"/>
                  <a:pt x="3510320" y="1275636"/>
                  <a:pt x="3505200" y="1285875"/>
                </a:cubicBezTo>
                <a:cubicBezTo>
                  <a:pt x="3500710" y="1294855"/>
                  <a:pt x="3500656" y="1305733"/>
                  <a:pt x="3495675" y="1314450"/>
                </a:cubicBezTo>
                <a:cubicBezTo>
                  <a:pt x="3478287" y="1344879"/>
                  <a:pt x="3439960" y="1376820"/>
                  <a:pt x="3429000" y="1409700"/>
                </a:cubicBezTo>
                <a:cubicBezTo>
                  <a:pt x="3425825" y="1419225"/>
                  <a:pt x="3424351" y="1429498"/>
                  <a:pt x="3419475" y="1438275"/>
                </a:cubicBezTo>
                <a:cubicBezTo>
                  <a:pt x="3408356" y="1458289"/>
                  <a:pt x="3381375" y="1495425"/>
                  <a:pt x="3381375" y="1495425"/>
                </a:cubicBezTo>
                <a:cubicBezTo>
                  <a:pt x="3384550" y="1508125"/>
                  <a:pt x="3378020" y="1531183"/>
                  <a:pt x="3390900" y="1533525"/>
                </a:cubicBezTo>
                <a:cubicBezTo>
                  <a:pt x="3422757" y="1539317"/>
                  <a:pt x="3486150" y="1514475"/>
                  <a:pt x="3486150" y="1514475"/>
                </a:cubicBezTo>
                <a:cubicBezTo>
                  <a:pt x="3507235" y="1500418"/>
                  <a:pt x="3528632" y="1488852"/>
                  <a:pt x="3543300" y="1466850"/>
                </a:cubicBezTo>
                <a:cubicBezTo>
                  <a:pt x="3548869" y="1458496"/>
                  <a:pt x="3549650" y="1447800"/>
                  <a:pt x="3552825" y="1438275"/>
                </a:cubicBezTo>
                <a:cubicBezTo>
                  <a:pt x="3549650" y="1428750"/>
                  <a:pt x="3552825" y="1412875"/>
                  <a:pt x="3543300" y="1409700"/>
                </a:cubicBezTo>
                <a:cubicBezTo>
                  <a:pt x="3512285" y="1399362"/>
                  <a:pt x="3482312" y="1426503"/>
                  <a:pt x="3467100" y="1447800"/>
                </a:cubicBezTo>
                <a:cubicBezTo>
                  <a:pt x="3458847" y="1459354"/>
                  <a:pt x="3438010" y="1475860"/>
                  <a:pt x="3448050" y="1485900"/>
                </a:cubicBezTo>
                <a:cubicBezTo>
                  <a:pt x="3457575" y="1495425"/>
                  <a:pt x="3466277" y="1465949"/>
                  <a:pt x="3476625" y="1457325"/>
                </a:cubicBezTo>
                <a:cubicBezTo>
                  <a:pt x="3485419" y="1449996"/>
                  <a:pt x="3495675" y="1444625"/>
                  <a:pt x="3505200" y="1438275"/>
                </a:cubicBezTo>
                <a:cubicBezTo>
                  <a:pt x="3511550" y="1428750"/>
                  <a:pt x="3515635" y="1417238"/>
                  <a:pt x="3524250" y="1409700"/>
                </a:cubicBezTo>
                <a:cubicBezTo>
                  <a:pt x="3541480" y="1394623"/>
                  <a:pt x="3581400" y="1371600"/>
                  <a:pt x="3581400" y="1371600"/>
                </a:cubicBezTo>
                <a:cubicBezTo>
                  <a:pt x="3598309" y="1374418"/>
                  <a:pt x="3653027" y="1375503"/>
                  <a:pt x="3667125" y="1400175"/>
                </a:cubicBezTo>
                <a:cubicBezTo>
                  <a:pt x="3675157" y="1414231"/>
                  <a:pt x="3673138" y="1431996"/>
                  <a:pt x="3676650" y="1447800"/>
                </a:cubicBezTo>
                <a:cubicBezTo>
                  <a:pt x="3679490" y="1460579"/>
                  <a:pt x="3682579" y="1473313"/>
                  <a:pt x="3686175" y="1485900"/>
                </a:cubicBezTo>
                <a:cubicBezTo>
                  <a:pt x="3688933" y="1495554"/>
                  <a:pt x="3693265" y="1504735"/>
                  <a:pt x="3695700" y="1514475"/>
                </a:cubicBezTo>
                <a:cubicBezTo>
                  <a:pt x="3699627" y="1530181"/>
                  <a:pt x="3699541" y="1546941"/>
                  <a:pt x="3705225" y="1562100"/>
                </a:cubicBezTo>
                <a:cubicBezTo>
                  <a:pt x="3709245" y="1572819"/>
                  <a:pt x="3719155" y="1580436"/>
                  <a:pt x="3724275" y="1590675"/>
                </a:cubicBezTo>
                <a:cubicBezTo>
                  <a:pt x="3735999" y="1614123"/>
                  <a:pt x="3739667" y="1654450"/>
                  <a:pt x="3743325" y="1676400"/>
                </a:cubicBezTo>
                <a:cubicBezTo>
                  <a:pt x="3746500" y="1749425"/>
                  <a:pt x="3747450" y="1822581"/>
                  <a:pt x="3752850" y="1895475"/>
                </a:cubicBezTo>
                <a:cubicBezTo>
                  <a:pt x="3753989" y="1910852"/>
                  <a:pt x="3766535" y="1946054"/>
                  <a:pt x="3771900" y="1962150"/>
                </a:cubicBezTo>
                <a:cubicBezTo>
                  <a:pt x="3778250" y="2324100"/>
                  <a:pt x="3807388" y="2686368"/>
                  <a:pt x="3790950" y="3048000"/>
                </a:cubicBezTo>
                <a:cubicBezTo>
                  <a:pt x="3787775" y="3117850"/>
                  <a:pt x="3786788" y="3187834"/>
                  <a:pt x="3781425" y="3257550"/>
                </a:cubicBezTo>
                <a:cubicBezTo>
                  <a:pt x="3779341" y="3284636"/>
                  <a:pt x="3765948" y="3310829"/>
                  <a:pt x="3752850" y="3333750"/>
                </a:cubicBezTo>
                <a:cubicBezTo>
                  <a:pt x="3747170" y="3343689"/>
                  <a:pt x="3738920" y="3352086"/>
                  <a:pt x="3733800" y="3362325"/>
                </a:cubicBezTo>
                <a:cubicBezTo>
                  <a:pt x="3697437" y="3435051"/>
                  <a:pt x="3764796" y="3336872"/>
                  <a:pt x="3695700" y="3429000"/>
                </a:cubicBezTo>
                <a:cubicBezTo>
                  <a:pt x="3692525" y="3438525"/>
                  <a:pt x="3690665" y="3448595"/>
                  <a:pt x="3686175" y="3457575"/>
                </a:cubicBezTo>
                <a:cubicBezTo>
                  <a:pt x="3679211" y="3471503"/>
                  <a:pt x="3645022" y="3515621"/>
                  <a:pt x="3638550" y="3524250"/>
                </a:cubicBezTo>
                <a:cubicBezTo>
                  <a:pt x="3635375" y="3536950"/>
                  <a:pt x="3636287" y="3551458"/>
                  <a:pt x="3629025" y="3562350"/>
                </a:cubicBezTo>
                <a:cubicBezTo>
                  <a:pt x="3622675" y="3571875"/>
                  <a:pt x="3608545" y="3573305"/>
                  <a:pt x="3600450" y="3581400"/>
                </a:cubicBezTo>
                <a:cubicBezTo>
                  <a:pt x="3515826" y="3666024"/>
                  <a:pt x="3646107" y="3570012"/>
                  <a:pt x="3514725" y="3657600"/>
                </a:cubicBezTo>
                <a:lnTo>
                  <a:pt x="3514725" y="3657600"/>
                </a:lnTo>
                <a:cubicBezTo>
                  <a:pt x="3502025" y="3667125"/>
                  <a:pt x="3488678" y="3675844"/>
                  <a:pt x="3476625" y="3686175"/>
                </a:cubicBezTo>
                <a:cubicBezTo>
                  <a:pt x="3466398" y="3694941"/>
                  <a:pt x="3459414" y="3707518"/>
                  <a:pt x="3448050" y="3714750"/>
                </a:cubicBezTo>
                <a:cubicBezTo>
                  <a:pt x="3391168" y="3750948"/>
                  <a:pt x="3385098" y="3749538"/>
                  <a:pt x="3333750" y="3762375"/>
                </a:cubicBezTo>
                <a:cubicBezTo>
                  <a:pt x="3288280" y="3796477"/>
                  <a:pt x="3296876" y="3793580"/>
                  <a:pt x="3238500" y="3819525"/>
                </a:cubicBezTo>
                <a:cubicBezTo>
                  <a:pt x="3229325" y="3823603"/>
                  <a:pt x="3218905" y="3824560"/>
                  <a:pt x="3209925" y="3829050"/>
                </a:cubicBezTo>
                <a:cubicBezTo>
                  <a:pt x="3154382" y="3856822"/>
                  <a:pt x="3210208" y="3848720"/>
                  <a:pt x="3124200" y="3867150"/>
                </a:cubicBezTo>
                <a:cubicBezTo>
                  <a:pt x="3099171" y="3872513"/>
                  <a:pt x="3073400" y="3873500"/>
                  <a:pt x="3048000" y="3876675"/>
                </a:cubicBezTo>
                <a:cubicBezTo>
                  <a:pt x="3038475" y="3879850"/>
                  <a:pt x="3029226" y="3884022"/>
                  <a:pt x="3019425" y="3886200"/>
                </a:cubicBezTo>
                <a:cubicBezTo>
                  <a:pt x="2955568" y="3900390"/>
                  <a:pt x="2895586" y="3900488"/>
                  <a:pt x="2828925" y="3905250"/>
                </a:cubicBezTo>
                <a:cubicBezTo>
                  <a:pt x="2759075" y="3898900"/>
                  <a:pt x="2689051" y="3894240"/>
                  <a:pt x="2619375" y="3886200"/>
                </a:cubicBezTo>
                <a:cubicBezTo>
                  <a:pt x="2606370" y="3884699"/>
                  <a:pt x="2593532" y="3881272"/>
                  <a:pt x="2581275" y="3876675"/>
                </a:cubicBezTo>
                <a:cubicBezTo>
                  <a:pt x="2567980" y="3871689"/>
                  <a:pt x="2556226" y="3863218"/>
                  <a:pt x="2543175" y="3857625"/>
                </a:cubicBezTo>
                <a:cubicBezTo>
                  <a:pt x="2533947" y="3853670"/>
                  <a:pt x="2523580" y="3852590"/>
                  <a:pt x="2514600" y="3848100"/>
                </a:cubicBezTo>
                <a:cubicBezTo>
                  <a:pt x="2459330" y="3820465"/>
                  <a:pt x="2514721" y="3835048"/>
                  <a:pt x="2447925" y="3810000"/>
                </a:cubicBezTo>
                <a:cubicBezTo>
                  <a:pt x="2435668" y="3805403"/>
                  <a:pt x="2422525" y="3803650"/>
                  <a:pt x="2409825" y="3800475"/>
                </a:cubicBezTo>
                <a:cubicBezTo>
                  <a:pt x="2340207" y="3754063"/>
                  <a:pt x="2427743" y="3810714"/>
                  <a:pt x="2343150" y="3762375"/>
                </a:cubicBezTo>
                <a:cubicBezTo>
                  <a:pt x="2333211" y="3756695"/>
                  <a:pt x="2325036" y="3747974"/>
                  <a:pt x="2314575" y="3743325"/>
                </a:cubicBezTo>
                <a:cubicBezTo>
                  <a:pt x="2296225" y="3735170"/>
                  <a:pt x="2276475" y="3730625"/>
                  <a:pt x="2257425" y="3724275"/>
                </a:cubicBezTo>
                <a:lnTo>
                  <a:pt x="2200275" y="3705225"/>
                </a:lnTo>
                <a:cubicBezTo>
                  <a:pt x="2190750" y="3702050"/>
                  <a:pt x="2180054" y="3701269"/>
                  <a:pt x="2171700" y="3695700"/>
                </a:cubicBezTo>
                <a:cubicBezTo>
                  <a:pt x="2162175" y="3689350"/>
                  <a:pt x="2153364" y="3681770"/>
                  <a:pt x="2143125" y="3676650"/>
                </a:cubicBezTo>
                <a:cubicBezTo>
                  <a:pt x="2134145" y="3672160"/>
                  <a:pt x="2124204" y="3669883"/>
                  <a:pt x="2114550" y="3667125"/>
                </a:cubicBezTo>
                <a:cubicBezTo>
                  <a:pt x="2046104" y="3647569"/>
                  <a:pt x="2107391" y="3667717"/>
                  <a:pt x="2028825" y="3648075"/>
                </a:cubicBezTo>
                <a:cubicBezTo>
                  <a:pt x="2019085" y="3645640"/>
                  <a:pt x="2010229" y="3639659"/>
                  <a:pt x="2000250" y="3638550"/>
                </a:cubicBezTo>
                <a:cubicBezTo>
                  <a:pt x="1952811" y="3633279"/>
                  <a:pt x="1904954" y="3632831"/>
                  <a:pt x="1857375" y="3629025"/>
                </a:cubicBezTo>
                <a:cubicBezTo>
                  <a:pt x="1825568" y="3626480"/>
                  <a:pt x="1793875" y="3622675"/>
                  <a:pt x="1762125" y="3619500"/>
                </a:cubicBezTo>
                <a:cubicBezTo>
                  <a:pt x="1667189" y="3595766"/>
                  <a:pt x="1711750" y="3604754"/>
                  <a:pt x="1628775" y="3590925"/>
                </a:cubicBezTo>
                <a:lnTo>
                  <a:pt x="1524000" y="3552825"/>
                </a:lnTo>
                <a:cubicBezTo>
                  <a:pt x="1507991" y="3546822"/>
                  <a:pt x="1492752" y="3538688"/>
                  <a:pt x="1476375" y="3533775"/>
                </a:cubicBezTo>
                <a:cubicBezTo>
                  <a:pt x="1460868" y="3529123"/>
                  <a:pt x="1444369" y="3528510"/>
                  <a:pt x="1428750" y="3524250"/>
                </a:cubicBezTo>
                <a:cubicBezTo>
                  <a:pt x="1409377" y="3518966"/>
                  <a:pt x="1391081" y="3510070"/>
                  <a:pt x="1371600" y="3505200"/>
                </a:cubicBezTo>
                <a:cubicBezTo>
                  <a:pt x="1352266" y="3500367"/>
                  <a:pt x="1324056" y="3494349"/>
                  <a:pt x="1304925" y="3486150"/>
                </a:cubicBezTo>
                <a:cubicBezTo>
                  <a:pt x="1291874" y="3480557"/>
                  <a:pt x="1280078" y="3472197"/>
                  <a:pt x="1266825" y="3467100"/>
                </a:cubicBezTo>
                <a:cubicBezTo>
                  <a:pt x="1238712" y="3456287"/>
                  <a:pt x="1209675" y="3448050"/>
                  <a:pt x="1181100" y="3438525"/>
                </a:cubicBezTo>
                <a:lnTo>
                  <a:pt x="1095375" y="3409950"/>
                </a:lnTo>
                <a:cubicBezTo>
                  <a:pt x="1085850" y="3406775"/>
                  <a:pt x="1076645" y="3402394"/>
                  <a:pt x="1066800" y="3400425"/>
                </a:cubicBezTo>
                <a:lnTo>
                  <a:pt x="1019175" y="3390900"/>
                </a:lnTo>
                <a:cubicBezTo>
                  <a:pt x="1006475" y="3381375"/>
                  <a:pt x="995274" y="3369425"/>
                  <a:pt x="981075" y="3362325"/>
                </a:cubicBezTo>
                <a:cubicBezTo>
                  <a:pt x="957885" y="3350730"/>
                  <a:pt x="913170" y="3340586"/>
                  <a:pt x="885825" y="3333750"/>
                </a:cubicBezTo>
                <a:cubicBezTo>
                  <a:pt x="879475" y="3324225"/>
                  <a:pt x="875933" y="3312044"/>
                  <a:pt x="866775" y="3305175"/>
                </a:cubicBezTo>
                <a:cubicBezTo>
                  <a:pt x="789797" y="3247442"/>
                  <a:pt x="829606" y="3306292"/>
                  <a:pt x="781050" y="3248025"/>
                </a:cubicBezTo>
                <a:cubicBezTo>
                  <a:pt x="773721" y="3239231"/>
                  <a:pt x="768954" y="3228544"/>
                  <a:pt x="762000" y="3219450"/>
                </a:cubicBezTo>
                <a:cubicBezTo>
                  <a:pt x="730609" y="3178400"/>
                  <a:pt x="653131" y="3088461"/>
                  <a:pt x="619125" y="3028950"/>
                </a:cubicBezTo>
                <a:cubicBezTo>
                  <a:pt x="605036" y="3004294"/>
                  <a:pt x="596777" y="2976379"/>
                  <a:pt x="581025" y="2952750"/>
                </a:cubicBezTo>
                <a:cubicBezTo>
                  <a:pt x="574675" y="2943225"/>
                  <a:pt x="566227" y="2934804"/>
                  <a:pt x="561975" y="2924175"/>
                </a:cubicBezTo>
                <a:cubicBezTo>
                  <a:pt x="547060" y="2886887"/>
                  <a:pt x="536575" y="2847975"/>
                  <a:pt x="523875" y="2809875"/>
                </a:cubicBezTo>
                <a:lnTo>
                  <a:pt x="514350" y="2781300"/>
                </a:lnTo>
                <a:cubicBezTo>
                  <a:pt x="501725" y="2554043"/>
                  <a:pt x="495582" y="2559403"/>
                  <a:pt x="523875" y="2276475"/>
                </a:cubicBezTo>
                <a:cubicBezTo>
                  <a:pt x="525576" y="2259462"/>
                  <a:pt x="538012" y="2245227"/>
                  <a:pt x="542925" y="2228850"/>
                </a:cubicBezTo>
                <a:cubicBezTo>
                  <a:pt x="547917" y="2212209"/>
                  <a:pt x="559714" y="2137641"/>
                  <a:pt x="561975" y="2124075"/>
                </a:cubicBezTo>
                <a:cubicBezTo>
                  <a:pt x="566554" y="2050814"/>
                  <a:pt x="565466" y="1984540"/>
                  <a:pt x="581025" y="1914525"/>
                </a:cubicBezTo>
                <a:cubicBezTo>
                  <a:pt x="583203" y="1904724"/>
                  <a:pt x="587375" y="1895475"/>
                  <a:pt x="590550" y="1885950"/>
                </a:cubicBezTo>
                <a:cubicBezTo>
                  <a:pt x="612467" y="1710614"/>
                  <a:pt x="595536" y="1782776"/>
                  <a:pt x="628650" y="1666875"/>
                </a:cubicBezTo>
                <a:cubicBezTo>
                  <a:pt x="631825" y="1641475"/>
                  <a:pt x="633596" y="1615860"/>
                  <a:pt x="638175" y="1590675"/>
                </a:cubicBezTo>
                <a:cubicBezTo>
                  <a:pt x="639971" y="1580797"/>
                  <a:pt x="645113" y="1571801"/>
                  <a:pt x="647700" y="1562100"/>
                </a:cubicBezTo>
                <a:cubicBezTo>
                  <a:pt x="657819" y="1524153"/>
                  <a:pt x="670721" y="1486678"/>
                  <a:pt x="676275" y="1447800"/>
                </a:cubicBezTo>
                <a:cubicBezTo>
                  <a:pt x="679450" y="1425575"/>
                  <a:pt x="679893" y="1402785"/>
                  <a:pt x="685800" y="1381125"/>
                </a:cubicBezTo>
                <a:cubicBezTo>
                  <a:pt x="689536" y="1367426"/>
                  <a:pt x="699083" y="1356000"/>
                  <a:pt x="704850" y="1343025"/>
                </a:cubicBezTo>
                <a:cubicBezTo>
                  <a:pt x="711794" y="1327401"/>
                  <a:pt x="718493" y="1311620"/>
                  <a:pt x="723900" y="1295400"/>
                </a:cubicBezTo>
                <a:cubicBezTo>
                  <a:pt x="728040" y="1282981"/>
                  <a:pt x="728268" y="1269332"/>
                  <a:pt x="733425" y="1257300"/>
                </a:cubicBezTo>
                <a:cubicBezTo>
                  <a:pt x="737934" y="1246778"/>
                  <a:pt x="746795" y="1238664"/>
                  <a:pt x="752475" y="1228725"/>
                </a:cubicBezTo>
                <a:cubicBezTo>
                  <a:pt x="759520" y="1216397"/>
                  <a:pt x="764480" y="1202953"/>
                  <a:pt x="771525" y="1190625"/>
                </a:cubicBezTo>
                <a:cubicBezTo>
                  <a:pt x="782667" y="1171126"/>
                  <a:pt x="806884" y="1140305"/>
                  <a:pt x="819150" y="1123950"/>
                </a:cubicBezTo>
                <a:cubicBezTo>
                  <a:pt x="835889" y="1073732"/>
                  <a:pt x="817612" y="1114366"/>
                  <a:pt x="857250" y="1066800"/>
                </a:cubicBezTo>
                <a:cubicBezTo>
                  <a:pt x="896937" y="1019175"/>
                  <a:pt x="852488" y="1054100"/>
                  <a:pt x="904875" y="1019175"/>
                </a:cubicBezTo>
                <a:cubicBezTo>
                  <a:pt x="917575" y="1000125"/>
                  <a:pt x="961291" y="975762"/>
                  <a:pt x="942975" y="962025"/>
                </a:cubicBezTo>
                <a:cubicBezTo>
                  <a:pt x="930275" y="952500"/>
                  <a:pt x="918488" y="941618"/>
                  <a:pt x="904875" y="933450"/>
                </a:cubicBezTo>
                <a:cubicBezTo>
                  <a:pt x="816430" y="880383"/>
                  <a:pt x="815511" y="903085"/>
                  <a:pt x="676275" y="895350"/>
                </a:cubicBezTo>
                <a:cubicBezTo>
                  <a:pt x="660400" y="892175"/>
                  <a:pt x="644766" y="887360"/>
                  <a:pt x="628650" y="885825"/>
                </a:cubicBezTo>
                <a:cubicBezTo>
                  <a:pt x="577980" y="880999"/>
                  <a:pt x="526638" y="883498"/>
                  <a:pt x="476250" y="876300"/>
                </a:cubicBezTo>
                <a:cubicBezTo>
                  <a:pt x="459324" y="873882"/>
                  <a:pt x="445002" y="862163"/>
                  <a:pt x="428625" y="857250"/>
                </a:cubicBezTo>
                <a:cubicBezTo>
                  <a:pt x="413118" y="852598"/>
                  <a:pt x="396875" y="850900"/>
                  <a:pt x="381000" y="847725"/>
                </a:cubicBezTo>
                <a:cubicBezTo>
                  <a:pt x="365125" y="835025"/>
                  <a:pt x="350936" y="819869"/>
                  <a:pt x="333375" y="809625"/>
                </a:cubicBezTo>
                <a:cubicBezTo>
                  <a:pt x="312489" y="797441"/>
                  <a:pt x="288327" y="791864"/>
                  <a:pt x="266700" y="781050"/>
                </a:cubicBezTo>
                <a:cubicBezTo>
                  <a:pt x="256461" y="775930"/>
                  <a:pt x="248647" y="766509"/>
                  <a:pt x="238125" y="762000"/>
                </a:cubicBezTo>
                <a:cubicBezTo>
                  <a:pt x="226093" y="756843"/>
                  <a:pt x="212537" y="756325"/>
                  <a:pt x="200025" y="752475"/>
                </a:cubicBezTo>
                <a:cubicBezTo>
                  <a:pt x="58261" y="708855"/>
                  <a:pt x="162479" y="735945"/>
                  <a:pt x="76200" y="714375"/>
                </a:cubicBezTo>
                <a:cubicBezTo>
                  <a:pt x="66675" y="708025"/>
                  <a:pt x="55720" y="703420"/>
                  <a:pt x="47625" y="695325"/>
                </a:cubicBezTo>
                <a:cubicBezTo>
                  <a:pt x="20328" y="668028"/>
                  <a:pt x="34544" y="669163"/>
                  <a:pt x="19050" y="638175"/>
                </a:cubicBezTo>
                <a:cubicBezTo>
                  <a:pt x="13930" y="627936"/>
                  <a:pt x="6350" y="619125"/>
                  <a:pt x="0" y="609600"/>
                </a:cubicBezTo>
                <a:cubicBezTo>
                  <a:pt x="3175" y="542925"/>
                  <a:pt x="4202" y="476113"/>
                  <a:pt x="9525" y="409575"/>
                </a:cubicBezTo>
                <a:cubicBezTo>
                  <a:pt x="12118" y="377161"/>
                  <a:pt x="22094" y="372062"/>
                  <a:pt x="28575" y="342900"/>
                </a:cubicBezTo>
                <a:cubicBezTo>
                  <a:pt x="32765" y="324047"/>
                  <a:pt x="33416" y="304486"/>
                  <a:pt x="38100" y="285750"/>
                </a:cubicBezTo>
                <a:cubicBezTo>
                  <a:pt x="42970" y="266269"/>
                  <a:pt x="50800" y="247650"/>
                  <a:pt x="57150" y="228600"/>
                </a:cubicBezTo>
                <a:cubicBezTo>
                  <a:pt x="60325" y="219075"/>
                  <a:pt x="64240" y="209765"/>
                  <a:pt x="66675" y="200025"/>
                </a:cubicBezTo>
                <a:cubicBezTo>
                  <a:pt x="69727" y="187818"/>
                  <a:pt x="78893" y="147015"/>
                  <a:pt x="85725" y="133350"/>
                </a:cubicBezTo>
                <a:cubicBezTo>
                  <a:pt x="95731" y="113338"/>
                  <a:pt x="116115" y="89605"/>
                  <a:pt x="133350" y="76200"/>
                </a:cubicBezTo>
                <a:cubicBezTo>
                  <a:pt x="151422" y="62144"/>
                  <a:pt x="168288" y="43653"/>
                  <a:pt x="190500" y="38100"/>
                </a:cubicBezTo>
                <a:cubicBezTo>
                  <a:pt x="247081" y="23955"/>
                  <a:pt x="177800" y="30162"/>
                  <a:pt x="257175" y="28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ounded Rectangle 4"/>
          <p:cNvSpPr/>
          <p:nvPr/>
        </p:nvSpPr>
        <p:spPr>
          <a:xfrm>
            <a:off x="5434212" y="2619376"/>
            <a:ext cx="1441084" cy="12096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5"/>
          <p:cNvSpPr/>
          <p:nvPr/>
        </p:nvSpPr>
        <p:spPr>
          <a:xfrm>
            <a:off x="1754868" y="6518925"/>
            <a:ext cx="6773892" cy="307777"/>
          </a:xfrm>
          <a:prstGeom prst="rect">
            <a:avLst/>
          </a:prstGeom>
        </p:spPr>
        <p:txBody>
          <a:bodyPr wrap="square">
            <a:spAutoFit/>
          </a:bodyPr>
          <a:lstStyle/>
          <a:p>
            <a:r>
              <a:rPr lang="fr-CH" sz="1400" dirty="0"/>
              <a:t>Intranasal OXT in </a:t>
            </a:r>
            <a:r>
              <a:rPr lang="fr-CH" sz="1400" dirty="0" err="1"/>
              <a:t>autism</a:t>
            </a:r>
            <a:r>
              <a:rPr lang="fr-CH" sz="1400" dirty="0"/>
              <a:t> : http://www.youtube.com/watch?v=BEAgT91XV5A</a:t>
            </a:r>
          </a:p>
        </p:txBody>
      </p:sp>
    </p:spTree>
    <p:extLst>
      <p:ext uri="{BB962C8B-B14F-4D97-AF65-F5344CB8AC3E}">
        <p14:creationId xmlns:p14="http://schemas.microsoft.com/office/powerpoint/2010/main" val="72142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47528" y="476672"/>
            <a:ext cx="8229600" cy="1143000"/>
          </a:xfrm>
        </p:spPr>
        <p:txBody>
          <a:bodyPr>
            <a:normAutofit fontScale="90000"/>
          </a:bodyPr>
          <a:lstStyle/>
          <a:p>
            <a:r>
              <a:rPr lang="de-CH" b="1" dirty="0" err="1"/>
              <a:t>Two</a:t>
            </a:r>
            <a:r>
              <a:rPr lang="de-CH" b="1" dirty="0"/>
              <a:t> (additional) </a:t>
            </a:r>
            <a:r>
              <a:rPr lang="de-CH" b="1" dirty="0" err="1"/>
              <a:t>birds</a:t>
            </a:r>
            <a:r>
              <a:rPr lang="de-CH" b="1" dirty="0"/>
              <a:t> </a:t>
            </a:r>
            <a:r>
              <a:rPr lang="de-CH" b="1" dirty="0" err="1"/>
              <a:t>with</a:t>
            </a:r>
            <a:r>
              <a:rPr lang="de-CH" b="1" dirty="0"/>
              <a:t> </a:t>
            </a:r>
            <a:r>
              <a:rPr lang="de-CH" b="1" dirty="0" err="1"/>
              <a:t>one</a:t>
            </a:r>
            <a:r>
              <a:rPr lang="de-CH" b="1" dirty="0"/>
              <a:t> </a:t>
            </a:r>
            <a:r>
              <a:rPr lang="de-CH" b="1" dirty="0" err="1"/>
              <a:t>stone</a:t>
            </a:r>
            <a:endParaRPr lang="fr-CH" b="1" dirty="0"/>
          </a:p>
        </p:txBody>
      </p:sp>
      <p:sp>
        <p:nvSpPr>
          <p:cNvPr id="3" name="Inhaltsplatzhalter 2"/>
          <p:cNvSpPr>
            <a:spLocks noGrp="1"/>
          </p:cNvSpPr>
          <p:nvPr>
            <p:ph idx="1"/>
          </p:nvPr>
        </p:nvSpPr>
        <p:spPr>
          <a:xfrm>
            <a:off x="1981200" y="1600201"/>
            <a:ext cx="4402832" cy="4525963"/>
          </a:xfrm>
        </p:spPr>
        <p:txBody>
          <a:bodyPr/>
          <a:lstStyle/>
          <a:p>
            <a:r>
              <a:rPr lang="de-CH" dirty="0"/>
              <a:t>OXT verbessert den Zuckerstoffwechsel</a:t>
            </a:r>
          </a:p>
          <a:p>
            <a:endParaRPr lang="de-CH" dirty="0"/>
          </a:p>
          <a:p>
            <a:endParaRPr lang="de-CH" dirty="0"/>
          </a:p>
          <a:p>
            <a:r>
              <a:rPr lang="de-CH" dirty="0"/>
              <a:t>OXT verbessert die Gesundheit der Knochen</a:t>
            </a:r>
            <a:endParaRPr lang="fr-CH" dirty="0"/>
          </a:p>
        </p:txBody>
      </p:sp>
      <p:pic>
        <p:nvPicPr>
          <p:cNvPr id="25602" name="Picture 2" descr="http://www.frontiersin.org/files/Articles/139665/fendo-06-00121-HTML/image_m/fendo-06-00121-g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4033" y="1556793"/>
            <a:ext cx="3802925" cy="2171293"/>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http://www.frontiersin.org/files/Articles/139665/fendo-06-00121-HTML/image_m/fendo-06-00121-g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0097" y="4034908"/>
            <a:ext cx="3064991" cy="2670847"/>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745943" y="6430977"/>
            <a:ext cx="5499775" cy="276999"/>
          </a:xfrm>
          <a:prstGeom prst="rect">
            <a:avLst/>
          </a:prstGeom>
          <a:noFill/>
        </p:spPr>
        <p:txBody>
          <a:bodyPr wrap="none" rtlCol="0">
            <a:spAutoFit/>
          </a:bodyPr>
          <a:lstStyle/>
          <a:p>
            <a:r>
              <a:rPr lang="en-US" sz="1200" dirty="0"/>
              <a:t>Front. </a:t>
            </a:r>
            <a:r>
              <a:rPr lang="en-US" sz="1200" dirty="0" err="1"/>
              <a:t>Endocrinol</a:t>
            </a:r>
            <a:r>
              <a:rPr lang="en-US" sz="1200" dirty="0"/>
              <a:t>., 10 August 2015 | </a:t>
            </a:r>
            <a:r>
              <a:rPr lang="en-US" sz="1200" dirty="0">
                <a:hlinkClick r:id="rId5"/>
              </a:rPr>
              <a:t>http://dx.doi.org/10.3389/fendo.2015.00121</a:t>
            </a:r>
            <a:r>
              <a:rPr lang="en-US" sz="1200" dirty="0"/>
              <a:t> </a:t>
            </a:r>
            <a:endParaRPr lang="fr-CH" sz="1200" dirty="0"/>
          </a:p>
        </p:txBody>
      </p:sp>
    </p:spTree>
    <p:extLst>
      <p:ext uri="{BB962C8B-B14F-4D97-AF65-F5344CB8AC3E}">
        <p14:creationId xmlns:p14="http://schemas.microsoft.com/office/powerpoint/2010/main" val="27435364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b="1" dirty="0"/>
              <a:t>Anwendungen von OXT als Arzneimittel</a:t>
            </a:r>
            <a:endParaRPr lang="fr-CH" b="1" dirty="0"/>
          </a:p>
        </p:txBody>
      </p:sp>
      <p:sp>
        <p:nvSpPr>
          <p:cNvPr id="3" name="Inhaltsplatzhalter 2"/>
          <p:cNvSpPr>
            <a:spLocks noGrp="1"/>
          </p:cNvSpPr>
          <p:nvPr>
            <p:ph idx="1"/>
          </p:nvPr>
        </p:nvSpPr>
        <p:spPr/>
        <p:txBody>
          <a:bodyPr/>
          <a:lstStyle/>
          <a:p>
            <a:r>
              <a:rPr lang="de-CH" b="1" dirty="0"/>
              <a:t>Geburtshilfe</a:t>
            </a:r>
            <a:r>
              <a:rPr lang="de-CH" dirty="0"/>
              <a:t>: Wehen Einleitung</a:t>
            </a:r>
          </a:p>
          <a:p>
            <a:r>
              <a:rPr lang="de-CH" b="1" dirty="0"/>
              <a:t>Psychiatrie</a:t>
            </a:r>
            <a:r>
              <a:rPr lang="de-CH" dirty="0"/>
              <a:t>: </a:t>
            </a:r>
          </a:p>
          <a:p>
            <a:pPr marL="0" indent="0">
              <a:buNone/>
            </a:pPr>
            <a:r>
              <a:rPr lang="de-CH" dirty="0"/>
              <a:t>Autismus und </a:t>
            </a:r>
            <a:r>
              <a:rPr lang="de-CH" dirty="0" err="1"/>
              <a:t>Schizofrenie</a:t>
            </a:r>
            <a:r>
              <a:rPr lang="de-CH" dirty="0"/>
              <a:t> </a:t>
            </a:r>
            <a:r>
              <a:rPr lang="de-CH" sz="2000" dirty="0"/>
              <a:t>(</a:t>
            </a:r>
            <a:r>
              <a:rPr lang="fr-CH" sz="2000" i="1" dirty="0"/>
              <a:t>J Child </a:t>
            </a:r>
            <a:r>
              <a:rPr lang="fr-CH" sz="2000" i="1" dirty="0" err="1"/>
              <a:t>Adolesc</a:t>
            </a:r>
            <a:r>
              <a:rPr lang="fr-CH" sz="2000" i="1" dirty="0"/>
              <a:t> </a:t>
            </a:r>
            <a:r>
              <a:rPr lang="fr-CH" sz="2000" i="1" dirty="0" err="1"/>
              <a:t>Psychopharmacol</a:t>
            </a:r>
            <a:r>
              <a:rPr lang="fr-CH" sz="2000" dirty="0"/>
              <a:t> (2013) </a:t>
            </a:r>
            <a:r>
              <a:rPr lang="fr-CH" sz="2000" b="1" dirty="0"/>
              <a:t>23</a:t>
            </a:r>
            <a:r>
              <a:rPr lang="fr-CH" sz="2000" dirty="0"/>
              <a:t>(2):123–7; </a:t>
            </a:r>
            <a:r>
              <a:rPr lang="fr-CH" sz="2000" i="1" dirty="0"/>
              <a:t>Brain </a:t>
            </a:r>
            <a:r>
              <a:rPr lang="fr-CH" sz="2000" i="1" dirty="0" err="1"/>
              <a:t>Res</a:t>
            </a:r>
            <a:r>
              <a:rPr lang="fr-CH" sz="2000" dirty="0"/>
              <a:t> (2014) </a:t>
            </a:r>
            <a:r>
              <a:rPr lang="fr-CH" sz="2000" b="1" dirty="0"/>
              <a:t>1580</a:t>
            </a:r>
            <a:r>
              <a:rPr lang="fr-CH" sz="2000" dirty="0"/>
              <a:t>:188–98.) </a:t>
            </a:r>
          </a:p>
          <a:p>
            <a:pPr marL="0" indent="0">
              <a:buNone/>
            </a:pPr>
            <a:endParaRPr lang="de-CH" sz="2000" dirty="0"/>
          </a:p>
          <a:p>
            <a:r>
              <a:rPr lang="de-CH" b="1" dirty="0"/>
              <a:t>Diabetes?</a:t>
            </a:r>
          </a:p>
          <a:p>
            <a:r>
              <a:rPr lang="de-CH" b="1" dirty="0"/>
              <a:t>Osteoporose?</a:t>
            </a:r>
          </a:p>
          <a:p>
            <a:r>
              <a:rPr lang="de-CH" dirty="0"/>
              <a:t>Liebestrank?</a:t>
            </a:r>
            <a:endParaRPr lang="fr-CH" dirty="0"/>
          </a:p>
        </p:txBody>
      </p:sp>
      <p:cxnSp>
        <p:nvCxnSpPr>
          <p:cNvPr id="5" name="Gerade Verbindung 4"/>
          <p:cNvCxnSpPr/>
          <p:nvPr/>
        </p:nvCxnSpPr>
        <p:spPr>
          <a:xfrm>
            <a:off x="1185257" y="5321289"/>
            <a:ext cx="208823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6626" name="Picture 2" descr="http://p5.focus.de/img/fotos/origs953944/035530827-w360-h541-o-q75-p5/fit-nasenspray-unibon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8248" y="3501009"/>
            <a:ext cx="1732396" cy="2601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37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3497-2A4C-B3EE-5A52-CFAC43554BD5}"/>
              </a:ext>
            </a:extLst>
          </p:cNvPr>
          <p:cNvSpPr>
            <a:spLocks noGrp="1"/>
          </p:cNvSpPr>
          <p:nvPr>
            <p:ph type="title"/>
          </p:nvPr>
        </p:nvSpPr>
        <p:spPr/>
        <p:txBody>
          <a:bodyPr/>
          <a:lstStyle/>
          <a:p>
            <a:endParaRPr lang="fr-CH"/>
          </a:p>
        </p:txBody>
      </p:sp>
      <p:sp>
        <p:nvSpPr>
          <p:cNvPr id="3" name="Content Placeholder 2">
            <a:extLst>
              <a:ext uri="{FF2B5EF4-FFF2-40B4-BE49-F238E27FC236}">
                <a16:creationId xmlns:a16="http://schemas.microsoft.com/office/drawing/2014/main" id="{66D04004-8F0E-B355-6B2A-7F9E4250CFCB}"/>
              </a:ext>
            </a:extLst>
          </p:cNvPr>
          <p:cNvSpPr>
            <a:spLocks noGrp="1"/>
          </p:cNvSpPr>
          <p:nvPr>
            <p:ph idx="1"/>
          </p:nvPr>
        </p:nvSpPr>
        <p:spPr/>
        <p:txBody>
          <a:bodyPr/>
          <a:lstStyle/>
          <a:p>
            <a:endParaRPr lang="fr-CH"/>
          </a:p>
        </p:txBody>
      </p:sp>
      <p:pic>
        <p:nvPicPr>
          <p:cNvPr id="5" name="Picture 4">
            <a:extLst>
              <a:ext uri="{FF2B5EF4-FFF2-40B4-BE49-F238E27FC236}">
                <a16:creationId xmlns:a16="http://schemas.microsoft.com/office/drawing/2014/main" id="{6B05F013-1AD6-5540-07B7-6F23040A5E56}"/>
              </a:ext>
            </a:extLst>
          </p:cNvPr>
          <p:cNvPicPr>
            <a:picLocks noChangeAspect="1"/>
          </p:cNvPicPr>
          <p:nvPr/>
        </p:nvPicPr>
        <p:blipFill>
          <a:blip r:embed="rId3"/>
          <a:stretch>
            <a:fillRect/>
          </a:stretch>
        </p:blipFill>
        <p:spPr>
          <a:xfrm>
            <a:off x="287705" y="365125"/>
            <a:ext cx="12069437" cy="5974672"/>
          </a:xfrm>
          <a:prstGeom prst="rect">
            <a:avLst/>
          </a:prstGeom>
        </p:spPr>
      </p:pic>
      <p:pic>
        <p:nvPicPr>
          <p:cNvPr id="9" name="Picture 8">
            <a:extLst>
              <a:ext uri="{FF2B5EF4-FFF2-40B4-BE49-F238E27FC236}">
                <a16:creationId xmlns:a16="http://schemas.microsoft.com/office/drawing/2014/main" id="{BC29AFF7-80CF-A80E-73BC-FC0E502FC982}"/>
              </a:ext>
            </a:extLst>
          </p:cNvPr>
          <p:cNvPicPr>
            <a:picLocks noChangeAspect="1"/>
          </p:cNvPicPr>
          <p:nvPr/>
        </p:nvPicPr>
        <p:blipFill>
          <a:blip r:embed="rId4"/>
          <a:stretch>
            <a:fillRect/>
          </a:stretch>
        </p:blipFill>
        <p:spPr>
          <a:xfrm>
            <a:off x="405644" y="6474734"/>
            <a:ext cx="3716266" cy="290050"/>
          </a:xfrm>
          <a:prstGeom prst="rect">
            <a:avLst/>
          </a:prstGeom>
        </p:spPr>
      </p:pic>
    </p:spTree>
    <p:extLst>
      <p:ext uri="{BB962C8B-B14F-4D97-AF65-F5344CB8AC3E}">
        <p14:creationId xmlns:p14="http://schemas.microsoft.com/office/powerpoint/2010/main" val="28216308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0D45C-837A-8ADD-5CD0-B083B62DA968}"/>
              </a:ext>
            </a:extLst>
          </p:cNvPr>
          <p:cNvSpPr>
            <a:spLocks noGrp="1"/>
          </p:cNvSpPr>
          <p:nvPr>
            <p:ph type="title"/>
          </p:nvPr>
        </p:nvSpPr>
        <p:spPr/>
        <p:txBody>
          <a:bodyPr/>
          <a:lstStyle/>
          <a:p>
            <a:r>
              <a:rPr lang="de-CH" b="1" dirty="0">
                <a:effectLst>
                  <a:outerShdw blurRad="38100" dist="38100" dir="2700000" algn="tl">
                    <a:srgbClr val="000000">
                      <a:alpha val="43137"/>
                    </a:srgbClr>
                  </a:outerShdw>
                </a:effectLst>
              </a:rPr>
              <a:t>Oxytocin und vaginale Atrophie</a:t>
            </a:r>
            <a:endParaRPr lang="fr-CH"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8494157-F57F-4EAD-8549-78C9476BDE3D}"/>
              </a:ext>
            </a:extLst>
          </p:cNvPr>
          <p:cNvSpPr>
            <a:spLocks noGrp="1"/>
          </p:cNvSpPr>
          <p:nvPr>
            <p:ph idx="1"/>
          </p:nvPr>
        </p:nvSpPr>
        <p:spPr/>
        <p:txBody>
          <a:bodyPr/>
          <a:lstStyle/>
          <a:p>
            <a:endParaRPr lang="fr-CH" dirty="0"/>
          </a:p>
        </p:txBody>
      </p:sp>
      <p:sp>
        <p:nvSpPr>
          <p:cNvPr id="5" name="TextBox 4">
            <a:extLst>
              <a:ext uri="{FF2B5EF4-FFF2-40B4-BE49-F238E27FC236}">
                <a16:creationId xmlns:a16="http://schemas.microsoft.com/office/drawing/2014/main" id="{431DF58A-F489-0199-C316-B4518EF7C7C4}"/>
              </a:ext>
            </a:extLst>
          </p:cNvPr>
          <p:cNvSpPr txBox="1"/>
          <p:nvPr/>
        </p:nvSpPr>
        <p:spPr>
          <a:xfrm>
            <a:off x="905523" y="4738549"/>
            <a:ext cx="10617693" cy="2031325"/>
          </a:xfrm>
          <a:prstGeom prst="rect">
            <a:avLst/>
          </a:prstGeom>
          <a:noFill/>
        </p:spPr>
        <p:txBody>
          <a:bodyPr wrap="square">
            <a:spAutoFit/>
          </a:bodyPr>
          <a:lstStyle/>
          <a:p>
            <a:pPr algn="l"/>
            <a:r>
              <a:rPr lang="de-DE" dirty="0">
                <a:latin typeface="Calibri" panose="020F0502020204030204" pitchFamily="34" charset="0"/>
                <a:cs typeface="Calibri" panose="020F0502020204030204" pitchFamily="34" charset="0"/>
              </a:rPr>
              <a:t>Die Ergebnisse der Meta-Analyse zeigen, dass vaginales Oxytocin </a:t>
            </a:r>
            <a:r>
              <a:rPr lang="de-DE"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keinen signifikanten Einfluss </a:t>
            </a:r>
            <a:r>
              <a:rPr lang="de-DE" dirty="0">
                <a:latin typeface="Calibri" panose="020F0502020204030204" pitchFamily="34" charset="0"/>
                <a:cs typeface="Calibri" panose="020F0502020204030204" pitchFamily="34" charset="0"/>
              </a:rPr>
              <a:t>auf das </a:t>
            </a:r>
            <a:r>
              <a:rPr lang="de-DE" dirty="0" err="1">
                <a:latin typeface="Calibri" panose="020F0502020204030204" pitchFamily="34" charset="0"/>
                <a:cs typeface="Calibri" panose="020F0502020204030204" pitchFamily="34" charset="0"/>
              </a:rPr>
              <a:t>genitourinäre</a:t>
            </a:r>
            <a:r>
              <a:rPr lang="de-DE" dirty="0">
                <a:latin typeface="Calibri" panose="020F0502020204030204" pitchFamily="34" charset="0"/>
                <a:cs typeface="Calibri" panose="020F0502020204030204" pitchFamily="34" charset="0"/>
              </a:rPr>
              <a:t> Syndrom der Menopause (GSM) bei Patienten in Bezug auf den vaginalen Reifungsindex, den vaginalen pH-Wert, die histologische Auswertung, die </a:t>
            </a:r>
            <a:r>
              <a:rPr lang="de-DE" dirty="0" err="1">
                <a:latin typeface="Calibri" panose="020F0502020204030204" pitchFamily="34" charset="0"/>
                <a:cs typeface="Calibri" panose="020F0502020204030204" pitchFamily="34" charset="0"/>
              </a:rPr>
              <a:t>Endometriumsdicke</a:t>
            </a:r>
            <a:r>
              <a:rPr lang="de-DE" dirty="0">
                <a:latin typeface="Calibri" panose="020F0502020204030204" pitchFamily="34" charset="0"/>
                <a:cs typeface="Calibri" panose="020F0502020204030204" pitchFamily="34" charset="0"/>
              </a:rPr>
              <a:t> und Dyspareunie (</a:t>
            </a:r>
            <a:r>
              <a:rPr lang="fr-CH" b="0" i="0" dirty="0" err="1">
                <a:solidFill>
                  <a:srgbClr val="040C28"/>
                </a:solidFill>
                <a:effectLst/>
                <a:latin typeface="Google Sans"/>
              </a:rPr>
              <a:t>Schmerzen</a:t>
            </a:r>
            <a:r>
              <a:rPr lang="fr-CH" b="0" i="0" dirty="0">
                <a:solidFill>
                  <a:srgbClr val="040C28"/>
                </a:solidFill>
                <a:effectLst/>
                <a:latin typeface="Google Sans"/>
              </a:rPr>
              <a:t> </a:t>
            </a:r>
            <a:r>
              <a:rPr lang="fr-CH" b="0" i="0" dirty="0" err="1">
                <a:solidFill>
                  <a:srgbClr val="040C28"/>
                </a:solidFill>
                <a:effectLst/>
                <a:latin typeface="Google Sans"/>
              </a:rPr>
              <a:t>beim</a:t>
            </a:r>
            <a:r>
              <a:rPr lang="fr-CH" b="0" i="0" dirty="0">
                <a:solidFill>
                  <a:srgbClr val="040C28"/>
                </a:solidFill>
                <a:effectLst/>
                <a:latin typeface="Google Sans"/>
              </a:rPr>
              <a:t> </a:t>
            </a:r>
            <a:r>
              <a:rPr lang="fr-CH" b="0" i="0" dirty="0" err="1">
                <a:solidFill>
                  <a:srgbClr val="040C28"/>
                </a:solidFill>
                <a:effectLst/>
                <a:latin typeface="Google Sans"/>
              </a:rPr>
              <a:t>Geschlechtsverkehr</a:t>
            </a:r>
            <a:r>
              <a:rPr lang="fr-CH" b="0" i="0" dirty="0">
                <a:solidFill>
                  <a:srgbClr val="040C28"/>
                </a:solidFill>
                <a:effectLst/>
                <a:latin typeface="Google Sans"/>
              </a:rPr>
              <a:t>)</a:t>
            </a:r>
            <a:r>
              <a:rPr lang="de-DE" dirty="0">
                <a:latin typeface="Calibri" panose="020F0502020204030204" pitchFamily="34" charset="0"/>
                <a:cs typeface="Calibri" panose="020F0502020204030204" pitchFamily="34" charset="0"/>
              </a:rPr>
              <a:t> hat. </a:t>
            </a:r>
          </a:p>
          <a:p>
            <a:pPr algn="l"/>
            <a:endParaRPr lang="de-DE" dirty="0">
              <a:latin typeface="Calibri" panose="020F0502020204030204" pitchFamily="34" charset="0"/>
              <a:cs typeface="Calibri" panose="020F0502020204030204" pitchFamily="34" charset="0"/>
            </a:endParaRPr>
          </a:p>
          <a:p>
            <a:pPr algn="l"/>
            <a:r>
              <a:rPr lang="de-DE" dirty="0">
                <a:latin typeface="Calibri" panose="020F0502020204030204" pitchFamily="34" charset="0"/>
                <a:cs typeface="Calibri" panose="020F0502020204030204" pitchFamily="34" charset="0"/>
              </a:rPr>
              <a:t>Trotz der mangelnden Akzeptanz von Oxytocin als wertvolle Alternative zu Östrogen bei GSM kann die Möglichkeit seiner Wirksamkeit nicht vollständig ausgeschlossen werden.</a:t>
            </a:r>
            <a:endParaRPr lang="fr-CH"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65E3EF8-ABDB-66CA-5D33-E45E9D94BCE0}"/>
              </a:ext>
            </a:extLst>
          </p:cNvPr>
          <p:cNvPicPr>
            <a:picLocks noChangeAspect="1"/>
          </p:cNvPicPr>
          <p:nvPr/>
        </p:nvPicPr>
        <p:blipFill>
          <a:blip r:embed="rId2"/>
          <a:stretch>
            <a:fillRect/>
          </a:stretch>
        </p:blipFill>
        <p:spPr>
          <a:xfrm>
            <a:off x="2606033" y="1339268"/>
            <a:ext cx="6602375" cy="3228974"/>
          </a:xfrm>
          <a:prstGeom prst="rect">
            <a:avLst/>
          </a:prstGeom>
        </p:spPr>
      </p:pic>
    </p:spTree>
    <p:extLst>
      <p:ext uri="{BB962C8B-B14F-4D97-AF65-F5344CB8AC3E}">
        <p14:creationId xmlns:p14="http://schemas.microsoft.com/office/powerpoint/2010/main" val="15071454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67182-4232-5E0D-9BA0-DCD9983C7DE7}"/>
              </a:ext>
            </a:extLst>
          </p:cNvPr>
          <p:cNvSpPr>
            <a:spLocks noGrp="1"/>
          </p:cNvSpPr>
          <p:nvPr>
            <p:ph type="ctrTitle"/>
          </p:nvPr>
        </p:nvSpPr>
        <p:spPr>
          <a:xfrm>
            <a:off x="1524000" y="2018656"/>
            <a:ext cx="9144000" cy="2387600"/>
          </a:xfrm>
        </p:spPr>
        <p:txBody>
          <a:bodyPr>
            <a:normAutofit/>
          </a:bodyPr>
          <a:lstStyle/>
          <a:p>
            <a:r>
              <a:rPr lang="de-CH" sz="8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Zusammenfassung</a:t>
            </a:r>
            <a:endParaRPr lang="fr-CH" sz="8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7050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B56C0-E9A8-1213-9BFB-848665FDF3AF}"/>
              </a:ext>
            </a:extLst>
          </p:cNvPr>
          <p:cNvSpPr>
            <a:spLocks noGrp="1"/>
          </p:cNvSpPr>
          <p:nvPr>
            <p:ph type="title"/>
          </p:nvPr>
        </p:nvSpPr>
        <p:spPr>
          <a:xfrm>
            <a:off x="656948" y="382880"/>
            <a:ext cx="10515600" cy="1325563"/>
          </a:xfrm>
        </p:spPr>
        <p:txBody>
          <a:bodyPr/>
          <a:lstStyle/>
          <a:p>
            <a:endParaRPr lang="fr-CH"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0AE0245-809D-AA36-14CE-273B16267952}"/>
              </a:ext>
            </a:extLst>
          </p:cNvPr>
          <p:cNvSpPr>
            <a:spLocks noGrp="1"/>
          </p:cNvSpPr>
          <p:nvPr>
            <p:ph idx="1"/>
          </p:nvPr>
        </p:nvSpPr>
        <p:spPr>
          <a:xfrm>
            <a:off x="656948" y="1384917"/>
            <a:ext cx="10696852" cy="5406500"/>
          </a:xfrm>
        </p:spPr>
        <p:txBody>
          <a:bodyPr>
            <a:normAutofit/>
          </a:bodyPr>
          <a:lstStyle/>
          <a:p>
            <a:pPr marL="0" indent="0">
              <a:buNone/>
            </a:pPr>
            <a:r>
              <a:rPr lang="de-DE" dirty="0"/>
              <a:t>Die Menopause markiert das Ende der Menstruationszyklen und der fruchtbaren Jahre einer Frau, typischerweise im Alter zwischen 45 und 55 Jahren. </a:t>
            </a:r>
          </a:p>
          <a:p>
            <a:pPr marL="0" indent="0">
              <a:buNone/>
            </a:pPr>
            <a:r>
              <a:rPr lang="de-DE" dirty="0"/>
              <a:t>Sie wird diagnostiziert, wenn </a:t>
            </a:r>
            <a:r>
              <a:rPr lang="de-DE" b="1" dirty="0"/>
              <a:t>12 aufeinanderfolgende Monate ohne Menstruation vergangen sind.</a:t>
            </a:r>
          </a:p>
          <a:p>
            <a:pPr marL="0" indent="0">
              <a:buNone/>
            </a:pPr>
            <a:endParaRPr lang="de-DE" b="1" dirty="0"/>
          </a:p>
          <a:p>
            <a:pPr marL="0" indent="0">
              <a:buNone/>
            </a:pPr>
            <a:r>
              <a:rPr lang="de-DE" dirty="0"/>
              <a:t>Die Menopause bringt einen Rückgang der Östrogen- und Progesteronspiegel mit sich, was zu verschiedenen Symptomen führt. </a:t>
            </a:r>
          </a:p>
          <a:p>
            <a:pPr marL="0" indent="0">
              <a:buNone/>
            </a:pPr>
            <a:endParaRPr lang="de-DE" b="1" dirty="0"/>
          </a:p>
        </p:txBody>
      </p:sp>
    </p:spTree>
    <p:extLst>
      <p:ext uri="{BB962C8B-B14F-4D97-AF65-F5344CB8AC3E}">
        <p14:creationId xmlns:p14="http://schemas.microsoft.com/office/powerpoint/2010/main" val="2376758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A5BCE-FF5C-F573-0DB4-24D41A7388A4}"/>
              </a:ext>
            </a:extLst>
          </p:cNvPr>
          <p:cNvSpPr>
            <a:spLocks noGrp="1"/>
          </p:cNvSpPr>
          <p:nvPr>
            <p:ph type="title"/>
          </p:nvPr>
        </p:nvSpPr>
        <p:spPr/>
        <p:txBody>
          <a:bodyPr/>
          <a:lstStyle/>
          <a:p>
            <a:r>
              <a:rPr lang="de-CH" b="1" dirty="0">
                <a:effectLst>
                  <a:outerShdw blurRad="38100" dist="38100" dir="2700000" algn="tl">
                    <a:srgbClr val="000000">
                      <a:alpha val="43137"/>
                    </a:srgbClr>
                  </a:outerShdw>
                </a:effectLst>
              </a:rPr>
              <a:t>Endokrines System </a:t>
            </a:r>
            <a:endParaRPr lang="fr-CH"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661A861-2E06-8B92-A19F-9D109629C0C5}"/>
              </a:ext>
            </a:extLst>
          </p:cNvPr>
          <p:cNvSpPr>
            <a:spLocks noGrp="1"/>
          </p:cNvSpPr>
          <p:nvPr>
            <p:ph idx="1"/>
          </p:nvPr>
        </p:nvSpPr>
        <p:spPr/>
        <p:txBody>
          <a:bodyPr/>
          <a:lstStyle/>
          <a:p>
            <a:endParaRPr lang="fr-CH"/>
          </a:p>
        </p:txBody>
      </p:sp>
      <p:pic>
        <p:nvPicPr>
          <p:cNvPr id="2050" name="Picture 2" descr="Endocrine system">
            <a:extLst>
              <a:ext uri="{FF2B5EF4-FFF2-40B4-BE49-F238E27FC236}">
                <a16:creationId xmlns:a16="http://schemas.microsoft.com/office/drawing/2014/main" id="{25028306-F3AE-F3A4-8D29-8996AD96A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618" y="1458828"/>
            <a:ext cx="7177083" cy="538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5412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E73DB-AE8E-5258-1EBD-D3BA40CF46BA}"/>
              </a:ext>
            </a:extLst>
          </p:cNvPr>
          <p:cNvSpPr>
            <a:spLocks noGrp="1"/>
          </p:cNvSpPr>
          <p:nvPr>
            <p:ph type="title"/>
          </p:nvPr>
        </p:nvSpPr>
        <p:spPr/>
        <p:txBody>
          <a:bodyPr/>
          <a:lstStyle/>
          <a:p>
            <a:r>
              <a:rPr lang="de-DE" b="1" dirty="0"/>
              <a:t>Symptome</a:t>
            </a:r>
            <a:endParaRPr lang="fr-CH" dirty="0"/>
          </a:p>
        </p:txBody>
      </p:sp>
      <p:sp>
        <p:nvSpPr>
          <p:cNvPr id="3" name="Content Placeholder 2">
            <a:extLst>
              <a:ext uri="{FF2B5EF4-FFF2-40B4-BE49-F238E27FC236}">
                <a16:creationId xmlns:a16="http://schemas.microsoft.com/office/drawing/2014/main" id="{CB3A005A-2A28-470B-188C-BC6E339BBE5E}"/>
              </a:ext>
            </a:extLst>
          </p:cNvPr>
          <p:cNvSpPr>
            <a:spLocks noGrp="1"/>
          </p:cNvSpPr>
          <p:nvPr>
            <p:ph idx="1"/>
          </p:nvPr>
        </p:nvSpPr>
        <p:spPr>
          <a:xfrm>
            <a:off x="461639" y="1287262"/>
            <a:ext cx="11443316" cy="5353235"/>
          </a:xfrm>
        </p:spPr>
        <p:txBody>
          <a:bodyPr>
            <a:normAutofit fontScale="62500" lnSpcReduction="20000"/>
          </a:bodyPr>
          <a:lstStyle/>
          <a:p>
            <a:pPr marL="0" indent="0">
              <a:buNone/>
            </a:pPr>
            <a:endParaRPr lang="de-DE" b="1" u="sng" dirty="0">
              <a:latin typeface="Calibri" panose="020F0502020204030204" pitchFamily="34" charset="0"/>
              <a:cs typeface="Calibri" panose="020F0502020204030204" pitchFamily="34" charset="0"/>
            </a:endParaRPr>
          </a:p>
          <a:p>
            <a:pPr marL="0" indent="0">
              <a:buNone/>
            </a:pPr>
            <a:r>
              <a:rPr lang="de-DE" b="1" u="sng" dirty="0">
                <a:solidFill>
                  <a:srgbClr val="FF0000"/>
                </a:solidFill>
                <a:latin typeface="Calibri" panose="020F0502020204030204" pitchFamily="34" charset="0"/>
                <a:cs typeface="Calibri" panose="020F0502020204030204" pitchFamily="34" charset="0"/>
              </a:rPr>
              <a:t>Körperlichen Symptomen</a:t>
            </a:r>
            <a:endParaRPr lang="de-DE" b="1" dirty="0">
              <a:solidFill>
                <a:srgbClr val="FF0000"/>
              </a:solidFill>
              <a:latin typeface="Calibri" panose="020F0502020204030204" pitchFamily="34" charset="0"/>
              <a:cs typeface="Calibri" panose="020F0502020204030204" pitchFamily="34" charset="0"/>
            </a:endParaRPr>
          </a:p>
          <a:p>
            <a:r>
              <a:rPr lang="de-DE" b="1" dirty="0">
                <a:latin typeface="Calibri" panose="020F0502020204030204" pitchFamily="34" charset="0"/>
                <a:cs typeface="Calibri" panose="020F0502020204030204" pitchFamily="34" charset="0"/>
              </a:rPr>
              <a:t>Hitzewallungen, </a:t>
            </a:r>
          </a:p>
          <a:p>
            <a:r>
              <a:rPr lang="de-DE" b="1" dirty="0">
                <a:latin typeface="Calibri" panose="020F0502020204030204" pitchFamily="34" charset="0"/>
                <a:cs typeface="Calibri" panose="020F0502020204030204" pitchFamily="34" charset="0"/>
              </a:rPr>
              <a:t>nächtliches Schwitzen, </a:t>
            </a:r>
          </a:p>
          <a:p>
            <a:r>
              <a:rPr lang="de-DE" b="1" dirty="0">
                <a:latin typeface="Calibri" panose="020F0502020204030204" pitchFamily="34" charset="0"/>
                <a:cs typeface="Calibri" panose="020F0502020204030204" pitchFamily="34" charset="0"/>
              </a:rPr>
              <a:t>vaginale Trockenheit</a:t>
            </a:r>
          </a:p>
          <a:p>
            <a:r>
              <a:rPr lang="de-DE" b="1" dirty="0">
                <a:latin typeface="Calibri" panose="020F0502020204030204" pitchFamily="34" charset="0"/>
                <a:cs typeface="Calibri" panose="020F0502020204030204" pitchFamily="34" charset="0"/>
              </a:rPr>
              <a:t>Schlafstörungen </a:t>
            </a:r>
          </a:p>
          <a:p>
            <a:pPr marL="0" indent="0">
              <a:buNone/>
            </a:pPr>
            <a:endParaRPr lang="de-DE" b="1" dirty="0">
              <a:latin typeface="Calibri" panose="020F0502020204030204" pitchFamily="34" charset="0"/>
              <a:cs typeface="Calibri" panose="020F0502020204030204" pitchFamily="34" charset="0"/>
            </a:endParaRPr>
          </a:p>
          <a:p>
            <a:pPr marL="0" indent="0">
              <a:buNone/>
            </a:pPr>
            <a:r>
              <a:rPr lang="de-DE" b="1" u="sng" dirty="0">
                <a:solidFill>
                  <a:srgbClr val="FF0000"/>
                </a:solidFill>
                <a:latin typeface="Calibri" panose="020F0502020204030204" pitchFamily="34" charset="0"/>
                <a:cs typeface="Calibri" panose="020F0502020204030204" pitchFamily="34" charset="0"/>
              </a:rPr>
              <a:t>Emotionale Symptome </a:t>
            </a:r>
          </a:p>
          <a:p>
            <a:r>
              <a:rPr lang="de-DE" b="1" dirty="0">
                <a:latin typeface="Calibri" panose="020F0502020204030204" pitchFamily="34" charset="0"/>
                <a:cs typeface="Calibri" panose="020F0502020204030204" pitchFamily="34" charset="0"/>
              </a:rPr>
              <a:t>Stimmungsschwankungen, </a:t>
            </a:r>
          </a:p>
          <a:p>
            <a:r>
              <a:rPr lang="de-DE" b="1" dirty="0">
                <a:latin typeface="Calibri" panose="020F0502020204030204" pitchFamily="34" charset="0"/>
                <a:cs typeface="Calibri" panose="020F0502020204030204" pitchFamily="34" charset="0"/>
              </a:rPr>
              <a:t>Angstzustände</a:t>
            </a:r>
          </a:p>
          <a:p>
            <a:r>
              <a:rPr lang="de-DE" b="1" dirty="0">
                <a:latin typeface="Calibri" panose="020F0502020204030204" pitchFamily="34" charset="0"/>
                <a:cs typeface="Calibri" panose="020F0502020204030204" pitchFamily="34" charset="0"/>
              </a:rPr>
              <a:t>Depressionen </a:t>
            </a:r>
          </a:p>
          <a:p>
            <a:pPr marL="0" indent="0">
              <a:buNone/>
            </a:pPr>
            <a:endParaRPr lang="de-DE" b="1" dirty="0">
              <a:latin typeface="Calibri" panose="020F0502020204030204" pitchFamily="34" charset="0"/>
              <a:cs typeface="Calibri" panose="020F0502020204030204" pitchFamily="34" charset="0"/>
            </a:endParaRPr>
          </a:p>
          <a:p>
            <a:pPr marL="0" indent="0">
              <a:buNone/>
            </a:pPr>
            <a:r>
              <a:rPr lang="de-DE" b="1" dirty="0">
                <a:latin typeface="Calibri" panose="020F0502020204030204" pitchFamily="34" charset="0"/>
                <a:cs typeface="Calibri" panose="020F0502020204030204" pitchFamily="34" charset="0"/>
              </a:rPr>
              <a:t>Darüber hinaus kann der Hormonmangel das Risiko für </a:t>
            </a:r>
            <a:r>
              <a:rPr lang="de-DE" b="1" dirty="0">
                <a:solidFill>
                  <a:srgbClr val="FF0000"/>
                </a:solidFill>
                <a:latin typeface="Calibri" panose="020F0502020204030204" pitchFamily="34" charset="0"/>
                <a:cs typeface="Calibri" panose="020F0502020204030204" pitchFamily="34" charset="0"/>
              </a:rPr>
              <a:t>Osteoporose</a:t>
            </a:r>
            <a:r>
              <a:rPr lang="de-DE" b="1" dirty="0">
                <a:latin typeface="Calibri" panose="020F0502020204030204" pitchFamily="34" charset="0"/>
                <a:cs typeface="Calibri" panose="020F0502020204030204" pitchFamily="34" charset="0"/>
              </a:rPr>
              <a:t> und </a:t>
            </a:r>
            <a:r>
              <a:rPr lang="de-DE" b="1" dirty="0">
                <a:solidFill>
                  <a:srgbClr val="FF0000"/>
                </a:solidFill>
                <a:latin typeface="Calibri" panose="020F0502020204030204" pitchFamily="34" charset="0"/>
                <a:cs typeface="Calibri" panose="020F0502020204030204" pitchFamily="34" charset="0"/>
              </a:rPr>
              <a:t>Herz-Kreislauf-Erkrankungen</a:t>
            </a:r>
            <a:r>
              <a:rPr lang="de-DE" b="1" dirty="0">
                <a:latin typeface="Calibri" panose="020F0502020204030204" pitchFamily="34" charset="0"/>
                <a:cs typeface="Calibri" panose="020F0502020204030204" pitchFamily="34" charset="0"/>
              </a:rPr>
              <a:t> erhöhen. </a:t>
            </a:r>
          </a:p>
          <a:p>
            <a:pPr marL="0" indent="0">
              <a:buNone/>
            </a:pPr>
            <a:endParaRPr lang="de-DE" b="1" dirty="0">
              <a:latin typeface="Calibri" panose="020F0502020204030204" pitchFamily="34" charset="0"/>
              <a:cs typeface="Calibri" panose="020F0502020204030204" pitchFamily="34" charset="0"/>
            </a:endParaRPr>
          </a:p>
          <a:p>
            <a:pPr marL="0" indent="0">
              <a:buNone/>
            </a:pPr>
            <a:r>
              <a:rPr lang="de-DE" b="1" dirty="0">
                <a:latin typeface="Calibri" panose="020F0502020204030204" pitchFamily="34" charset="0"/>
                <a:cs typeface="Calibri" panose="020F0502020204030204" pitchFamily="34" charset="0"/>
              </a:rPr>
              <a:t>Diese Veränderungen können die </a:t>
            </a:r>
            <a:r>
              <a:rPr lang="de-DE" b="1" dirty="0">
                <a:solidFill>
                  <a:srgbClr val="FF0000"/>
                </a:solidFill>
                <a:latin typeface="Calibri" panose="020F0502020204030204" pitchFamily="34" charset="0"/>
                <a:cs typeface="Calibri" panose="020F0502020204030204" pitchFamily="34" charset="0"/>
              </a:rPr>
              <a:t>Lebensqualität</a:t>
            </a:r>
            <a:r>
              <a:rPr lang="de-DE" b="1" dirty="0">
                <a:latin typeface="Calibri" panose="020F0502020204030204" pitchFamily="34" charset="0"/>
                <a:cs typeface="Calibri" panose="020F0502020204030204" pitchFamily="34" charset="0"/>
              </a:rPr>
              <a:t> einer Frau erheblich beeinträchtigen, weshalb eine effektive Bewältigung entscheidend ist.</a:t>
            </a:r>
          </a:p>
          <a:p>
            <a:endParaRPr lang="fr-CH"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04583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2C7E6-FDA8-2D24-10FC-6CAF22A09A60}"/>
              </a:ext>
            </a:extLst>
          </p:cNvPr>
          <p:cNvSpPr>
            <a:spLocks noGrp="1"/>
          </p:cNvSpPr>
          <p:nvPr>
            <p:ph type="title"/>
          </p:nvPr>
        </p:nvSpPr>
        <p:spPr/>
        <p:txBody>
          <a:bodyPr/>
          <a:lstStyle/>
          <a:p>
            <a:r>
              <a:rPr lang="de-CH" b="1" dirty="0" err="1">
                <a:effectLst>
                  <a:outerShdw blurRad="38100" dist="38100" dir="2700000" algn="tl">
                    <a:srgbClr val="000000">
                      <a:alpha val="43137"/>
                    </a:srgbClr>
                  </a:outerShdw>
                </a:effectLst>
              </a:rPr>
              <a:t>Behaldung</a:t>
            </a:r>
            <a:endParaRPr lang="fr-CH" dirty="0"/>
          </a:p>
        </p:txBody>
      </p:sp>
      <p:sp>
        <p:nvSpPr>
          <p:cNvPr id="3" name="Content Placeholder 2">
            <a:extLst>
              <a:ext uri="{FF2B5EF4-FFF2-40B4-BE49-F238E27FC236}">
                <a16:creationId xmlns:a16="http://schemas.microsoft.com/office/drawing/2014/main" id="{6EE4177B-6AA3-32B6-38EE-1C9F13F07441}"/>
              </a:ext>
            </a:extLst>
          </p:cNvPr>
          <p:cNvSpPr>
            <a:spLocks noGrp="1"/>
          </p:cNvSpPr>
          <p:nvPr>
            <p:ph idx="1"/>
          </p:nvPr>
        </p:nvSpPr>
        <p:spPr>
          <a:xfrm>
            <a:off x="678402" y="1541539"/>
            <a:ext cx="10515600" cy="4351338"/>
          </a:xfrm>
        </p:spPr>
        <p:txBody>
          <a:bodyPr>
            <a:normAutofit fontScale="85000" lnSpcReduction="10000"/>
          </a:bodyPr>
          <a:lstStyle/>
          <a:p>
            <a:pPr marL="0" indent="0">
              <a:buNone/>
            </a:pPr>
            <a:r>
              <a:rPr lang="de-DE" sz="3300" b="1" dirty="0">
                <a:solidFill>
                  <a:srgbClr val="FF0000"/>
                </a:solidFill>
                <a:latin typeface="Calibri" panose="020F0502020204030204" pitchFamily="34" charset="0"/>
                <a:cs typeface="Calibri" panose="020F0502020204030204" pitchFamily="34" charset="0"/>
              </a:rPr>
              <a:t>1. Hormonersatztherapie (HRT)</a:t>
            </a:r>
          </a:p>
          <a:p>
            <a:pPr marL="0" indent="0">
              <a:buNone/>
            </a:pPr>
            <a:endParaRPr lang="de-DE" b="1"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Die Hormonersatztherapie (HRT) gilt seit langem als die effektivste Behandlung zur Linderung von </a:t>
            </a:r>
            <a:r>
              <a:rPr lang="de-DE" dirty="0" err="1">
                <a:latin typeface="Calibri" panose="020F0502020204030204" pitchFamily="34" charset="0"/>
                <a:cs typeface="Calibri" panose="020F0502020204030204" pitchFamily="34" charset="0"/>
              </a:rPr>
              <a:t>menopausalen</a:t>
            </a:r>
            <a:r>
              <a:rPr lang="de-DE" dirty="0">
                <a:latin typeface="Calibri" panose="020F0502020204030204" pitchFamily="34" charset="0"/>
                <a:cs typeface="Calibri" panose="020F0502020204030204" pitchFamily="34" charset="0"/>
              </a:rPr>
              <a:t> Symptomen. </a:t>
            </a:r>
          </a:p>
          <a:p>
            <a:r>
              <a:rPr lang="de-DE" dirty="0">
                <a:latin typeface="Calibri" panose="020F0502020204030204" pitchFamily="34" charset="0"/>
                <a:cs typeface="Calibri" panose="020F0502020204030204" pitchFamily="34" charset="0"/>
              </a:rPr>
              <a:t>Die HRT beinhaltet die Verabreichung von </a:t>
            </a:r>
            <a:r>
              <a:rPr lang="de-DE" b="1" dirty="0">
                <a:latin typeface="Calibri" panose="020F0502020204030204" pitchFamily="34" charset="0"/>
                <a:cs typeface="Calibri" panose="020F0502020204030204" pitchFamily="34" charset="0"/>
              </a:rPr>
              <a:t>Östrogen</a:t>
            </a:r>
            <a:r>
              <a:rPr lang="de-DE" dirty="0">
                <a:latin typeface="Calibri" panose="020F0502020204030204" pitchFamily="34" charset="0"/>
                <a:cs typeface="Calibri" panose="020F0502020204030204" pitchFamily="34" charset="0"/>
              </a:rPr>
              <a:t> allein oder in Kombination mit </a:t>
            </a:r>
            <a:r>
              <a:rPr lang="de-DE" b="1" dirty="0">
                <a:latin typeface="Calibri" panose="020F0502020204030204" pitchFamily="34" charset="0"/>
                <a:cs typeface="Calibri" panose="020F0502020204030204" pitchFamily="34" charset="0"/>
              </a:rPr>
              <a:t>Progesteron</a:t>
            </a:r>
            <a:r>
              <a:rPr lang="de-DE" dirty="0">
                <a:latin typeface="Calibri" panose="020F0502020204030204" pitchFamily="34" charset="0"/>
                <a:cs typeface="Calibri" panose="020F0502020204030204" pitchFamily="34" charset="0"/>
              </a:rPr>
              <a:t>, um die abnehmenden Hormonspiegel zu ersetzen. </a:t>
            </a:r>
          </a:p>
          <a:p>
            <a:r>
              <a:rPr lang="de-DE" dirty="0">
                <a:latin typeface="Calibri" panose="020F0502020204030204" pitchFamily="34" charset="0"/>
                <a:cs typeface="Calibri" panose="020F0502020204030204" pitchFamily="34" charset="0"/>
              </a:rPr>
              <a:t>Diese Therapie kann Hitzewallungen wirksam reduzieren, die Schlafqualität verbessern und vaginale Trockenheit behandeln. Darüber hinaus hat sich gezeigt, dass die HRT den Knochenabbau verhindert und das Frakturrisiko verringert. </a:t>
            </a:r>
          </a:p>
          <a:p>
            <a:r>
              <a:rPr lang="de-DE" dirty="0">
                <a:latin typeface="Calibri" panose="020F0502020204030204" pitchFamily="34" charset="0"/>
                <a:cs typeface="Calibri" panose="020F0502020204030204" pitchFamily="34" charset="0"/>
              </a:rPr>
              <a:t>Allerdings können nicht alle Frauen eine HRT in Anspruch nehmen oder entscheiden sich dagegen, aufgrund möglicher Nebenwirkungen und Risiken wie einem erhöhten Brustkrebs- und Blutgerinnungsrisiko.</a:t>
            </a:r>
          </a:p>
          <a:p>
            <a:pPr marL="0" indent="0">
              <a:buNone/>
            </a:pPr>
            <a:endParaRPr lang="de-DE" dirty="0">
              <a:latin typeface="Calibri" panose="020F0502020204030204" pitchFamily="34" charset="0"/>
              <a:cs typeface="Calibri" panose="020F0502020204030204" pitchFamily="34" charset="0"/>
            </a:endParaRPr>
          </a:p>
          <a:p>
            <a:pPr marL="0" indent="0">
              <a:buNone/>
            </a:pPr>
            <a:endParaRPr lang="fr-CH"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61630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5B8864-1370-A928-4578-56AC4EB25AFA}"/>
              </a:ext>
            </a:extLst>
          </p:cNvPr>
          <p:cNvSpPr>
            <a:spLocks noGrp="1"/>
          </p:cNvSpPr>
          <p:nvPr>
            <p:ph idx="1"/>
          </p:nvPr>
        </p:nvSpPr>
        <p:spPr>
          <a:xfrm>
            <a:off x="767179" y="547241"/>
            <a:ext cx="10515600" cy="6208666"/>
          </a:xfrm>
        </p:spPr>
        <p:txBody>
          <a:bodyPr>
            <a:normAutofit fontScale="92500" lnSpcReduction="20000"/>
          </a:bodyPr>
          <a:lstStyle/>
          <a:p>
            <a:pPr marL="0" indent="0">
              <a:buNone/>
            </a:pPr>
            <a:r>
              <a:rPr lang="de-DE" sz="3000" b="1" dirty="0">
                <a:solidFill>
                  <a:srgbClr val="FF0000"/>
                </a:solidFill>
              </a:rPr>
              <a:t>2. Nicht-hormonelle Therapien</a:t>
            </a:r>
          </a:p>
          <a:p>
            <a:endParaRPr lang="de-DE" b="1" dirty="0"/>
          </a:p>
          <a:p>
            <a:pPr marL="0" indent="0">
              <a:buNone/>
            </a:pPr>
            <a:r>
              <a:rPr lang="de-DE" dirty="0"/>
              <a:t>Für Frauen, die keine HRT einnehmen können oder wollen, bieten nicht-hormonelle Therapien alternative Lösungen.</a:t>
            </a:r>
          </a:p>
          <a:p>
            <a:pPr marL="0" indent="0">
              <a:buNone/>
            </a:pPr>
            <a:r>
              <a:rPr lang="de-DE" dirty="0"/>
              <a:t> </a:t>
            </a:r>
          </a:p>
          <a:p>
            <a:pPr marL="0" indent="0">
              <a:buNone/>
            </a:pPr>
            <a:r>
              <a:rPr lang="de-DE" dirty="0"/>
              <a:t>Lebensstiländerungen, </a:t>
            </a:r>
            <a:r>
              <a:rPr lang="de-DE" dirty="0" err="1"/>
              <a:t>einschliesslich</a:t>
            </a:r>
            <a:r>
              <a:rPr lang="de-DE" dirty="0"/>
              <a:t> </a:t>
            </a:r>
            <a:r>
              <a:rPr lang="de-DE" dirty="0" err="1"/>
              <a:t>regelmässiger</a:t>
            </a:r>
            <a:r>
              <a:rPr lang="de-DE" dirty="0"/>
              <a:t> Bewegung, einer gesunden Ernährung und Stressbewältigungstechniken, können helfen, </a:t>
            </a:r>
            <a:r>
              <a:rPr lang="de-DE" dirty="0" err="1"/>
              <a:t>menopausale</a:t>
            </a:r>
            <a:r>
              <a:rPr lang="de-DE" dirty="0"/>
              <a:t> Symptome zu lindern. </a:t>
            </a:r>
          </a:p>
          <a:p>
            <a:pPr marL="0" indent="0">
              <a:buNone/>
            </a:pPr>
            <a:endParaRPr lang="de-DE" dirty="0"/>
          </a:p>
          <a:p>
            <a:pPr marL="0" indent="0">
              <a:buNone/>
            </a:pPr>
            <a:r>
              <a:rPr lang="de-DE" dirty="0"/>
              <a:t>Medikamente wie selektive </a:t>
            </a:r>
            <a:r>
              <a:rPr lang="de-DE" b="1" dirty="0"/>
              <a:t>Serotonin-Wiederaufnahmehemmer (SSRIs) </a:t>
            </a:r>
            <a:r>
              <a:rPr lang="de-DE" dirty="0"/>
              <a:t>und </a:t>
            </a:r>
            <a:r>
              <a:rPr lang="de-DE" b="1" dirty="0"/>
              <a:t>Gabapentin</a:t>
            </a:r>
            <a:r>
              <a:rPr lang="de-DE" dirty="0"/>
              <a:t> haben ebenfalls gezeigt, dass sie Hitzewallungen und Stimmungsschwankungen lindern können.</a:t>
            </a:r>
          </a:p>
          <a:p>
            <a:pPr marL="0" indent="0">
              <a:buNone/>
            </a:pPr>
            <a:r>
              <a:rPr lang="de-DE" dirty="0"/>
              <a:t> </a:t>
            </a:r>
          </a:p>
          <a:p>
            <a:pPr marL="0" indent="0">
              <a:buNone/>
            </a:pPr>
            <a:r>
              <a:rPr lang="de-DE" dirty="0"/>
              <a:t>Darüber hinaus zielen lokale Behandlungen wie vaginale Östrogencremes, Tabletten oder Ringe speziell auf vaginale Trockenheit und Unbehagen ab und verbessern die sexuelle Gesundheit und das allgemeine Wohlbefinden.</a:t>
            </a:r>
          </a:p>
          <a:p>
            <a:endParaRPr lang="fr-CH" dirty="0"/>
          </a:p>
        </p:txBody>
      </p:sp>
    </p:spTree>
    <p:extLst>
      <p:ext uri="{BB962C8B-B14F-4D97-AF65-F5344CB8AC3E}">
        <p14:creationId xmlns:p14="http://schemas.microsoft.com/office/powerpoint/2010/main" val="25991311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2B229B-A77A-B831-54C9-244449253AA0}"/>
              </a:ext>
            </a:extLst>
          </p:cNvPr>
          <p:cNvSpPr>
            <a:spLocks noGrp="1"/>
          </p:cNvSpPr>
          <p:nvPr>
            <p:ph idx="1"/>
          </p:nvPr>
        </p:nvSpPr>
        <p:spPr>
          <a:xfrm>
            <a:off x="660646" y="547240"/>
            <a:ext cx="10515600" cy="5702639"/>
          </a:xfrm>
        </p:spPr>
        <p:txBody>
          <a:bodyPr>
            <a:normAutofit lnSpcReduction="10000"/>
          </a:bodyPr>
          <a:lstStyle/>
          <a:p>
            <a:pPr marL="0" indent="0">
              <a:buNone/>
            </a:pPr>
            <a:r>
              <a:rPr lang="de-DE" sz="2400" b="1" dirty="0">
                <a:latin typeface="Calibri" panose="020F0502020204030204" pitchFamily="34" charset="0"/>
                <a:cs typeface="Calibri" panose="020F0502020204030204" pitchFamily="34" charset="0"/>
              </a:rPr>
              <a:t>3. </a:t>
            </a:r>
            <a:r>
              <a:rPr lang="de-DE" sz="2400" b="1" dirty="0">
                <a:solidFill>
                  <a:srgbClr val="FF0000"/>
                </a:solidFill>
                <a:latin typeface="Calibri" panose="020F0502020204030204" pitchFamily="34" charset="0"/>
                <a:cs typeface="Calibri" panose="020F0502020204030204" pitchFamily="34" charset="0"/>
              </a:rPr>
              <a:t>Die potenzielle Rolle von Oxytocin</a:t>
            </a:r>
          </a:p>
          <a:p>
            <a:r>
              <a:rPr lang="de-DE" sz="2400" dirty="0">
                <a:latin typeface="Calibri" panose="020F0502020204030204" pitchFamily="34" charset="0"/>
                <a:cs typeface="Calibri" panose="020F0502020204030204" pitchFamily="34" charset="0"/>
              </a:rPr>
              <a:t>Oxytocin, oft als „Liebeshormon“ bezeichnet, wird traditionell mit Geburt, Stillen und sozialer Bindung in Verbindung gebracht. </a:t>
            </a:r>
          </a:p>
          <a:p>
            <a:r>
              <a:rPr lang="de-DE" sz="2400" dirty="0">
                <a:latin typeface="Calibri" panose="020F0502020204030204" pitchFamily="34" charset="0"/>
                <a:cs typeface="Calibri" panose="020F0502020204030204" pitchFamily="34" charset="0"/>
              </a:rPr>
              <a:t>Neuere Forschungen haben jedoch begonnen, seine potenziellen therapeutischen Wirkungen auf </a:t>
            </a:r>
            <a:r>
              <a:rPr lang="de-DE" sz="2400" dirty="0" err="1">
                <a:latin typeface="Calibri" panose="020F0502020204030204" pitchFamily="34" charset="0"/>
                <a:cs typeface="Calibri" panose="020F0502020204030204" pitchFamily="34" charset="0"/>
              </a:rPr>
              <a:t>menopausale</a:t>
            </a:r>
            <a:r>
              <a:rPr lang="de-DE" sz="2400" dirty="0">
                <a:latin typeface="Calibri" panose="020F0502020204030204" pitchFamily="34" charset="0"/>
                <a:cs typeface="Calibri" panose="020F0502020204030204" pitchFamily="34" charset="0"/>
              </a:rPr>
              <a:t> Symptome zu untersuchen. </a:t>
            </a:r>
          </a:p>
          <a:p>
            <a:r>
              <a:rPr lang="de-DE" sz="2400" dirty="0">
                <a:latin typeface="Calibri" panose="020F0502020204030204" pitchFamily="34" charset="0"/>
                <a:cs typeface="Calibri" panose="020F0502020204030204" pitchFamily="34" charset="0"/>
              </a:rPr>
              <a:t>Die Fähigkeit von Oxytocin, die </a:t>
            </a:r>
            <a:r>
              <a:rPr lang="de-DE" sz="2400" u="sng" dirty="0">
                <a:latin typeface="Calibri" panose="020F0502020204030204" pitchFamily="34" charset="0"/>
                <a:cs typeface="Calibri" panose="020F0502020204030204" pitchFamily="34" charset="0"/>
              </a:rPr>
              <a:t>Stimmung </a:t>
            </a:r>
            <a:r>
              <a:rPr lang="de-DE" sz="2400" dirty="0">
                <a:latin typeface="Calibri" panose="020F0502020204030204" pitchFamily="34" charset="0"/>
                <a:cs typeface="Calibri" panose="020F0502020204030204" pitchFamily="34" charset="0"/>
              </a:rPr>
              <a:t>zu beeinflussen, </a:t>
            </a:r>
            <a:r>
              <a:rPr lang="de-DE" sz="2400" u="sng" dirty="0">
                <a:latin typeface="Calibri" panose="020F0502020204030204" pitchFamily="34" charset="0"/>
                <a:cs typeface="Calibri" panose="020F0502020204030204" pitchFamily="34" charset="0"/>
              </a:rPr>
              <a:t>Angstzustände </a:t>
            </a:r>
            <a:r>
              <a:rPr lang="de-DE" sz="2400" dirty="0">
                <a:latin typeface="Calibri" panose="020F0502020204030204" pitchFamily="34" charset="0"/>
                <a:cs typeface="Calibri" panose="020F0502020204030204" pitchFamily="34" charset="0"/>
              </a:rPr>
              <a:t>zu reduzieren und soziale Interaktionen zu fördern, hat Wissenschaftler dazu veranlasst, seine Anwendung bei der Bewältigung von mit der Menopause verbundenen Herausforderungen in Betracht zu ziehen.</a:t>
            </a:r>
          </a:p>
          <a:p>
            <a:r>
              <a:rPr lang="de-DE" sz="2400" dirty="0">
                <a:latin typeface="Calibri" panose="020F0502020204030204" pitchFamily="34" charset="0"/>
                <a:cs typeface="Calibri" panose="020F0502020204030204" pitchFamily="34" charset="0"/>
              </a:rPr>
              <a:t>Meta-Analysen haben die Auswirkungen von vaginalem Oxytocin auf das </a:t>
            </a:r>
            <a:r>
              <a:rPr lang="de-DE" sz="2400" dirty="0" err="1">
                <a:latin typeface="Calibri" panose="020F0502020204030204" pitchFamily="34" charset="0"/>
                <a:cs typeface="Calibri" panose="020F0502020204030204" pitchFamily="34" charset="0"/>
              </a:rPr>
              <a:t>genitourinäre</a:t>
            </a:r>
            <a:r>
              <a:rPr lang="de-DE" sz="2400" dirty="0">
                <a:latin typeface="Calibri" panose="020F0502020204030204" pitchFamily="34" charset="0"/>
                <a:cs typeface="Calibri" panose="020F0502020204030204" pitchFamily="34" charset="0"/>
              </a:rPr>
              <a:t> Syndrom der Menopause (GSM), eine Erkrankung, die durch vaginale Trockenheit, Reizungen und Beschwerden beim Geschlechtsverkehr gekennzeichnet ist, untersucht. Obwohl die Ergebnisse zeigen, dass vaginales Oxytocin keinen signifikanten Einfluss auf den vaginalen Reifungsindex, den vaginalen pH-Wert, die histologische Auswertung, die </a:t>
            </a:r>
            <a:r>
              <a:rPr lang="de-DE" sz="2400" dirty="0" err="1">
                <a:latin typeface="Calibri" panose="020F0502020204030204" pitchFamily="34" charset="0"/>
                <a:cs typeface="Calibri" panose="020F0502020204030204" pitchFamily="34" charset="0"/>
              </a:rPr>
              <a:t>Endometriumsdicke</a:t>
            </a:r>
            <a:r>
              <a:rPr lang="de-DE" sz="2400" dirty="0">
                <a:latin typeface="Calibri" panose="020F0502020204030204" pitchFamily="34" charset="0"/>
                <a:cs typeface="Calibri" panose="020F0502020204030204" pitchFamily="34" charset="0"/>
              </a:rPr>
              <a:t> oder Dyspareunie hat, bleibt die Möglichkeit seiner Wirksamkeit in anderen Bereichen ein interessantes Forschungsthema. </a:t>
            </a:r>
          </a:p>
          <a:p>
            <a:pPr marL="0" indent="0">
              <a:buNone/>
            </a:pPr>
            <a:endParaRPr lang="fr-CH"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44525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C1148-4DFF-7AAF-00BE-A9B893F18BCD}"/>
              </a:ext>
            </a:extLst>
          </p:cNvPr>
          <p:cNvSpPr>
            <a:spLocks noGrp="1"/>
          </p:cNvSpPr>
          <p:nvPr>
            <p:ph type="title"/>
          </p:nvPr>
        </p:nvSpPr>
        <p:spPr/>
        <p:txBody>
          <a:bodyPr/>
          <a:lstStyle/>
          <a:p>
            <a:endParaRPr lang="fr-CH" dirty="0"/>
          </a:p>
        </p:txBody>
      </p:sp>
      <p:sp>
        <p:nvSpPr>
          <p:cNvPr id="3" name="Content Placeholder 2">
            <a:extLst>
              <a:ext uri="{FF2B5EF4-FFF2-40B4-BE49-F238E27FC236}">
                <a16:creationId xmlns:a16="http://schemas.microsoft.com/office/drawing/2014/main" id="{8429CA8F-6CF9-B4DD-8E78-B7A8CB80C372}"/>
              </a:ext>
            </a:extLst>
          </p:cNvPr>
          <p:cNvSpPr>
            <a:spLocks noGrp="1"/>
          </p:cNvSpPr>
          <p:nvPr>
            <p:ph idx="1"/>
          </p:nvPr>
        </p:nvSpPr>
        <p:spPr>
          <a:xfrm>
            <a:off x="838200" y="2242875"/>
            <a:ext cx="10515600" cy="4351338"/>
          </a:xfrm>
        </p:spPr>
        <p:txBody>
          <a:bodyPr/>
          <a:lstStyle/>
          <a:p>
            <a:r>
              <a:rPr lang="de-DE" dirty="0"/>
              <a:t>Die Erforschung von Oxytocin als potenzielles Mittel zur Behandlung von </a:t>
            </a:r>
            <a:r>
              <a:rPr lang="de-DE" dirty="0" err="1"/>
              <a:t>menopausalen</a:t>
            </a:r>
            <a:r>
              <a:rPr lang="de-DE" dirty="0"/>
              <a:t> Symptomen unterstreicht die fortlaufenden Bemühungen, innovative Lösungen zur Verbesserung der Frauengesundheit während dieses Übergangs zu finden. </a:t>
            </a:r>
          </a:p>
          <a:p>
            <a:r>
              <a:rPr lang="de-DE" dirty="0"/>
              <a:t>Weitere Forschungen und individuelle Ansätze sind entscheidend, um die Lebensqualität von Frauen in den Wechseljahren zu verbessern.</a:t>
            </a:r>
            <a:endParaRPr lang="fr-CH" dirty="0"/>
          </a:p>
        </p:txBody>
      </p:sp>
    </p:spTree>
    <p:extLst>
      <p:ext uri="{BB962C8B-B14F-4D97-AF65-F5344CB8AC3E}">
        <p14:creationId xmlns:p14="http://schemas.microsoft.com/office/powerpoint/2010/main" val="8659990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fr-CH"/>
          </a:p>
        </p:txBody>
      </p:sp>
      <p:sp>
        <p:nvSpPr>
          <p:cNvPr id="3" name="Inhaltsplatzhalter 2"/>
          <p:cNvSpPr>
            <a:spLocks noGrp="1"/>
          </p:cNvSpPr>
          <p:nvPr>
            <p:ph idx="1"/>
          </p:nvPr>
        </p:nvSpPr>
        <p:spPr/>
        <p:txBody>
          <a:bodyPr/>
          <a:lstStyle/>
          <a:p>
            <a:endParaRPr lang="fr-CH" dirty="0"/>
          </a:p>
        </p:txBody>
      </p:sp>
      <p:pic>
        <p:nvPicPr>
          <p:cNvPr id="23554" name="Picture 2" descr="http://3.bp.blogspot.com/-R8r8_bKTeg8/UHi8qOIYTBI/AAAAAAAABK4/Ey9AF_ce87k/s1600/Uvnas-Moberg+K++Petersson+M.+OXYTOCIN+NT-hormone+interconnect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476672"/>
            <a:ext cx="8136904" cy="6060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3553427" y="4293555"/>
            <a:ext cx="1424877" cy="369332"/>
          </a:xfrm>
          <a:prstGeom prst="rect">
            <a:avLst/>
          </a:prstGeom>
          <a:noFill/>
        </p:spPr>
        <p:txBody>
          <a:bodyPr wrap="none" rtlCol="0">
            <a:spAutoFit/>
          </a:bodyPr>
          <a:lstStyle/>
          <a:p>
            <a:r>
              <a:rPr lang="de-CH" b="1" dirty="0"/>
              <a:t> = Serotonin</a:t>
            </a:r>
            <a:endParaRPr lang="fr-CH" b="1" dirty="0"/>
          </a:p>
        </p:txBody>
      </p:sp>
      <p:sp>
        <p:nvSpPr>
          <p:cNvPr id="5" name="Rechteck 4"/>
          <p:cNvSpPr/>
          <p:nvPr/>
        </p:nvSpPr>
        <p:spPr>
          <a:xfrm>
            <a:off x="4890395" y="4324210"/>
            <a:ext cx="4572000" cy="1000274"/>
          </a:xfrm>
          <a:prstGeom prst="rect">
            <a:avLst/>
          </a:prstGeom>
          <a:solidFill>
            <a:srgbClr val="FFFF00"/>
          </a:solidFill>
          <a:ln>
            <a:solidFill>
              <a:schemeClr val="tx1"/>
            </a:solidFill>
          </a:ln>
        </p:spPr>
        <p:txBody>
          <a:bodyPr>
            <a:spAutoFit/>
          </a:bodyPr>
          <a:lstStyle/>
          <a:p>
            <a:r>
              <a:rPr lang="en-US" sz="1600" b="1" dirty="0"/>
              <a:t>Chocolate containing 70 to 85 percent cocoa contains 13.3 micrograms/gr  of the serotonin precursor L-tryptophan </a:t>
            </a:r>
            <a:r>
              <a:rPr lang="en-US" sz="1100" b="1" dirty="0"/>
              <a:t>(Journal of Chromatography A" , April 2012)</a:t>
            </a:r>
            <a:endParaRPr lang="fr-CH" sz="1100" b="1" dirty="0"/>
          </a:p>
        </p:txBody>
      </p:sp>
    </p:spTree>
    <p:extLst>
      <p:ext uri="{BB962C8B-B14F-4D97-AF65-F5344CB8AC3E}">
        <p14:creationId xmlns:p14="http://schemas.microsoft.com/office/powerpoint/2010/main" val="412941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http://images.fineartamerica.com/images-medium-large/chocolate-easter-eggs-hans-engb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588" y="20654"/>
            <a:ext cx="10307559" cy="683734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endParaRPr lang="fr-CH"/>
          </a:p>
        </p:txBody>
      </p:sp>
      <p:sp>
        <p:nvSpPr>
          <p:cNvPr id="3" name="Inhaltsplatzhalter 2"/>
          <p:cNvSpPr>
            <a:spLocks noGrp="1"/>
          </p:cNvSpPr>
          <p:nvPr>
            <p:ph idx="1"/>
          </p:nvPr>
        </p:nvSpPr>
        <p:spPr/>
        <p:txBody>
          <a:bodyPr/>
          <a:lstStyle/>
          <a:p>
            <a:endParaRPr lang="fr-CH"/>
          </a:p>
        </p:txBody>
      </p:sp>
      <p:pic>
        <p:nvPicPr>
          <p:cNvPr id="28674" name="Picture 2" descr="http://sd.keepcalm-o-matic.co.uk/i/keep-calm-and-eat-chocolate-13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975" y="612559"/>
            <a:ext cx="4828618" cy="563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6995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6FDA084-A17B-AF57-3D3C-E07AC709A045}"/>
              </a:ext>
            </a:extLst>
          </p:cNvPr>
          <p:cNvSpPr/>
          <p:nvPr/>
        </p:nvSpPr>
        <p:spPr bwMode="auto">
          <a:xfrm>
            <a:off x="2027850" y="1080511"/>
            <a:ext cx="3554965" cy="4609931"/>
          </a:xfrm>
          <a:prstGeom prst="rect">
            <a:avLst/>
          </a:prstGeom>
          <a:solidFill>
            <a:schemeClr val="bg1">
              <a:alpha val="34000"/>
            </a:schemeClr>
          </a:solidFill>
          <a:ln>
            <a:noFill/>
          </a:ln>
        </p:spPr>
        <p:txBody>
          <a:bodyPr lIns="0" tIns="0" rIns="0" bIns="0" rtlCol="0" anchor="ctr"/>
          <a:lstStyle/>
          <a:p>
            <a:pPr algn="ctr"/>
            <a:endParaRPr lang="de-CH"/>
          </a:p>
        </p:txBody>
      </p:sp>
      <p:pic>
        <p:nvPicPr>
          <p:cNvPr id="5" name="Grafik 4" descr="Ein Bild, das Schrift, Grafiken, Logo, Screenshot enthält.&#10;&#10;Automatisch generierte Beschreibung">
            <a:extLst>
              <a:ext uri="{FF2B5EF4-FFF2-40B4-BE49-F238E27FC236}">
                <a16:creationId xmlns:a16="http://schemas.microsoft.com/office/drawing/2014/main" id="{4163293A-6F6E-5B2C-C5DB-5597CEB0B466}"/>
              </a:ext>
            </a:extLst>
          </p:cNvPr>
          <p:cNvPicPr>
            <a:picLocks noChangeAspect="1"/>
          </p:cNvPicPr>
          <p:nvPr/>
        </p:nvPicPr>
        <p:blipFill>
          <a:blip r:embed="rId3"/>
          <a:stretch>
            <a:fillRect/>
          </a:stretch>
        </p:blipFill>
        <p:spPr>
          <a:xfrm>
            <a:off x="10282335" y="167951"/>
            <a:ext cx="1739175" cy="744609"/>
          </a:xfrm>
          <a:prstGeom prst="rect">
            <a:avLst/>
          </a:prstGeom>
        </p:spPr>
      </p:pic>
      <p:sp>
        <p:nvSpPr>
          <p:cNvPr id="6" name="Rechteck 5">
            <a:extLst>
              <a:ext uri="{FF2B5EF4-FFF2-40B4-BE49-F238E27FC236}">
                <a16:creationId xmlns:a16="http://schemas.microsoft.com/office/drawing/2014/main" id="{78C33992-B75E-D807-A28F-0F253B72F350}"/>
              </a:ext>
            </a:extLst>
          </p:cNvPr>
          <p:cNvSpPr/>
          <p:nvPr/>
        </p:nvSpPr>
        <p:spPr bwMode="auto">
          <a:xfrm>
            <a:off x="5582815" y="1080511"/>
            <a:ext cx="4960778" cy="4609931"/>
          </a:xfrm>
          <a:prstGeom prst="rect">
            <a:avLst/>
          </a:prstGeom>
          <a:solidFill>
            <a:schemeClr val="bg1">
              <a:alpha val="34000"/>
            </a:schemeClr>
          </a:solidFill>
          <a:ln>
            <a:noFill/>
          </a:ln>
        </p:spPr>
        <p:txBody>
          <a:bodyPr lIns="0" tIns="0" rIns="0" bIns="0" rtlCol="0" anchor="ctr"/>
          <a:lstStyle/>
          <a:p>
            <a:pPr algn="ctr"/>
            <a:endParaRPr lang="de-CH" dirty="0"/>
          </a:p>
        </p:txBody>
      </p:sp>
      <p:sp>
        <p:nvSpPr>
          <p:cNvPr id="7" name="Textfeld 6">
            <a:extLst>
              <a:ext uri="{FF2B5EF4-FFF2-40B4-BE49-F238E27FC236}">
                <a16:creationId xmlns:a16="http://schemas.microsoft.com/office/drawing/2014/main" id="{8C06730F-8745-EDF4-48AC-669A99CBADA7}"/>
              </a:ext>
            </a:extLst>
          </p:cNvPr>
          <p:cNvSpPr txBox="1"/>
          <p:nvPr/>
        </p:nvSpPr>
        <p:spPr>
          <a:xfrm>
            <a:off x="2251784" y="1443125"/>
            <a:ext cx="3984251" cy="3139321"/>
          </a:xfrm>
          <a:prstGeom prst="rect">
            <a:avLst/>
          </a:prstGeom>
          <a:noFill/>
        </p:spPr>
        <p:txBody>
          <a:bodyPr wrap="square" rtlCol="0">
            <a:spAutoFit/>
          </a:bodyPr>
          <a:lstStyle/>
          <a:p>
            <a:r>
              <a:rPr lang="de-CH" sz="4800" b="1" dirty="0">
                <a:solidFill>
                  <a:schemeClr val="bg1"/>
                </a:solidFill>
                <a:latin typeface="Arial" panose="020B0604020202020204" pitchFamily="34" charset="0"/>
                <a:cs typeface="Arial" panose="020B0604020202020204" pitchFamily="34" charset="0"/>
              </a:rPr>
              <a:t>Wie fanden Sie’s?</a:t>
            </a:r>
          </a:p>
          <a:p>
            <a:endParaRPr lang="de-CH" sz="3000" b="1" dirty="0">
              <a:solidFill>
                <a:schemeClr val="bg1"/>
              </a:solidFill>
            </a:endParaRPr>
          </a:p>
          <a:p>
            <a:endParaRPr lang="de-CH" sz="3000" b="1" dirty="0">
              <a:solidFill>
                <a:schemeClr val="bg1"/>
              </a:solidFill>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00335C"/>
                </a:solidFill>
                <a:effectLst/>
                <a:uLnTx/>
                <a:uFillTx/>
                <a:latin typeface="Arial"/>
                <a:ea typeface="+mn-ea"/>
                <a:cs typeface="+mn-cs"/>
              </a:rPr>
              <a:t>MPA-Fortbildung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00335C"/>
                </a:solidFill>
                <a:effectLst/>
                <a:uLnTx/>
                <a:uFillTx/>
                <a:latin typeface="Arial"/>
                <a:ea typeface="+mn-ea"/>
                <a:cs typeface="+mn-cs"/>
              </a:rPr>
              <a:t>«Wechseljahre – Alles ausser Balance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srgbClr val="00335C"/>
              </a:solidFill>
              <a:effectLst/>
              <a:uLnTx/>
              <a:uFillTx/>
              <a:latin typeface="Arial"/>
              <a:ea typeface="+mn-ea"/>
              <a:cs typeface="+mn-cs"/>
            </a:endParaRPr>
          </a:p>
        </p:txBody>
      </p:sp>
      <p:sp>
        <p:nvSpPr>
          <p:cNvPr id="10" name="Rechteck: abgerundete Ecken 9">
            <a:extLst>
              <a:ext uri="{FF2B5EF4-FFF2-40B4-BE49-F238E27FC236}">
                <a16:creationId xmlns:a16="http://schemas.microsoft.com/office/drawing/2014/main" id="{566E3ECE-8EDA-2B39-B05C-4F91D801D979}"/>
              </a:ext>
            </a:extLst>
          </p:cNvPr>
          <p:cNvSpPr/>
          <p:nvPr/>
        </p:nvSpPr>
        <p:spPr bwMode="auto">
          <a:xfrm>
            <a:off x="6346103" y="1610686"/>
            <a:ext cx="3637331" cy="3636628"/>
          </a:xfrm>
          <a:prstGeom prst="roundRect">
            <a:avLst/>
          </a:prstGeom>
          <a:solidFill>
            <a:schemeClr val="bg1"/>
          </a:solidFill>
          <a:ln>
            <a:solidFill>
              <a:schemeClr val="bg1"/>
            </a:solidFill>
          </a:ln>
        </p:spPr>
        <p:txBody>
          <a:bodyPr lIns="0" tIns="0" rIns="0" bIns="0" rtlCol="0" anchor="ctr"/>
          <a:lstStyle/>
          <a:p>
            <a:pPr algn="ctr"/>
            <a:endParaRPr lang="de-CH"/>
          </a:p>
        </p:txBody>
      </p:sp>
      <p:pic>
        <p:nvPicPr>
          <p:cNvPr id="8" name="Grafik 7" descr="Ein Bild, das Text, Screenshot, Schrift, Design enthält.&#10;&#10;Automatisch generierte Beschreibung">
            <a:extLst>
              <a:ext uri="{FF2B5EF4-FFF2-40B4-BE49-F238E27FC236}">
                <a16:creationId xmlns:a16="http://schemas.microsoft.com/office/drawing/2014/main" id="{971F0D26-2CAF-BD99-BF0F-B6D242D99D90}"/>
              </a:ext>
            </a:extLst>
          </p:cNvPr>
          <p:cNvPicPr>
            <a:picLocks noChangeAspect="1"/>
          </p:cNvPicPr>
          <p:nvPr/>
        </p:nvPicPr>
        <p:blipFill>
          <a:blip r:embed="rId4">
            <a:extLst>
              <a:ext uri="{28A0092B-C50C-407E-A947-70E740481C1C}">
                <a14:useLocalDpi xmlns:a14="http://schemas.microsoft.com/office/drawing/2010/main" val="0"/>
              </a:ext>
            </a:extLst>
          </a:blip>
          <a:srcRect l="26854" t="37625" r="26678" b="15755"/>
          <a:stretch/>
        </p:blipFill>
        <p:spPr>
          <a:xfrm>
            <a:off x="6571358" y="1830374"/>
            <a:ext cx="3186820" cy="3197251"/>
          </a:xfrm>
          <a:prstGeom prst="rect">
            <a:avLst/>
          </a:prstGeom>
        </p:spPr>
      </p:pic>
    </p:spTree>
    <p:extLst>
      <p:ext uri="{BB962C8B-B14F-4D97-AF65-F5344CB8AC3E}">
        <p14:creationId xmlns:p14="http://schemas.microsoft.com/office/powerpoint/2010/main" val="8205911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C0BB6-7167-E14F-E04B-FB3E7037DB7E}"/>
              </a:ext>
            </a:extLst>
          </p:cNvPr>
          <p:cNvSpPr>
            <a:spLocks noGrp="1"/>
          </p:cNvSpPr>
          <p:nvPr>
            <p:ph type="title"/>
          </p:nvPr>
        </p:nvSpPr>
        <p:spPr/>
        <p:txBody>
          <a:bodyPr/>
          <a:lstStyle/>
          <a:p>
            <a:endParaRPr lang="fr-CH"/>
          </a:p>
        </p:txBody>
      </p:sp>
      <p:sp>
        <p:nvSpPr>
          <p:cNvPr id="3" name="Content Placeholder 2">
            <a:extLst>
              <a:ext uri="{FF2B5EF4-FFF2-40B4-BE49-F238E27FC236}">
                <a16:creationId xmlns:a16="http://schemas.microsoft.com/office/drawing/2014/main" id="{41269327-E71D-F3BE-23B2-A7EB1C85D36C}"/>
              </a:ext>
            </a:extLst>
          </p:cNvPr>
          <p:cNvSpPr>
            <a:spLocks noGrp="1"/>
          </p:cNvSpPr>
          <p:nvPr>
            <p:ph idx="1"/>
          </p:nvPr>
        </p:nvSpPr>
        <p:spPr/>
        <p:txBody>
          <a:bodyPr/>
          <a:lstStyle/>
          <a:p>
            <a:endParaRPr lang="fr-CH"/>
          </a:p>
        </p:txBody>
      </p:sp>
    </p:spTree>
    <p:extLst>
      <p:ext uri="{BB962C8B-B14F-4D97-AF65-F5344CB8AC3E}">
        <p14:creationId xmlns:p14="http://schemas.microsoft.com/office/powerpoint/2010/main" val="18962533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a:t>Ausdruck</a:t>
            </a:r>
            <a:r>
              <a:rPr lang="fr-CH" dirty="0"/>
              <a:t> </a:t>
            </a:r>
            <a:r>
              <a:rPr lang="fr-CH" dirty="0" err="1"/>
              <a:t>von</a:t>
            </a:r>
            <a:r>
              <a:rPr lang="fr-CH" dirty="0"/>
              <a:t> </a:t>
            </a:r>
            <a:r>
              <a:rPr lang="fr-CH" dirty="0" err="1"/>
              <a:t>Emotionen</a:t>
            </a:r>
            <a:endParaRPr lang="fr-CH" dirty="0"/>
          </a:p>
        </p:txBody>
      </p:sp>
      <p:pic>
        <p:nvPicPr>
          <p:cNvPr id="23554" name="Picture 2" descr="http://ajp.psychiatryonline.org/data/Journals/AJP/3753/M111F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576" y="1819276"/>
            <a:ext cx="7800975" cy="3571875"/>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4039" y="6334125"/>
            <a:ext cx="612457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a:xfrm>
            <a:off x="1796534" y="1626370"/>
            <a:ext cx="8329057" cy="1978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188078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981200" y="775246"/>
            <a:ext cx="8229600" cy="4525963"/>
          </a:xfrm>
        </p:spPr>
        <p:txBody>
          <a:bodyPr>
            <a:normAutofit fontScale="85000" lnSpcReduction="20000"/>
          </a:bodyPr>
          <a:lstStyle/>
          <a:p>
            <a:pPr marL="0" indent="0" algn="ctr">
              <a:buNone/>
            </a:pPr>
            <a:r>
              <a:rPr lang="de-DE" b="1" dirty="0"/>
              <a:t>Hormone</a:t>
            </a:r>
            <a:r>
              <a:rPr lang="de-DE" dirty="0"/>
              <a:t> </a:t>
            </a:r>
          </a:p>
          <a:p>
            <a:pPr marL="0" indent="0" algn="ctr">
              <a:buNone/>
            </a:pPr>
            <a:r>
              <a:rPr lang="de-DE" dirty="0"/>
              <a:t>(von altgriechisch </a:t>
            </a:r>
            <a:r>
              <a:rPr lang="de-CH" dirty="0" err="1"/>
              <a:t>ὁρμᾶν</a:t>
            </a:r>
            <a:r>
              <a:rPr lang="de-DE" dirty="0"/>
              <a:t> ‚antreiben, erregen‘) </a:t>
            </a:r>
          </a:p>
          <a:p>
            <a:pPr marL="0" indent="0" algn="ctr">
              <a:buNone/>
            </a:pPr>
            <a:r>
              <a:rPr lang="de-DE" dirty="0"/>
              <a:t>sind biochemische Botenstoffe,  </a:t>
            </a:r>
          </a:p>
          <a:p>
            <a:pPr marL="0" indent="0" algn="ctr">
              <a:buNone/>
            </a:pPr>
            <a:r>
              <a:rPr lang="de-DE" dirty="0"/>
              <a:t>die von spezialisierten Zellen produziert und abgegeben werden, </a:t>
            </a:r>
          </a:p>
          <a:p>
            <a:pPr marL="0" indent="0" algn="ctr">
              <a:buNone/>
            </a:pPr>
            <a:r>
              <a:rPr lang="de-DE" dirty="0"/>
              <a:t>um spezifische Wirkungen oder Regulationsfunktionen an den Zellen der Zielorgane zu verrichten</a:t>
            </a:r>
          </a:p>
          <a:p>
            <a:pPr marL="0" indent="0" algn="ctr">
              <a:buNone/>
            </a:pPr>
            <a:r>
              <a:rPr lang="de-CH" dirty="0"/>
              <a:t>=</a:t>
            </a:r>
          </a:p>
          <a:p>
            <a:pPr marL="0" indent="0" algn="ctr">
              <a:buNone/>
            </a:pPr>
            <a:r>
              <a:rPr lang="de-CH" sz="4800" b="1" dirty="0"/>
              <a:t>Mediatoren der Informationsübertragung (Kommunikation)</a:t>
            </a:r>
          </a:p>
        </p:txBody>
      </p:sp>
    </p:spTree>
    <p:extLst>
      <p:ext uri="{BB962C8B-B14F-4D97-AF65-F5344CB8AC3E}">
        <p14:creationId xmlns:p14="http://schemas.microsoft.com/office/powerpoint/2010/main" val="29541621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a:t>Ausdruck</a:t>
            </a:r>
            <a:r>
              <a:rPr lang="fr-CH" dirty="0"/>
              <a:t> </a:t>
            </a:r>
            <a:r>
              <a:rPr lang="fr-CH" dirty="0" err="1"/>
              <a:t>von</a:t>
            </a:r>
            <a:r>
              <a:rPr lang="fr-CH" dirty="0"/>
              <a:t> </a:t>
            </a:r>
            <a:r>
              <a:rPr lang="fr-CH" dirty="0" err="1"/>
              <a:t>Emotionen</a:t>
            </a:r>
            <a:endParaRPr lang="fr-CH" dirty="0"/>
          </a:p>
        </p:txBody>
      </p:sp>
      <p:pic>
        <p:nvPicPr>
          <p:cNvPr id="23554" name="Picture 2" descr="http://ajp.psychiatryonline.org/data/Journals/AJP/3753/M111F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576" y="1819276"/>
            <a:ext cx="7800975" cy="3571875"/>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4039" y="6334125"/>
            <a:ext cx="612457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1954040" y="5660376"/>
            <a:ext cx="8990859" cy="461665"/>
          </a:xfrm>
          <a:prstGeom prst="rect">
            <a:avLst/>
          </a:prstGeom>
          <a:solidFill>
            <a:srgbClr val="FFFF00"/>
          </a:solidFill>
          <a:ln>
            <a:solidFill>
              <a:schemeClr val="tx1"/>
            </a:solidFill>
          </a:ln>
        </p:spPr>
        <p:txBody>
          <a:bodyPr wrap="none" rtlCol="0">
            <a:spAutoFit/>
          </a:bodyPr>
          <a:lstStyle/>
          <a:p>
            <a:r>
              <a:rPr lang="de-CH" sz="2400" b="1" dirty="0"/>
              <a:t>Die Anerkennung des Gesichtsausdrucks ist Oxytocin-abhängig</a:t>
            </a:r>
            <a:endParaRPr lang="fr-CH" sz="2400" b="1" dirty="0"/>
          </a:p>
        </p:txBody>
      </p:sp>
    </p:spTree>
    <p:extLst>
      <p:ext uri="{BB962C8B-B14F-4D97-AF65-F5344CB8AC3E}">
        <p14:creationId xmlns:p14="http://schemas.microsoft.com/office/powerpoint/2010/main" val="98852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fr-CH"/>
          </a:p>
        </p:txBody>
      </p:sp>
      <p:sp>
        <p:nvSpPr>
          <p:cNvPr id="3" name="Inhaltsplatzhalter 2"/>
          <p:cNvSpPr>
            <a:spLocks noGrp="1"/>
          </p:cNvSpPr>
          <p:nvPr>
            <p:ph idx="1"/>
          </p:nvPr>
        </p:nvSpPr>
        <p:spPr/>
        <p:txBody>
          <a:bodyPr/>
          <a:lstStyle/>
          <a:p>
            <a:endParaRPr lang="fr-CH"/>
          </a:p>
        </p:txBody>
      </p:sp>
      <p:pic>
        <p:nvPicPr>
          <p:cNvPr id="10242" name="Picture 2" descr="http://runrun.es/wp-content/uploads/2011/07/double-harry-potter-voldemort-hp7-1600x12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8" y="908720"/>
            <a:ext cx="7633128" cy="572206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639616" y="5805264"/>
            <a:ext cx="2054793" cy="584775"/>
          </a:xfrm>
          <a:prstGeom prst="rect">
            <a:avLst/>
          </a:prstGeom>
          <a:noFill/>
        </p:spPr>
        <p:txBody>
          <a:bodyPr wrap="none" rtlCol="0">
            <a:spAutoFit/>
          </a:bodyPr>
          <a:lstStyle/>
          <a:p>
            <a:r>
              <a:rPr lang="de-CH" sz="3200" dirty="0">
                <a:solidFill>
                  <a:schemeClr val="bg1"/>
                </a:solidFill>
              </a:rPr>
              <a:t>+ Oxytocin</a:t>
            </a:r>
            <a:endParaRPr lang="fr-CH" sz="3200" dirty="0">
              <a:solidFill>
                <a:schemeClr val="bg1"/>
              </a:solidFill>
            </a:endParaRPr>
          </a:p>
        </p:txBody>
      </p:sp>
      <p:sp>
        <p:nvSpPr>
          <p:cNvPr id="6" name="Textfeld 5"/>
          <p:cNvSpPr txBox="1"/>
          <p:nvPr/>
        </p:nvSpPr>
        <p:spPr>
          <a:xfrm>
            <a:off x="7320136" y="5822615"/>
            <a:ext cx="1974643" cy="584775"/>
          </a:xfrm>
          <a:prstGeom prst="rect">
            <a:avLst/>
          </a:prstGeom>
          <a:noFill/>
        </p:spPr>
        <p:txBody>
          <a:bodyPr wrap="none" rtlCol="0">
            <a:spAutoFit/>
          </a:bodyPr>
          <a:lstStyle/>
          <a:p>
            <a:r>
              <a:rPr lang="de-CH" sz="3200" dirty="0">
                <a:solidFill>
                  <a:schemeClr val="bg1"/>
                </a:solidFill>
              </a:rPr>
              <a:t>- Oxytocin</a:t>
            </a:r>
            <a:endParaRPr lang="fr-CH" sz="3200" dirty="0">
              <a:solidFill>
                <a:schemeClr val="bg1"/>
              </a:solidFill>
            </a:endParaRPr>
          </a:p>
        </p:txBody>
      </p:sp>
    </p:spTree>
    <p:extLst>
      <p:ext uri="{BB962C8B-B14F-4D97-AF65-F5344CB8AC3E}">
        <p14:creationId xmlns:p14="http://schemas.microsoft.com/office/powerpoint/2010/main" val="16704288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7683" y="310442"/>
            <a:ext cx="11324208" cy="1325563"/>
          </a:xfrm>
        </p:spPr>
        <p:txBody>
          <a:bodyPr>
            <a:normAutofit/>
          </a:bodyPr>
          <a:lstStyle/>
          <a:p>
            <a:r>
              <a:rPr lang="fr-CH"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Oxytocin</a:t>
            </a:r>
            <a:r>
              <a:rPr lang="fr-CH"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und </a:t>
            </a:r>
            <a:r>
              <a:rPr lang="fr-CH"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soziales</a:t>
            </a:r>
            <a:r>
              <a:rPr lang="fr-CH"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fr-CH"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Verhalten</a:t>
            </a:r>
            <a:endParaRPr lang="fr-CH"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p:txBody>
          <a:bodyPr/>
          <a:lstStyle/>
          <a:p>
            <a:endParaRPr lang="fr-CH"/>
          </a:p>
        </p:txBody>
      </p:sp>
      <p:pic>
        <p:nvPicPr>
          <p:cNvPr id="9218" name="Picture 2" descr="http://www.frontiersin.org/files/Articles/21361/fnhum-06-00031-HTML/image_m/fnhum-06-00031-g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133" y="2204865"/>
            <a:ext cx="8718214" cy="3773785"/>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775521" y="6359707"/>
            <a:ext cx="5511445" cy="261610"/>
          </a:xfrm>
          <a:prstGeom prst="rect">
            <a:avLst/>
          </a:prstGeom>
          <a:noFill/>
        </p:spPr>
        <p:txBody>
          <a:bodyPr wrap="none" rtlCol="0">
            <a:spAutoFit/>
          </a:bodyPr>
          <a:lstStyle/>
          <a:p>
            <a:r>
              <a:rPr lang="fr-CH" sz="1100" dirty="0"/>
              <a:t>Front. Hum. </a:t>
            </a:r>
            <a:r>
              <a:rPr lang="fr-CH" sz="1100" dirty="0" err="1"/>
              <a:t>Neurosci</a:t>
            </a:r>
            <a:r>
              <a:rPr lang="fr-CH" sz="1100" dirty="0"/>
              <a:t>., 28 </a:t>
            </a:r>
            <a:r>
              <a:rPr lang="fr-CH" sz="1100" dirty="0" err="1"/>
              <a:t>February</a:t>
            </a:r>
            <a:r>
              <a:rPr lang="fr-CH" sz="1100" dirty="0"/>
              <a:t> 2012 | </a:t>
            </a:r>
            <a:r>
              <a:rPr lang="fr-CH" sz="1100" dirty="0">
                <a:hlinkClick r:id="rId3"/>
              </a:rPr>
              <a:t>http://dx.doi.org/10.3389/fnhum.2012.00031</a:t>
            </a:r>
            <a:r>
              <a:rPr lang="fr-CH" sz="1100" dirty="0"/>
              <a:t> </a:t>
            </a:r>
          </a:p>
        </p:txBody>
      </p:sp>
    </p:spTree>
    <p:extLst>
      <p:ext uri="{BB962C8B-B14F-4D97-AF65-F5344CB8AC3E}">
        <p14:creationId xmlns:p14="http://schemas.microsoft.com/office/powerpoint/2010/main" val="1311011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DC859-0F66-D766-BF19-D2C82163E7E1}"/>
              </a:ext>
            </a:extLst>
          </p:cNvPr>
          <p:cNvSpPr>
            <a:spLocks noGrp="1"/>
          </p:cNvSpPr>
          <p:nvPr>
            <p:ph type="ctrTitle"/>
          </p:nvPr>
        </p:nvSpPr>
        <p:spPr>
          <a:xfrm>
            <a:off x="1524000" y="1665571"/>
            <a:ext cx="9144000" cy="2387600"/>
          </a:xfrm>
        </p:spPr>
        <p:txBody>
          <a:bodyPr>
            <a:normAutofit/>
          </a:bodyPr>
          <a:lstStyle/>
          <a:p>
            <a:r>
              <a:rPr lang="de-CH" sz="60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Sexualhormone: </a:t>
            </a:r>
            <a:br>
              <a:rPr lang="de-CH" sz="60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br>
            <a:r>
              <a:rPr lang="de-CH"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Physiologie und  Dynamik</a:t>
            </a:r>
            <a:endParaRPr lang="fr-CH"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1240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nads diagram">
            <a:extLst>
              <a:ext uri="{FF2B5EF4-FFF2-40B4-BE49-F238E27FC236}">
                <a16:creationId xmlns:a16="http://schemas.microsoft.com/office/drawing/2014/main" id="{379A3F6E-8758-F338-6E70-5C7BF20D6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6819" y="963946"/>
            <a:ext cx="7112001" cy="53406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DE65947-C155-8990-5589-48689E954A5F}"/>
              </a:ext>
            </a:extLst>
          </p:cNvPr>
          <p:cNvSpPr txBox="1"/>
          <p:nvPr/>
        </p:nvSpPr>
        <p:spPr>
          <a:xfrm>
            <a:off x="1582693" y="261073"/>
            <a:ext cx="9580443" cy="923330"/>
          </a:xfrm>
          <a:prstGeom prst="rect">
            <a:avLst/>
          </a:prstGeom>
          <a:noFill/>
        </p:spPr>
        <p:txBody>
          <a:bodyPr wrap="none" rtlCol="0">
            <a:spAutoFit/>
          </a:bodyPr>
          <a:lstStyle/>
          <a:p>
            <a:r>
              <a:rPr lang="de-CH" sz="18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Die Sexualhormone werden von den Keimdrüsen, </a:t>
            </a:r>
            <a:r>
              <a:rPr lang="de-CH" b="1" kern="100" dirty="0">
                <a:solidFill>
                  <a:schemeClr val="accent5">
                    <a:lumMod val="60000"/>
                    <a:lumOff val="40000"/>
                  </a:schemeClr>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Ovar</a:t>
            </a:r>
            <a:r>
              <a:rPr lang="de-CH"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 und </a:t>
            </a:r>
            <a:r>
              <a:rPr lang="de-CH" b="1" kern="100" dirty="0">
                <a:solidFill>
                  <a:schemeClr val="tx2">
                    <a:lumMod val="50000"/>
                    <a:lumOff val="50000"/>
                  </a:schemeClr>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Hoden </a:t>
            </a:r>
            <a:r>
              <a:rPr lang="de-CH"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 Gonaden),</a:t>
            </a:r>
            <a:r>
              <a:rPr lang="de-CH" b="1" kern="100" dirty="0">
                <a:solidFill>
                  <a:schemeClr val="tx2">
                    <a:lumMod val="50000"/>
                    <a:lumOff val="50000"/>
                  </a:schemeClr>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 </a:t>
            </a:r>
            <a:r>
              <a:rPr lang="de-CH"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 </a:t>
            </a:r>
            <a:r>
              <a:rPr lang="de-CH" sz="18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produziert </a:t>
            </a:r>
          </a:p>
          <a:p>
            <a:pPr algn="ctr"/>
            <a:r>
              <a:rPr lang="de-CH" sz="16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(unter der zentralen Kontrolle des Hypophysen-Hypothalamus-Systems)</a:t>
            </a:r>
            <a:endParaRPr lang="fr-CH" sz="16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a:p>
            <a:endParaRPr lang="fr-CH" b="1" dirty="0">
              <a:effectLst>
                <a:outerShdw blurRad="38100" dist="38100" dir="2700000" algn="tl">
                  <a:srgbClr val="000000">
                    <a:alpha val="43137"/>
                  </a:srgbClr>
                </a:outerShdw>
              </a:effectLst>
            </a:endParaRPr>
          </a:p>
        </p:txBody>
      </p:sp>
      <p:sp>
        <p:nvSpPr>
          <p:cNvPr id="7" name="Oval 6">
            <a:extLst>
              <a:ext uri="{FF2B5EF4-FFF2-40B4-BE49-F238E27FC236}">
                <a16:creationId xmlns:a16="http://schemas.microsoft.com/office/drawing/2014/main" id="{17D5C185-2128-32BB-7C92-A0FA5AB09EC1}"/>
              </a:ext>
            </a:extLst>
          </p:cNvPr>
          <p:cNvSpPr/>
          <p:nvPr/>
        </p:nvSpPr>
        <p:spPr>
          <a:xfrm>
            <a:off x="4817795" y="1158880"/>
            <a:ext cx="2453951" cy="951723"/>
          </a:xfrm>
          <a:prstGeom prst="ellipse">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TextBox 7">
            <a:extLst>
              <a:ext uri="{FF2B5EF4-FFF2-40B4-BE49-F238E27FC236}">
                <a16:creationId xmlns:a16="http://schemas.microsoft.com/office/drawing/2014/main" id="{67E70DBC-205C-83E7-C0DC-94E05C91A9E2}"/>
              </a:ext>
            </a:extLst>
          </p:cNvPr>
          <p:cNvSpPr txBox="1"/>
          <p:nvPr/>
        </p:nvSpPr>
        <p:spPr>
          <a:xfrm>
            <a:off x="205274" y="6466122"/>
            <a:ext cx="4630627" cy="276999"/>
          </a:xfrm>
          <a:prstGeom prst="rect">
            <a:avLst/>
          </a:prstGeom>
          <a:noFill/>
        </p:spPr>
        <p:txBody>
          <a:bodyPr wrap="none" rtlCol="0">
            <a:spAutoFit/>
          </a:bodyPr>
          <a:lstStyle/>
          <a:p>
            <a:r>
              <a:rPr lang="fr-CH" sz="1200" dirty="0"/>
              <a:t>https://www.pauerhome.com/ryan/endocrine_system/gonads.html</a:t>
            </a:r>
          </a:p>
        </p:txBody>
      </p:sp>
      <p:sp>
        <p:nvSpPr>
          <p:cNvPr id="9" name="TextBox 8">
            <a:extLst>
              <a:ext uri="{FF2B5EF4-FFF2-40B4-BE49-F238E27FC236}">
                <a16:creationId xmlns:a16="http://schemas.microsoft.com/office/drawing/2014/main" id="{472E14DD-30A6-6881-3ED0-82A402220991}"/>
              </a:ext>
            </a:extLst>
          </p:cNvPr>
          <p:cNvSpPr txBox="1"/>
          <p:nvPr/>
        </p:nvSpPr>
        <p:spPr>
          <a:xfrm>
            <a:off x="909604" y="5181319"/>
            <a:ext cx="1590051" cy="1261884"/>
          </a:xfrm>
          <a:prstGeom prst="rect">
            <a:avLst/>
          </a:prstGeom>
          <a:noFill/>
        </p:spPr>
        <p:txBody>
          <a:bodyPr wrap="none" rtlCol="0">
            <a:spAutoFit/>
          </a:bodyPr>
          <a:lstStyle/>
          <a:p>
            <a:pPr algn="ctr"/>
            <a:r>
              <a:rPr lang="de-CH" sz="2000" b="1" dirty="0">
                <a:solidFill>
                  <a:schemeClr val="accent5">
                    <a:lumMod val="60000"/>
                    <a:lumOff val="40000"/>
                  </a:schemeClr>
                </a:solidFill>
                <a:effectLst>
                  <a:outerShdw blurRad="38100" dist="38100" dir="2700000" algn="tl">
                    <a:srgbClr val="000000">
                      <a:alpha val="43137"/>
                    </a:srgbClr>
                  </a:outerShdw>
                </a:effectLst>
              </a:rPr>
              <a:t>Estrogene</a:t>
            </a:r>
          </a:p>
          <a:p>
            <a:pPr algn="ctr"/>
            <a:r>
              <a:rPr lang="de-CH" b="1" dirty="0">
                <a:solidFill>
                  <a:schemeClr val="accent5">
                    <a:lumMod val="60000"/>
                    <a:lumOff val="40000"/>
                  </a:schemeClr>
                </a:solidFill>
                <a:effectLst>
                  <a:outerShdw blurRad="38100" dist="38100" dir="2700000" algn="tl">
                    <a:srgbClr val="000000">
                      <a:alpha val="43137"/>
                    </a:srgbClr>
                  </a:outerShdw>
                </a:effectLst>
              </a:rPr>
              <a:t>(Estradiol)</a:t>
            </a:r>
          </a:p>
          <a:p>
            <a:pPr algn="ctr"/>
            <a:r>
              <a:rPr lang="de-CH" sz="2000" b="1" dirty="0">
                <a:solidFill>
                  <a:schemeClr val="accent5">
                    <a:lumMod val="60000"/>
                    <a:lumOff val="40000"/>
                  </a:schemeClr>
                </a:solidFill>
                <a:effectLst>
                  <a:outerShdw blurRad="38100" dist="38100" dir="2700000" algn="tl">
                    <a:srgbClr val="000000">
                      <a:alpha val="43137"/>
                    </a:srgbClr>
                  </a:outerShdw>
                </a:effectLst>
              </a:rPr>
              <a:t>Gestagene</a:t>
            </a:r>
          </a:p>
          <a:p>
            <a:pPr algn="ctr"/>
            <a:r>
              <a:rPr lang="de-CH" b="1" dirty="0">
                <a:solidFill>
                  <a:schemeClr val="accent5">
                    <a:lumMod val="60000"/>
                    <a:lumOff val="40000"/>
                  </a:schemeClr>
                </a:solidFill>
                <a:effectLst>
                  <a:outerShdw blurRad="38100" dist="38100" dir="2700000" algn="tl">
                    <a:srgbClr val="000000">
                      <a:alpha val="43137"/>
                    </a:srgbClr>
                  </a:outerShdw>
                </a:effectLst>
              </a:rPr>
              <a:t>(Progesteron)</a:t>
            </a:r>
            <a:endParaRPr lang="fr-CH" b="1" dirty="0">
              <a:solidFill>
                <a:schemeClr val="accent5">
                  <a:lumMod val="60000"/>
                  <a:lumOff val="40000"/>
                </a:schemeClr>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7C6FCE0F-2873-B39F-907F-1932B5752334}"/>
              </a:ext>
            </a:extLst>
          </p:cNvPr>
          <p:cNvSpPr txBox="1"/>
          <p:nvPr/>
        </p:nvSpPr>
        <p:spPr>
          <a:xfrm>
            <a:off x="9890286" y="5298844"/>
            <a:ext cx="1850443" cy="707886"/>
          </a:xfrm>
          <a:prstGeom prst="rect">
            <a:avLst/>
          </a:prstGeom>
          <a:noFill/>
        </p:spPr>
        <p:txBody>
          <a:bodyPr wrap="none" rtlCol="0">
            <a:spAutoFit/>
          </a:bodyPr>
          <a:lstStyle/>
          <a:p>
            <a:pPr algn="ctr"/>
            <a:r>
              <a:rPr lang="de-CH" sz="2000" b="1" dirty="0">
                <a:solidFill>
                  <a:schemeClr val="tx2">
                    <a:lumMod val="50000"/>
                    <a:lumOff val="50000"/>
                  </a:schemeClr>
                </a:solidFill>
                <a:effectLst>
                  <a:outerShdw blurRad="38100" dist="38100" dir="2700000" algn="tl">
                    <a:srgbClr val="000000">
                      <a:alpha val="43137"/>
                    </a:srgbClr>
                  </a:outerShdw>
                </a:effectLst>
              </a:rPr>
              <a:t>Androgene </a:t>
            </a:r>
          </a:p>
          <a:p>
            <a:pPr algn="ctr"/>
            <a:r>
              <a:rPr lang="de-CH" sz="2000" b="1" dirty="0">
                <a:solidFill>
                  <a:schemeClr val="tx2">
                    <a:lumMod val="50000"/>
                    <a:lumOff val="50000"/>
                  </a:schemeClr>
                </a:solidFill>
                <a:effectLst>
                  <a:outerShdw blurRad="38100" dist="38100" dir="2700000" algn="tl">
                    <a:srgbClr val="000000">
                      <a:alpha val="43137"/>
                    </a:srgbClr>
                  </a:outerShdw>
                </a:effectLst>
              </a:rPr>
              <a:t>(</a:t>
            </a:r>
            <a:r>
              <a:rPr lang="de-CH" sz="2000" b="1" dirty="0" err="1">
                <a:solidFill>
                  <a:schemeClr val="tx2">
                    <a:lumMod val="50000"/>
                    <a:lumOff val="50000"/>
                  </a:schemeClr>
                </a:solidFill>
                <a:effectLst>
                  <a:outerShdw blurRad="38100" dist="38100" dir="2700000" algn="tl">
                    <a:srgbClr val="000000">
                      <a:alpha val="43137"/>
                    </a:srgbClr>
                  </a:outerShdw>
                </a:effectLst>
              </a:rPr>
              <a:t>Testosterone</a:t>
            </a:r>
            <a:r>
              <a:rPr lang="de-CH" sz="2000" b="1" dirty="0">
                <a:solidFill>
                  <a:schemeClr val="tx2">
                    <a:lumMod val="50000"/>
                    <a:lumOff val="50000"/>
                  </a:schemeClr>
                </a:solidFill>
                <a:effectLst>
                  <a:outerShdw blurRad="38100" dist="38100" dir="2700000" algn="tl">
                    <a:srgbClr val="000000">
                      <a:alpha val="43137"/>
                    </a:srgbClr>
                  </a:outerShdw>
                </a:effectLst>
              </a:rPr>
              <a:t>)</a:t>
            </a:r>
            <a:endParaRPr lang="fr-CH" sz="2000" b="1" dirty="0">
              <a:solidFill>
                <a:schemeClr val="tx2">
                  <a:lumMod val="50000"/>
                  <a:lumOff val="50000"/>
                </a:schemeClr>
              </a:solidFill>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3569C38F-056D-3670-A2CE-8C084ECD45F8}"/>
              </a:ext>
            </a:extLst>
          </p:cNvPr>
          <p:cNvSpPr txBox="1"/>
          <p:nvPr/>
        </p:nvSpPr>
        <p:spPr>
          <a:xfrm>
            <a:off x="1188373" y="1676681"/>
            <a:ext cx="1082348" cy="400110"/>
          </a:xfrm>
          <a:prstGeom prst="rect">
            <a:avLst/>
          </a:prstGeom>
          <a:solidFill>
            <a:schemeClr val="bg2"/>
          </a:solidFill>
        </p:spPr>
        <p:txBody>
          <a:bodyPr wrap="none" rtlCol="0">
            <a:spAutoFit/>
          </a:bodyPr>
          <a:lstStyle/>
          <a:p>
            <a:pPr algn="ctr"/>
            <a:r>
              <a:rPr lang="de-CH" sz="2000" b="1" dirty="0">
                <a:solidFill>
                  <a:schemeClr val="accent3">
                    <a:lumMod val="60000"/>
                    <a:lumOff val="40000"/>
                  </a:schemeClr>
                </a:solidFill>
                <a:effectLst>
                  <a:outerShdw blurRad="38100" dist="38100" dir="2700000" algn="tl">
                    <a:srgbClr val="000000">
                      <a:alpha val="43137"/>
                    </a:srgbClr>
                  </a:outerShdw>
                </a:effectLst>
              </a:rPr>
              <a:t>FSH/LH</a:t>
            </a:r>
          </a:p>
        </p:txBody>
      </p:sp>
      <p:sp>
        <p:nvSpPr>
          <p:cNvPr id="12" name="TextBox 11">
            <a:extLst>
              <a:ext uri="{FF2B5EF4-FFF2-40B4-BE49-F238E27FC236}">
                <a16:creationId xmlns:a16="http://schemas.microsoft.com/office/drawing/2014/main" id="{90355E09-11FD-F5DB-386D-A56070FFD2A9}"/>
              </a:ext>
            </a:extLst>
          </p:cNvPr>
          <p:cNvSpPr txBox="1"/>
          <p:nvPr/>
        </p:nvSpPr>
        <p:spPr>
          <a:xfrm>
            <a:off x="10047659" y="1676681"/>
            <a:ext cx="1082348" cy="400110"/>
          </a:xfrm>
          <a:prstGeom prst="rect">
            <a:avLst/>
          </a:prstGeom>
          <a:solidFill>
            <a:schemeClr val="bg2"/>
          </a:solidFill>
        </p:spPr>
        <p:txBody>
          <a:bodyPr wrap="none" rtlCol="0">
            <a:spAutoFit/>
          </a:bodyPr>
          <a:lstStyle/>
          <a:p>
            <a:pPr algn="ctr"/>
            <a:r>
              <a:rPr lang="de-CH" sz="2000" b="1" dirty="0">
                <a:solidFill>
                  <a:schemeClr val="accent3">
                    <a:lumMod val="60000"/>
                    <a:lumOff val="40000"/>
                  </a:schemeClr>
                </a:solidFill>
                <a:effectLst>
                  <a:outerShdw blurRad="38100" dist="38100" dir="2700000" algn="tl">
                    <a:srgbClr val="000000">
                      <a:alpha val="43137"/>
                    </a:srgbClr>
                  </a:outerShdw>
                </a:effectLst>
              </a:rPr>
              <a:t>FSH/LH</a:t>
            </a:r>
          </a:p>
        </p:txBody>
      </p:sp>
      <p:sp>
        <p:nvSpPr>
          <p:cNvPr id="13" name="Arrow: Down 12">
            <a:extLst>
              <a:ext uri="{FF2B5EF4-FFF2-40B4-BE49-F238E27FC236}">
                <a16:creationId xmlns:a16="http://schemas.microsoft.com/office/drawing/2014/main" id="{D13996C4-7A9E-E7AA-DFD3-0F74882D24AC}"/>
              </a:ext>
            </a:extLst>
          </p:cNvPr>
          <p:cNvSpPr/>
          <p:nvPr/>
        </p:nvSpPr>
        <p:spPr>
          <a:xfrm>
            <a:off x="1556538" y="2295691"/>
            <a:ext cx="296185" cy="2773457"/>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Arrow: Down 13">
            <a:extLst>
              <a:ext uri="{FF2B5EF4-FFF2-40B4-BE49-F238E27FC236}">
                <a16:creationId xmlns:a16="http://schemas.microsoft.com/office/drawing/2014/main" id="{CDA3362B-299C-52CE-22E7-387B666CE09A}"/>
              </a:ext>
            </a:extLst>
          </p:cNvPr>
          <p:cNvSpPr/>
          <p:nvPr/>
        </p:nvSpPr>
        <p:spPr>
          <a:xfrm>
            <a:off x="10524823" y="2247547"/>
            <a:ext cx="296185" cy="2773457"/>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TextBox 15">
            <a:extLst>
              <a:ext uri="{FF2B5EF4-FFF2-40B4-BE49-F238E27FC236}">
                <a16:creationId xmlns:a16="http://schemas.microsoft.com/office/drawing/2014/main" id="{7656E649-C898-0F52-E40F-F3526A32D0C5}"/>
              </a:ext>
            </a:extLst>
          </p:cNvPr>
          <p:cNvSpPr txBox="1"/>
          <p:nvPr/>
        </p:nvSpPr>
        <p:spPr>
          <a:xfrm>
            <a:off x="1195959" y="2730810"/>
            <a:ext cx="461665" cy="1318759"/>
          </a:xfrm>
          <a:prstGeom prst="rect">
            <a:avLst/>
          </a:prstGeom>
          <a:noFill/>
        </p:spPr>
        <p:txBody>
          <a:bodyPr vert="vert270" wrap="none" rtlCol="0">
            <a:spAutoFit/>
          </a:bodyPr>
          <a:lstStyle/>
          <a:p>
            <a:r>
              <a:rPr lang="de-CH" b="1" dirty="0">
                <a:effectLst>
                  <a:outerShdw blurRad="38100" dist="38100" dir="2700000" algn="tl">
                    <a:srgbClr val="000000">
                      <a:alpha val="43137"/>
                    </a:srgbClr>
                  </a:outerShdw>
                </a:effectLst>
              </a:rPr>
              <a:t>Stimulation</a:t>
            </a:r>
            <a:endParaRPr lang="fr-CH" b="1" dirty="0">
              <a:effectLst>
                <a:outerShdw blurRad="38100" dist="38100" dir="2700000" algn="tl">
                  <a:srgbClr val="000000">
                    <a:alpha val="43137"/>
                  </a:srgbClr>
                </a:outerShdw>
              </a:effectLst>
            </a:endParaRPr>
          </a:p>
        </p:txBody>
      </p:sp>
      <p:sp>
        <p:nvSpPr>
          <p:cNvPr id="17" name="TextBox 16">
            <a:extLst>
              <a:ext uri="{FF2B5EF4-FFF2-40B4-BE49-F238E27FC236}">
                <a16:creationId xmlns:a16="http://schemas.microsoft.com/office/drawing/2014/main" id="{352994FD-0620-3E31-3E1F-AAEB23D920CC}"/>
              </a:ext>
            </a:extLst>
          </p:cNvPr>
          <p:cNvSpPr txBox="1"/>
          <p:nvPr/>
        </p:nvSpPr>
        <p:spPr>
          <a:xfrm flipV="1">
            <a:off x="10712113" y="2730810"/>
            <a:ext cx="461665" cy="1318759"/>
          </a:xfrm>
          <a:prstGeom prst="rect">
            <a:avLst/>
          </a:prstGeom>
          <a:noFill/>
        </p:spPr>
        <p:txBody>
          <a:bodyPr vert="vert270" wrap="none" rtlCol="0">
            <a:spAutoFit/>
          </a:bodyPr>
          <a:lstStyle/>
          <a:p>
            <a:r>
              <a:rPr lang="de-CH" b="1" dirty="0">
                <a:effectLst>
                  <a:outerShdw blurRad="38100" dist="38100" dir="2700000" algn="tl">
                    <a:srgbClr val="000000">
                      <a:alpha val="43137"/>
                    </a:srgbClr>
                  </a:outerShdw>
                </a:effectLst>
              </a:rPr>
              <a:t>Stimulation</a:t>
            </a:r>
            <a:endParaRPr lang="fr-CH"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350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1846</Words>
  <Application>Microsoft Office PowerPoint</Application>
  <PresentationFormat>Widescreen</PresentationFormat>
  <Paragraphs>277</Paragraphs>
  <Slides>72</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72</vt:i4>
      </vt:variant>
    </vt:vector>
  </HeadingPairs>
  <TitlesOfParts>
    <vt:vector size="82" baseType="lpstr">
      <vt:lpstr>Aptos</vt:lpstr>
      <vt:lpstr>Aptos Display</vt:lpstr>
      <vt:lpstr>Arial</vt:lpstr>
      <vt:lpstr>BlinkMacSystemFont</vt:lpstr>
      <vt:lpstr>Calibri</vt:lpstr>
      <vt:lpstr>Fira Sans</vt:lpstr>
      <vt:lpstr>Google Sans</vt:lpstr>
      <vt:lpstr>Times New Roman</vt:lpstr>
      <vt:lpstr>Wingdings</vt:lpstr>
      <vt:lpstr>Office</vt:lpstr>
      <vt:lpstr>PowerPoint Presentation</vt:lpstr>
      <vt:lpstr>PowerPoint Presentation</vt:lpstr>
      <vt:lpstr>Menopause</vt:lpstr>
      <vt:lpstr>Inhalt</vt:lpstr>
      <vt:lpstr>Die Endokrinologie (von griech. ἔνδον ‚innen‘ und κρίνειν „entscheiden“,  und λόγος „Lehre“)  ist die „Lehre der Hormone“</vt:lpstr>
      <vt:lpstr>Endokrines System </vt:lpstr>
      <vt:lpstr>PowerPoint Presentation</vt:lpstr>
      <vt:lpstr>Sexualhormone:  Physiologie und  Dynamik</vt:lpstr>
      <vt:lpstr>PowerPoint Presentation</vt:lpstr>
      <vt:lpstr>Tabellarische Gegenüberstellung der Gonaden Funktion beider Geschlechter</vt:lpstr>
      <vt:lpstr>Hormone und Lebensalter</vt:lpstr>
      <vt:lpstr>MENOPAUSE </vt:lpstr>
      <vt:lpstr>Definition  und  zeitlicher Verlauf</vt:lpstr>
      <vt:lpstr>PowerPoint Presentation</vt:lpstr>
      <vt:lpstr>PowerPoint Presentation</vt:lpstr>
      <vt:lpstr>PowerPoint Presentation</vt:lpstr>
      <vt:lpstr>Anzeichen und Symptome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vt:lpstr>
      <vt:lpstr>PowerPoint Presentation</vt:lpstr>
      <vt:lpstr>PowerPoint Presentation</vt:lpstr>
      <vt:lpstr>PowerPoint Presentation</vt:lpstr>
      <vt:lpstr>Updated summary of the effects of orally administered estrogen alone  or combined with progesteron in women ages 50 –59 years during intervention phase of WHI.</vt:lpstr>
      <vt:lpstr>Leitfaden der HT in der Menopause</vt:lpstr>
      <vt:lpstr>Leitfaden der HT in der Menopause</vt:lpstr>
      <vt:lpstr>Neuere Literatur</vt:lpstr>
      <vt:lpstr>PowerPoint Presentation</vt:lpstr>
      <vt:lpstr>Implikationen  (transl.)</vt:lpstr>
      <vt:lpstr>PowerPoint Presentation</vt:lpstr>
      <vt:lpstr>PowerPoint Presentation</vt:lpstr>
      <vt:lpstr>Leitfaden der HT in der Menopause</vt:lpstr>
      <vt:lpstr>PowerPoint Presentation</vt:lpstr>
      <vt:lpstr>PowerPoint Presentation</vt:lpstr>
      <vt:lpstr>PowerPoint Presentation</vt:lpstr>
      <vt:lpstr>Weitere Möglichkeiten?</vt:lpstr>
      <vt:lpstr>Oxytocin</vt:lpstr>
      <vt:lpstr>Regulation der Oxytocin-Sekretion </vt:lpstr>
      <vt:lpstr>PowerPoint Presentation</vt:lpstr>
      <vt:lpstr>PowerPoint Presentation</vt:lpstr>
      <vt:lpstr>Two (additional) birds with one stone</vt:lpstr>
      <vt:lpstr>Anwendungen von OXT als Arzneimittel</vt:lpstr>
      <vt:lpstr>PowerPoint Presentation</vt:lpstr>
      <vt:lpstr>Oxytocin und vaginale Atrophie</vt:lpstr>
      <vt:lpstr>Zusammenfassung</vt:lpstr>
      <vt:lpstr>PowerPoint Presentation</vt:lpstr>
      <vt:lpstr>Symptome</vt:lpstr>
      <vt:lpstr>Behaldung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Ausdruck von Emotionen</vt:lpstr>
      <vt:lpstr>Ausdruck von Emotionen</vt:lpstr>
      <vt:lpstr>PowerPoint Presentation</vt:lpstr>
      <vt:lpstr>Oxytocin und soziales Verhalten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Tino Lorena</dc:creator>
  <cp:lastModifiedBy>LAUBER-BIASON Anna</cp:lastModifiedBy>
  <cp:revision>28</cp:revision>
  <dcterms:created xsi:type="dcterms:W3CDTF">2024-08-23T13:31:03Z</dcterms:created>
  <dcterms:modified xsi:type="dcterms:W3CDTF">2024-12-05T12:49:51Z</dcterms:modified>
</cp:coreProperties>
</file>