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08" r:id="rId2"/>
  </p:sldMasterIdLst>
  <p:notesMasterIdLst>
    <p:notesMasterId r:id="rId46"/>
  </p:notesMasterIdLst>
  <p:handoutMasterIdLst>
    <p:handoutMasterId r:id="rId47"/>
  </p:handoutMasterIdLst>
  <p:sldIdLst>
    <p:sldId id="256" r:id="rId3"/>
    <p:sldId id="411" r:id="rId4"/>
    <p:sldId id="329" r:id="rId5"/>
    <p:sldId id="361" r:id="rId6"/>
    <p:sldId id="414" r:id="rId7"/>
    <p:sldId id="367" r:id="rId8"/>
    <p:sldId id="372" r:id="rId9"/>
    <p:sldId id="368" r:id="rId10"/>
    <p:sldId id="302" r:id="rId11"/>
    <p:sldId id="304" r:id="rId12"/>
    <p:sldId id="305" r:id="rId13"/>
    <p:sldId id="303" r:id="rId14"/>
    <p:sldId id="306" r:id="rId15"/>
    <p:sldId id="307" r:id="rId16"/>
    <p:sldId id="310" r:id="rId17"/>
    <p:sldId id="328" r:id="rId18"/>
    <p:sldId id="308" r:id="rId19"/>
    <p:sldId id="309" r:id="rId20"/>
    <p:sldId id="311" r:id="rId21"/>
    <p:sldId id="391" r:id="rId22"/>
    <p:sldId id="316" r:id="rId23"/>
    <p:sldId id="317" r:id="rId24"/>
    <p:sldId id="330" r:id="rId25"/>
    <p:sldId id="346" r:id="rId26"/>
    <p:sldId id="322" r:id="rId27"/>
    <p:sldId id="355" r:id="rId28"/>
    <p:sldId id="342" r:id="rId29"/>
    <p:sldId id="343" r:id="rId30"/>
    <p:sldId id="331" r:id="rId31"/>
    <p:sldId id="407" r:id="rId32"/>
    <p:sldId id="383" r:id="rId33"/>
    <p:sldId id="344" r:id="rId34"/>
    <p:sldId id="294" r:id="rId35"/>
    <p:sldId id="412" r:id="rId36"/>
    <p:sldId id="408" r:id="rId37"/>
    <p:sldId id="410" r:id="rId38"/>
    <p:sldId id="413" r:id="rId39"/>
    <p:sldId id="327" r:id="rId40"/>
    <p:sldId id="398" r:id="rId41"/>
    <p:sldId id="323" r:id="rId42"/>
    <p:sldId id="339" r:id="rId43"/>
    <p:sldId id="297" r:id="rId44"/>
    <p:sldId id="399" r:id="rId45"/>
  </p:sldIdLst>
  <p:sldSz cx="9144000" cy="6858000" type="screen4x3"/>
  <p:notesSz cx="6797675"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AA5DB0F5-645C-4B7E-B3B2-890BB886B5B8}">
          <p14:sldIdLst>
            <p14:sldId id="256"/>
            <p14:sldId id="411"/>
            <p14:sldId id="329"/>
            <p14:sldId id="361"/>
            <p14:sldId id="414"/>
            <p14:sldId id="367"/>
            <p14:sldId id="372"/>
            <p14:sldId id="368"/>
            <p14:sldId id="302"/>
            <p14:sldId id="304"/>
            <p14:sldId id="305"/>
            <p14:sldId id="303"/>
            <p14:sldId id="306"/>
            <p14:sldId id="307"/>
            <p14:sldId id="310"/>
            <p14:sldId id="328"/>
            <p14:sldId id="308"/>
            <p14:sldId id="309"/>
            <p14:sldId id="311"/>
            <p14:sldId id="391"/>
            <p14:sldId id="316"/>
            <p14:sldId id="317"/>
            <p14:sldId id="330"/>
            <p14:sldId id="346"/>
            <p14:sldId id="322"/>
            <p14:sldId id="355"/>
            <p14:sldId id="342"/>
            <p14:sldId id="343"/>
            <p14:sldId id="331"/>
            <p14:sldId id="407"/>
            <p14:sldId id="383"/>
            <p14:sldId id="344"/>
            <p14:sldId id="294"/>
            <p14:sldId id="412"/>
            <p14:sldId id="408"/>
            <p14:sldId id="410"/>
            <p14:sldId id="413"/>
            <p14:sldId id="327"/>
            <p14:sldId id="398"/>
            <p14:sldId id="323"/>
            <p14:sldId id="339"/>
            <p14:sldId id="297"/>
            <p14:sldId id="399"/>
          </p14:sldIdLst>
        </p14:section>
      </p14:sectionLst>
    </p:ext>
    <p:ext uri="{EFAFB233-063F-42B5-8137-9DF3F51BA10A}">
      <p15:sldGuideLst xmlns:p15="http://schemas.microsoft.com/office/powerpoint/2012/main">
        <p15:guide id="1" orient="horz" pos="2682">
          <p15:clr>
            <a:srgbClr val="A4A3A4"/>
          </p15:clr>
        </p15:guide>
        <p15:guide id="2" orient="horz" pos="572">
          <p15:clr>
            <a:srgbClr val="A4A3A4"/>
          </p15:clr>
        </p15:guide>
        <p15:guide id="3" orient="horz" pos="436">
          <p15:clr>
            <a:srgbClr val="A4A3A4"/>
          </p15:clr>
        </p15:guide>
        <p15:guide id="4" orient="horz" pos="232">
          <p15:clr>
            <a:srgbClr val="A4A3A4"/>
          </p15:clr>
        </p15:guide>
        <p15:guide id="5" orient="horz" pos="3906">
          <p15:clr>
            <a:srgbClr val="A4A3A4"/>
          </p15:clr>
        </p15:guide>
        <p15:guide id="6" orient="horz" pos="4201">
          <p15:clr>
            <a:srgbClr val="A4A3A4"/>
          </p15:clr>
        </p15:guide>
        <p15:guide id="7" orient="horz" pos="119">
          <p15:clr>
            <a:srgbClr val="A4A3A4"/>
          </p15:clr>
        </p15:guide>
        <p15:guide id="8" orient="horz" pos="527">
          <p15:clr>
            <a:srgbClr val="A4A3A4"/>
          </p15:clr>
        </p15:guide>
        <p15:guide id="9" pos="1633">
          <p15:clr>
            <a:srgbClr val="A4A3A4"/>
          </p15:clr>
        </p15:guide>
        <p15:guide id="10" pos="385">
          <p15:clr>
            <a:srgbClr val="A4A3A4"/>
          </p15:clr>
        </p15:guide>
        <p15:guide id="11" pos="4263">
          <p15:clr>
            <a:srgbClr val="A4A3A4"/>
          </p15:clr>
        </p15:guide>
        <p15:guide id="12" pos="5511">
          <p15:clr>
            <a:srgbClr val="A4A3A4"/>
          </p15:clr>
        </p15:guide>
        <p15:guide id="13" pos="113">
          <p15:clr>
            <a:srgbClr val="A4A3A4"/>
          </p15:clr>
        </p15:guide>
        <p15:guide id="14" pos="2948">
          <p15:clr>
            <a:srgbClr val="A4A3A4"/>
          </p15:clr>
        </p15:guide>
        <p15:guide id="15" pos="2880">
          <p15:clr>
            <a:srgbClr val="A4A3A4"/>
          </p15:clr>
        </p15:guide>
        <p15:guide id="16" pos="301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P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6157" autoAdjust="0"/>
  </p:normalViewPr>
  <p:slideViewPr>
    <p:cSldViewPr>
      <p:cViewPr varScale="1">
        <p:scale>
          <a:sx n="82" d="100"/>
          <a:sy n="82" d="100"/>
        </p:scale>
        <p:origin x="990" y="84"/>
      </p:cViewPr>
      <p:guideLst>
        <p:guide orient="horz" pos="2682"/>
        <p:guide orient="horz" pos="572"/>
        <p:guide orient="horz" pos="436"/>
        <p:guide orient="horz" pos="232"/>
        <p:guide orient="horz" pos="3906"/>
        <p:guide orient="horz" pos="4201"/>
        <p:guide orient="horz" pos="119"/>
        <p:guide orient="horz" pos="527"/>
        <p:guide pos="1633"/>
        <p:guide pos="385"/>
        <p:guide pos="4263"/>
        <p:guide pos="5511"/>
        <p:guide pos="113"/>
        <p:guide pos="2948"/>
        <p:guide pos="2880"/>
        <p:guide pos="3016"/>
      </p:guideLst>
    </p:cSldViewPr>
  </p:slideViewPr>
  <p:outlineViewPr>
    <p:cViewPr>
      <p:scale>
        <a:sx n="33" d="100"/>
        <a:sy n="33" d="100"/>
      </p:scale>
      <p:origin x="48"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1" d="100"/>
          <a:sy n="71" d="100"/>
        </p:scale>
        <p:origin x="3552" y="6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CH"/>
          </a:p>
        </p:txBody>
      </p:sp>
      <p:sp>
        <p:nvSpPr>
          <p:cNvPr id="3" name="Datumsplatzhalter 2"/>
          <p:cNvSpPr>
            <a:spLocks noGrp="1"/>
          </p:cNvSpPr>
          <p:nvPr>
            <p:ph type="dt" sz="quarter" idx="1"/>
          </p:nvPr>
        </p:nvSpPr>
        <p:spPr>
          <a:xfrm>
            <a:off x="3850444" y="0"/>
            <a:ext cx="2945659"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3B84F9-F01B-48F8-98D7-57AD32FEB415}" type="datetimeFigureOut">
              <a:rPr lang="de-CH"/>
              <a:pPr>
                <a:defRPr/>
              </a:pPr>
              <a:t>16.09.2024</a:t>
            </a:fld>
            <a:endParaRPr lang="de-CH"/>
          </a:p>
        </p:txBody>
      </p:sp>
      <p:sp>
        <p:nvSpPr>
          <p:cNvPr id="4" name="Fußzeilenplatzhalter 3"/>
          <p:cNvSpPr>
            <a:spLocks noGrp="1"/>
          </p:cNvSpPr>
          <p:nvPr>
            <p:ph type="ftr" sz="quarter" idx="2"/>
          </p:nvPr>
        </p:nvSpPr>
        <p:spPr>
          <a:xfrm>
            <a:off x="1" y="9377317"/>
            <a:ext cx="2945659"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CH"/>
          </a:p>
        </p:txBody>
      </p:sp>
      <p:sp>
        <p:nvSpPr>
          <p:cNvPr id="5" name="Foliennummernplatzhalter 4"/>
          <p:cNvSpPr>
            <a:spLocks noGrp="1"/>
          </p:cNvSpPr>
          <p:nvPr>
            <p:ph type="sldNum" sz="quarter" idx="3"/>
          </p:nvPr>
        </p:nvSpPr>
        <p:spPr>
          <a:xfrm>
            <a:off x="3850444" y="9377317"/>
            <a:ext cx="2945659"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4C1049E-8094-4339-B4A9-EEDB4A26792D}" type="slidenum">
              <a:rPr lang="de-CH"/>
              <a:pPr>
                <a:defRPr/>
              </a:pPr>
              <a:t>‹Nr.›</a:t>
            </a:fld>
            <a:endParaRPr lang="de-CH"/>
          </a:p>
        </p:txBody>
      </p:sp>
    </p:spTree>
    <p:extLst>
      <p:ext uri="{BB962C8B-B14F-4D97-AF65-F5344CB8AC3E}">
        <p14:creationId xmlns:p14="http://schemas.microsoft.com/office/powerpoint/2010/main" val="1933131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0D6195-C99D-441C-A214-6E262400F1CF}" type="datetimeFigureOut">
              <a:rPr lang="en-GB"/>
              <a:pPr>
                <a:defRPr/>
              </a:pPr>
              <a:t>16/09/2024</a:t>
            </a:fld>
            <a:endParaRPr lang="en-GB" dirty="0"/>
          </a:p>
        </p:txBody>
      </p:sp>
      <p:sp>
        <p:nvSpPr>
          <p:cNvPr id="4" name="Slide Image Placehold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377317"/>
            <a:ext cx="2945659" cy="493633"/>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50444" y="9377317"/>
            <a:ext cx="2945659"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A42C88B-01B3-4416-893D-053384D2E0F7}" type="slidenum">
              <a:rPr lang="en-GB"/>
              <a:pPr>
                <a:defRPr/>
              </a:pPr>
              <a:t>‹Nr.›</a:t>
            </a:fld>
            <a:endParaRPr lang="en-GB" dirty="0"/>
          </a:p>
        </p:txBody>
      </p:sp>
    </p:spTree>
    <p:extLst>
      <p:ext uri="{BB962C8B-B14F-4D97-AF65-F5344CB8AC3E}">
        <p14:creationId xmlns:p14="http://schemas.microsoft.com/office/powerpoint/2010/main" val="218808887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ueddeutsche.de/gesundheit/seltsame-schlafstoerungen-befremdliche-begebenheiten-im-bett-1.160435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Proxy</a:t>
            </a:r>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1</a:t>
            </a:fld>
            <a:endParaRPr lang="en-GB" dirty="0"/>
          </a:p>
        </p:txBody>
      </p:sp>
    </p:spTree>
    <p:extLst>
      <p:ext uri="{BB962C8B-B14F-4D97-AF65-F5344CB8AC3E}">
        <p14:creationId xmlns:p14="http://schemas.microsoft.com/office/powerpoint/2010/main" val="283615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10" indent="-283503" eaLnBrk="0" hangingPunct="0">
              <a:spcBef>
                <a:spcPct val="30000"/>
              </a:spcBef>
              <a:defRPr sz="1200">
                <a:solidFill>
                  <a:schemeClr val="tx1"/>
                </a:solidFill>
                <a:latin typeface="Times New Roman" pitchFamily="18" charset="0"/>
              </a:defRPr>
            </a:lvl2pPr>
            <a:lvl3pPr marL="1134016" indent="-226803" eaLnBrk="0" hangingPunct="0">
              <a:spcBef>
                <a:spcPct val="30000"/>
              </a:spcBef>
              <a:defRPr sz="1200">
                <a:solidFill>
                  <a:schemeClr val="tx1"/>
                </a:solidFill>
                <a:latin typeface="Times New Roman" pitchFamily="18" charset="0"/>
              </a:defRPr>
            </a:lvl3pPr>
            <a:lvl4pPr marL="1587621" indent="-226803" eaLnBrk="0" hangingPunct="0">
              <a:spcBef>
                <a:spcPct val="30000"/>
              </a:spcBef>
              <a:defRPr sz="1200">
                <a:solidFill>
                  <a:schemeClr val="tx1"/>
                </a:solidFill>
                <a:latin typeface="Times New Roman" pitchFamily="18" charset="0"/>
              </a:defRPr>
            </a:lvl4pPr>
            <a:lvl5pPr marL="2041228" indent="-226803" eaLnBrk="0" hangingPunct="0">
              <a:spcBef>
                <a:spcPct val="30000"/>
              </a:spcBef>
              <a:defRPr sz="1200">
                <a:solidFill>
                  <a:schemeClr val="tx1"/>
                </a:solidFill>
                <a:latin typeface="Times New Roman" pitchFamily="18" charset="0"/>
              </a:defRPr>
            </a:lvl5pPr>
            <a:lvl6pPr marL="2494834" indent="-226803" eaLnBrk="0" fontAlgn="base" hangingPunct="0">
              <a:spcBef>
                <a:spcPct val="30000"/>
              </a:spcBef>
              <a:spcAft>
                <a:spcPct val="0"/>
              </a:spcAft>
              <a:defRPr sz="1200">
                <a:solidFill>
                  <a:schemeClr val="tx1"/>
                </a:solidFill>
                <a:latin typeface="Times New Roman" pitchFamily="18" charset="0"/>
              </a:defRPr>
            </a:lvl6pPr>
            <a:lvl7pPr marL="2948440" indent="-226803" eaLnBrk="0" fontAlgn="base" hangingPunct="0">
              <a:spcBef>
                <a:spcPct val="30000"/>
              </a:spcBef>
              <a:spcAft>
                <a:spcPct val="0"/>
              </a:spcAft>
              <a:defRPr sz="1200">
                <a:solidFill>
                  <a:schemeClr val="tx1"/>
                </a:solidFill>
                <a:latin typeface="Times New Roman" pitchFamily="18" charset="0"/>
              </a:defRPr>
            </a:lvl7pPr>
            <a:lvl8pPr marL="3402047" indent="-226803" eaLnBrk="0" fontAlgn="base" hangingPunct="0">
              <a:spcBef>
                <a:spcPct val="30000"/>
              </a:spcBef>
              <a:spcAft>
                <a:spcPct val="0"/>
              </a:spcAft>
              <a:defRPr sz="1200">
                <a:solidFill>
                  <a:schemeClr val="tx1"/>
                </a:solidFill>
                <a:latin typeface="Times New Roman" pitchFamily="18" charset="0"/>
              </a:defRPr>
            </a:lvl8pPr>
            <a:lvl9pPr marL="3855653" indent="-22680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B068F-7C95-4D28-963D-76377BB87D1F}"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de-CH"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xfrm>
            <a:off x="668155" y="4689325"/>
            <a:ext cx="5332778" cy="4441515"/>
          </a:xfrm>
          <a:noFill/>
        </p:spPr>
        <p:txBody>
          <a:bodyPr/>
          <a:lstStyle/>
          <a:p>
            <a:pPr marL="177800" indent="-177800" eaLnBrk="1" hangingPunct="1">
              <a:buFont typeface="Wingdings" pitchFamily="2" charset="2"/>
              <a:buNone/>
            </a:pPr>
            <a:endParaRPr lang="de-CH" altLang="de-DE" sz="1400" dirty="0"/>
          </a:p>
          <a:p>
            <a:pPr marL="177800" indent="-177800" eaLnBrk="1" hangingPunct="1">
              <a:buFont typeface="Wingdings" pitchFamily="2" charset="2"/>
              <a:buNone/>
            </a:pPr>
            <a:r>
              <a:rPr lang="de-CH" altLang="de-DE" sz="1400" dirty="0"/>
              <a:t>An mindestens 2 Tagen pro Woche kein Alkohol (Alt), neu: alkoholfreie</a:t>
            </a:r>
            <a:r>
              <a:rPr lang="de-CH" altLang="de-DE" sz="1400" baseline="0" dirty="0"/>
              <a:t> Tage</a:t>
            </a:r>
            <a:endParaRPr lang="de-CH" altLang="de-DE" sz="1400" dirty="0"/>
          </a:p>
          <a:p>
            <a:pPr marL="177800" indent="-177800" eaLnBrk="1" hangingPunct="1">
              <a:buFont typeface="Wingdings" pitchFamily="2" charset="2"/>
              <a:buNone/>
            </a:pPr>
            <a:r>
              <a:rPr lang="de-CH" altLang="de-DE" sz="1400" dirty="0"/>
              <a:t>Wenn Alkohol, dann nur moderat</a:t>
            </a:r>
          </a:p>
          <a:p>
            <a:pPr lvl="1" eaLnBrk="1" hangingPunct="1"/>
            <a:r>
              <a:rPr lang="de-CH" altLang="de-DE" sz="1400" dirty="0"/>
              <a:t>Männer:  max. 2 Gläser Bier (3 dl) oder 2 dl Wein pro Tag</a:t>
            </a:r>
          </a:p>
          <a:p>
            <a:pPr lvl="1" eaLnBrk="1" hangingPunct="1"/>
            <a:r>
              <a:rPr lang="de-CH" altLang="de-DE" sz="1400" dirty="0"/>
              <a:t>Frauen:  maxi. 1 Glas Bier oder 1 dl. Wein pro Tag</a:t>
            </a:r>
          </a:p>
          <a:p>
            <a:pPr eaLnBrk="1" hangingPunct="1"/>
            <a:endParaRPr lang="de-DE" altLang="de-DE" sz="1400" dirty="0"/>
          </a:p>
        </p:txBody>
      </p:sp>
    </p:spTree>
    <p:extLst>
      <p:ext uri="{BB962C8B-B14F-4D97-AF65-F5344CB8AC3E}">
        <p14:creationId xmlns:p14="http://schemas.microsoft.com/office/powerpoint/2010/main" val="109033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10" indent="-283503" eaLnBrk="0" hangingPunct="0">
              <a:spcBef>
                <a:spcPct val="30000"/>
              </a:spcBef>
              <a:defRPr sz="1200">
                <a:solidFill>
                  <a:schemeClr val="tx1"/>
                </a:solidFill>
                <a:latin typeface="Times New Roman" pitchFamily="18" charset="0"/>
              </a:defRPr>
            </a:lvl2pPr>
            <a:lvl3pPr marL="1134016" indent="-226803" eaLnBrk="0" hangingPunct="0">
              <a:spcBef>
                <a:spcPct val="30000"/>
              </a:spcBef>
              <a:defRPr sz="1200">
                <a:solidFill>
                  <a:schemeClr val="tx1"/>
                </a:solidFill>
                <a:latin typeface="Times New Roman" pitchFamily="18" charset="0"/>
              </a:defRPr>
            </a:lvl3pPr>
            <a:lvl4pPr marL="1587621" indent="-226803" eaLnBrk="0" hangingPunct="0">
              <a:spcBef>
                <a:spcPct val="30000"/>
              </a:spcBef>
              <a:defRPr sz="1200">
                <a:solidFill>
                  <a:schemeClr val="tx1"/>
                </a:solidFill>
                <a:latin typeface="Times New Roman" pitchFamily="18" charset="0"/>
              </a:defRPr>
            </a:lvl4pPr>
            <a:lvl5pPr marL="2041228" indent="-226803" eaLnBrk="0" hangingPunct="0">
              <a:spcBef>
                <a:spcPct val="30000"/>
              </a:spcBef>
              <a:defRPr sz="1200">
                <a:solidFill>
                  <a:schemeClr val="tx1"/>
                </a:solidFill>
                <a:latin typeface="Times New Roman" pitchFamily="18" charset="0"/>
              </a:defRPr>
            </a:lvl5pPr>
            <a:lvl6pPr marL="2494834" indent="-226803" eaLnBrk="0" fontAlgn="base" hangingPunct="0">
              <a:spcBef>
                <a:spcPct val="30000"/>
              </a:spcBef>
              <a:spcAft>
                <a:spcPct val="0"/>
              </a:spcAft>
              <a:defRPr sz="1200">
                <a:solidFill>
                  <a:schemeClr val="tx1"/>
                </a:solidFill>
                <a:latin typeface="Times New Roman" pitchFamily="18" charset="0"/>
              </a:defRPr>
            </a:lvl6pPr>
            <a:lvl7pPr marL="2948440" indent="-226803" eaLnBrk="0" fontAlgn="base" hangingPunct="0">
              <a:spcBef>
                <a:spcPct val="30000"/>
              </a:spcBef>
              <a:spcAft>
                <a:spcPct val="0"/>
              </a:spcAft>
              <a:defRPr sz="1200">
                <a:solidFill>
                  <a:schemeClr val="tx1"/>
                </a:solidFill>
                <a:latin typeface="Times New Roman" pitchFamily="18" charset="0"/>
              </a:defRPr>
            </a:lvl7pPr>
            <a:lvl8pPr marL="3402047" indent="-226803" eaLnBrk="0" fontAlgn="base" hangingPunct="0">
              <a:spcBef>
                <a:spcPct val="30000"/>
              </a:spcBef>
              <a:spcAft>
                <a:spcPct val="0"/>
              </a:spcAft>
              <a:defRPr sz="1200">
                <a:solidFill>
                  <a:schemeClr val="tx1"/>
                </a:solidFill>
                <a:latin typeface="Times New Roman" pitchFamily="18" charset="0"/>
              </a:defRPr>
            </a:lvl8pPr>
            <a:lvl9pPr marL="3855653" indent="-22680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B068F-7C95-4D28-963D-76377BB87D1F}"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de-CH"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707" name="Rectangle 2"/>
          <p:cNvSpPr>
            <a:spLocks noGrp="1" noRot="1" noChangeAspect="1" noTextEdit="1"/>
          </p:cNvSpPr>
          <p:nvPr>
            <p:ph type="sldImg"/>
          </p:nvPr>
        </p:nvSpPr>
        <p:spPr>
          <a:ln/>
        </p:spPr>
      </p:sp>
      <p:sp>
        <p:nvSpPr>
          <p:cNvPr id="72708" name="Rectangle 3"/>
          <p:cNvSpPr>
            <a:spLocks noGrp="1"/>
          </p:cNvSpPr>
          <p:nvPr>
            <p:ph type="body" idx="1"/>
          </p:nvPr>
        </p:nvSpPr>
        <p:spPr>
          <a:xfrm>
            <a:off x="668155" y="4689325"/>
            <a:ext cx="5332778" cy="4441515"/>
          </a:xfrm>
          <a:noFill/>
        </p:spPr>
        <p:txBody>
          <a:bodyPr/>
          <a:lstStyle/>
          <a:p>
            <a:pPr eaLnBrk="1" hangingPunct="1"/>
            <a:endParaRPr lang="de-DE" altLang="de-DE" sz="1400" dirty="0"/>
          </a:p>
          <a:p>
            <a:pPr eaLnBrk="1" hangingPunct="1"/>
            <a:r>
              <a:rPr lang="de-DE" altLang="de-DE" sz="1400" dirty="0"/>
              <a:t>Wissen, wo wie getrunken werden kann. Am Arbeitsplatz (Eröffnung oder Beförderung, Sekt, kein Schnaps)</a:t>
            </a:r>
          </a:p>
        </p:txBody>
      </p:sp>
    </p:spTree>
    <p:extLst>
      <p:ext uri="{BB962C8B-B14F-4D97-AF65-F5344CB8AC3E}">
        <p14:creationId xmlns:p14="http://schemas.microsoft.com/office/powerpoint/2010/main" val="240854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p:spPr>
        <p:txBody>
          <a:bodyPr/>
          <a:lstStyle/>
          <a:p>
            <a:r>
              <a:rPr lang="de-DE" sz="1200" b="1" i="0" u="none" strike="noStrike" kern="1200" baseline="0" dirty="0">
                <a:solidFill>
                  <a:schemeClr val="tx1"/>
                </a:solidFill>
                <a:latin typeface="+mn-lt"/>
                <a:ea typeface="+mn-ea"/>
                <a:cs typeface="+mn-cs"/>
              </a:rPr>
              <a:t>Rauschtrinken</a:t>
            </a:r>
          </a:p>
          <a:p>
            <a:r>
              <a:rPr lang="de-DE" sz="1200" b="0" i="0" u="none" strike="noStrike" kern="1200" baseline="0" dirty="0">
                <a:solidFill>
                  <a:schemeClr val="tx1"/>
                </a:solidFill>
                <a:latin typeface="+mn-lt"/>
                <a:ea typeface="+mn-ea"/>
                <a:cs typeface="+mn-cs"/>
              </a:rPr>
              <a:t>Definiert als 4 Standardgetränke oder mehr bei einer Gelegenheit im Verlauf mehrerer Stunden bei Frauen bzw. 5</a:t>
            </a:r>
          </a:p>
          <a:p>
            <a:r>
              <a:rPr lang="de-DE" sz="1200" b="0" i="0" u="none" strike="noStrike" kern="1200" baseline="0" dirty="0">
                <a:solidFill>
                  <a:schemeClr val="tx1"/>
                </a:solidFill>
                <a:latin typeface="+mn-lt"/>
                <a:ea typeface="+mn-ea"/>
                <a:cs typeface="+mn-cs"/>
              </a:rPr>
              <a:t>Standardgetränke oder mehr bei Männern. Ein Standardgetränk enthält etwa 10-12 g Reinalkohol (z.B. 3 dl Bier oder 1 dl Wein).</a:t>
            </a:r>
          </a:p>
          <a:p>
            <a:endParaRPr lang="de-CH" alt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Chronisch risikoreicher Konsum</a:t>
            </a:r>
          </a:p>
          <a:p>
            <a:r>
              <a:rPr lang="de-DE" sz="1200" b="0" i="0" u="none" strike="noStrike" kern="1200" baseline="0" dirty="0">
                <a:solidFill>
                  <a:schemeClr val="tx1"/>
                </a:solidFill>
                <a:latin typeface="+mn-lt"/>
                <a:ea typeface="+mn-ea"/>
                <a:cs typeface="+mn-cs"/>
              </a:rPr>
              <a:t>Definiert als &gt;40 g/Tag Reinalkohol bei Männern und &gt;20 g/Tag Reinalkohol bei Frauen. 10-12 g</a:t>
            </a:r>
          </a:p>
          <a:p>
            <a:r>
              <a:rPr lang="de-DE" sz="1200" b="0" i="0" u="none" strike="noStrike" kern="1200" baseline="0" dirty="0">
                <a:solidFill>
                  <a:schemeClr val="tx1"/>
                </a:solidFill>
                <a:latin typeface="+mn-lt"/>
                <a:ea typeface="+mn-ea"/>
                <a:cs typeface="+mn-cs"/>
              </a:rPr>
              <a:t>Reinalkohol entsprechen etwa einem Standardgetränk (z.B. 3 dl Bier oder 1 dl Wein).</a:t>
            </a:r>
            <a:endParaRPr lang="de-DE" altLang="de-DE" b="1" dirty="0"/>
          </a:p>
          <a:p>
            <a:pPr eaLnBrk="1" hangingPunct="1"/>
            <a:endParaRPr lang="de-DE" altLang="de-DE" b="1" dirty="0"/>
          </a:p>
          <a:p>
            <a:pPr eaLnBrk="1" hangingPunct="1"/>
            <a:r>
              <a:rPr lang="de-DE" altLang="de-DE" b="1" dirty="0"/>
              <a:t>2. Rausch</a:t>
            </a:r>
            <a:r>
              <a:rPr lang="de-DE" altLang="de-DE" dirty="0"/>
              <a:t> 1-2 Promille: Übersteigerte Selbsteinschätzung, Enthemmung, verminderte Kritikfähigkeit, Stürze, Unfälle (Gleichgewichtsstörung, verminderte Reaktion, Verminderung räumliches Sehen). </a:t>
            </a:r>
          </a:p>
          <a:p>
            <a:pPr eaLnBrk="1" hangingPunct="1"/>
            <a:endParaRPr lang="de-DE" altLang="de-DE" dirty="0"/>
          </a:p>
          <a:p>
            <a:pPr eaLnBrk="1" hangingPunct="1"/>
            <a:r>
              <a:rPr lang="de-DE" altLang="de-DE" dirty="0"/>
              <a:t>Ausgeprägtes</a:t>
            </a:r>
            <a:r>
              <a:rPr lang="de-DE" altLang="de-DE" b="1" dirty="0"/>
              <a:t> Wirkungstrinken</a:t>
            </a:r>
            <a:r>
              <a:rPr lang="de-DE" altLang="de-DE" dirty="0"/>
              <a:t>: Gesucht wird Entspannung, Belohnung, </a:t>
            </a:r>
            <a:r>
              <a:rPr lang="de-DE" altLang="de-DE" dirty="0" err="1"/>
              <a:t>Mutmacher</a:t>
            </a:r>
            <a:r>
              <a:rPr lang="de-DE" altLang="de-DE" dirty="0"/>
              <a:t>. Ein Zustand, der ohne Substanz nicht so leicht herstellbar ist. </a:t>
            </a:r>
          </a:p>
          <a:p>
            <a:pPr eaLnBrk="1" hangingPunct="1"/>
            <a:endParaRPr lang="de-DE" altLang="de-DE" dirty="0"/>
          </a:p>
          <a:p>
            <a:pPr eaLnBrk="1" hangingPunct="1"/>
            <a:r>
              <a:rPr lang="de-DE" altLang="de-DE" b="1" dirty="0"/>
              <a:t>3. Gesundheitliche Risiken:</a:t>
            </a:r>
            <a:endParaRPr lang="de-DE" altLang="de-DE" dirty="0"/>
          </a:p>
          <a:p>
            <a:pPr eaLnBrk="1" hangingPunct="1"/>
            <a:r>
              <a:rPr lang="de-DE" altLang="de-DE" dirty="0"/>
              <a:t>Deutliche Erhöhung: Tumore, Herzmuskelerkrankung, Leberschäden, Magen, Lunge, </a:t>
            </a:r>
          </a:p>
        </p:txBody>
      </p:sp>
      <p:sp>
        <p:nvSpPr>
          <p:cNvPr id="74756"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55" indent="-283521" eaLnBrk="0" hangingPunct="0">
              <a:spcBef>
                <a:spcPct val="30000"/>
              </a:spcBef>
              <a:defRPr sz="1200">
                <a:solidFill>
                  <a:schemeClr val="tx1"/>
                </a:solidFill>
                <a:latin typeface="Times New Roman" pitchFamily="18" charset="0"/>
              </a:defRPr>
            </a:lvl2pPr>
            <a:lvl3pPr marL="1134085" indent="-226817" eaLnBrk="0" hangingPunct="0">
              <a:spcBef>
                <a:spcPct val="30000"/>
              </a:spcBef>
              <a:defRPr sz="1200">
                <a:solidFill>
                  <a:schemeClr val="tx1"/>
                </a:solidFill>
                <a:latin typeface="Times New Roman" pitchFamily="18" charset="0"/>
              </a:defRPr>
            </a:lvl3pPr>
            <a:lvl4pPr marL="1587718" indent="-226817" eaLnBrk="0" hangingPunct="0">
              <a:spcBef>
                <a:spcPct val="30000"/>
              </a:spcBef>
              <a:defRPr sz="1200">
                <a:solidFill>
                  <a:schemeClr val="tx1"/>
                </a:solidFill>
                <a:latin typeface="Times New Roman" pitchFamily="18" charset="0"/>
              </a:defRPr>
            </a:lvl4pPr>
            <a:lvl5pPr marL="2041352" indent="-226817" eaLnBrk="0" hangingPunct="0">
              <a:spcBef>
                <a:spcPct val="30000"/>
              </a:spcBef>
              <a:defRPr sz="1200">
                <a:solidFill>
                  <a:schemeClr val="tx1"/>
                </a:solidFill>
                <a:latin typeface="Times New Roman" pitchFamily="18" charset="0"/>
              </a:defRPr>
            </a:lvl5pPr>
            <a:lvl6pPr marL="2494986" indent="-226817" eaLnBrk="0" fontAlgn="base" hangingPunct="0">
              <a:spcBef>
                <a:spcPct val="30000"/>
              </a:spcBef>
              <a:spcAft>
                <a:spcPct val="0"/>
              </a:spcAft>
              <a:defRPr sz="1200">
                <a:solidFill>
                  <a:schemeClr val="tx1"/>
                </a:solidFill>
                <a:latin typeface="Times New Roman" pitchFamily="18" charset="0"/>
              </a:defRPr>
            </a:lvl6pPr>
            <a:lvl7pPr marL="2948620" indent="-226817" eaLnBrk="0" fontAlgn="base" hangingPunct="0">
              <a:spcBef>
                <a:spcPct val="30000"/>
              </a:spcBef>
              <a:spcAft>
                <a:spcPct val="0"/>
              </a:spcAft>
              <a:defRPr sz="1200">
                <a:solidFill>
                  <a:schemeClr val="tx1"/>
                </a:solidFill>
                <a:latin typeface="Times New Roman" pitchFamily="18" charset="0"/>
              </a:defRPr>
            </a:lvl7pPr>
            <a:lvl8pPr marL="3402254" indent="-226817" eaLnBrk="0" fontAlgn="base" hangingPunct="0">
              <a:spcBef>
                <a:spcPct val="30000"/>
              </a:spcBef>
              <a:spcAft>
                <a:spcPct val="0"/>
              </a:spcAft>
              <a:defRPr sz="1200">
                <a:solidFill>
                  <a:schemeClr val="tx1"/>
                </a:solidFill>
                <a:latin typeface="Times New Roman" pitchFamily="18" charset="0"/>
              </a:defRPr>
            </a:lvl8pPr>
            <a:lvl9pPr marL="3855888" indent="-22681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642E49-CD5B-4469-BDBA-718C2C85C5C8}"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de-CH"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3600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a:t>Viel</a:t>
            </a:r>
            <a:r>
              <a:rPr lang="de-CH" sz="1400" baseline="0" dirty="0"/>
              <a:t> Wasser trinken, Rollmops etc.</a:t>
            </a:r>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88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34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pPr eaLnBrk="1" hangingPunct="1"/>
            <a:r>
              <a:rPr lang="de-DE" altLang="de-DE" dirty="0"/>
              <a:t>1. Unbändiges Verlangen, Gedanke ans Suchtmittel geht nicht aus dem Kopf, Körperreaktionen (Herzrasen, Schwitzen), (Trinken nach Velofahrt)</a:t>
            </a:r>
          </a:p>
          <a:p>
            <a:pPr eaLnBrk="1" hangingPunct="1"/>
            <a:r>
              <a:rPr lang="de-DE" altLang="de-DE" dirty="0"/>
              <a:t>2. Konsummenge und Konsumzeiten können kaum mehr kontrollieret werden (heimlicher Konsum). „Ich will nicht konsumieren, schaffe es aber nicht.“</a:t>
            </a:r>
          </a:p>
          <a:p>
            <a:pPr eaLnBrk="1" hangingPunct="1"/>
            <a:r>
              <a:rPr lang="de-DE" altLang="de-DE" dirty="0"/>
              <a:t>3. Konsum trotz Allarmzeichen (Trennungsandrohung, Kündigungsandrohung, körperliche Probleme)</a:t>
            </a:r>
          </a:p>
          <a:p>
            <a:pPr eaLnBrk="1" hangingPunct="1"/>
            <a:r>
              <a:rPr lang="de-DE" altLang="de-DE" dirty="0"/>
              <a:t>4. Vernachlässigung von Familie, Freunden, Arbeit. Aufgeben von Hobbies. </a:t>
            </a:r>
          </a:p>
          <a:p>
            <a:pPr eaLnBrk="1" hangingPunct="1"/>
            <a:r>
              <a:rPr lang="de-DE" altLang="de-DE" dirty="0"/>
              <a:t>5. Es braucht mehr, um Wirkung zu erzielen  (Trotz 2 Promille erscheint sie ganz normal). Bei Alkohol um das Dreifache, bei Medikamenten  um das Zwanzigfache möglich.</a:t>
            </a:r>
          </a:p>
          <a:p>
            <a:pPr eaLnBrk="1" hangingPunct="1"/>
            <a:r>
              <a:rPr lang="de-DE" altLang="de-DE" dirty="0"/>
              <a:t>6. Der Körper verlangt nach Stoff: Bei Alkohol nach 4-8 Std. Absetzen: Übelkeit, Erbrechen, Nervosität, Depression, Zittern, Schlaflosigkeit, Entzugsepilepsie </a:t>
            </a:r>
          </a:p>
          <a:p>
            <a:pPr eaLnBrk="1" hangingPunct="1"/>
            <a:endParaRPr lang="de-DE" altLang="de-DE" dirty="0"/>
          </a:p>
          <a:p>
            <a:pPr eaLnBrk="1" hangingPunct="1"/>
            <a:r>
              <a:rPr lang="de-DE" altLang="de-DE" dirty="0"/>
              <a:t>Spiegeltrinker  /  Kontrollverlust</a:t>
            </a:r>
          </a:p>
          <a:p>
            <a:pPr eaLnBrk="1" hangingPunct="1"/>
            <a:endParaRPr lang="de-DE" altLang="de-DE" dirty="0"/>
          </a:p>
          <a:p>
            <a:pPr eaLnBrk="1" hangingPunct="1"/>
            <a:r>
              <a:rPr lang="de-DE" altLang="de-DE" b="1" dirty="0"/>
              <a:t>Merke: Keine Mengenangabe. Gilt für alle Substanzen</a:t>
            </a:r>
          </a:p>
          <a:p>
            <a:pPr eaLnBrk="1" hangingPunct="1"/>
            <a:endParaRPr lang="de-CH" altLang="de-DE" dirty="0"/>
          </a:p>
        </p:txBody>
      </p:sp>
      <p:sp>
        <p:nvSpPr>
          <p:cNvPr id="76804"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7155" indent="-283521" eaLnBrk="0" hangingPunct="0">
              <a:spcBef>
                <a:spcPct val="30000"/>
              </a:spcBef>
              <a:defRPr sz="1200">
                <a:solidFill>
                  <a:schemeClr val="tx1"/>
                </a:solidFill>
                <a:latin typeface="Times New Roman" pitchFamily="18" charset="0"/>
              </a:defRPr>
            </a:lvl2pPr>
            <a:lvl3pPr marL="1134085" indent="-226817" eaLnBrk="0" hangingPunct="0">
              <a:spcBef>
                <a:spcPct val="30000"/>
              </a:spcBef>
              <a:defRPr sz="1200">
                <a:solidFill>
                  <a:schemeClr val="tx1"/>
                </a:solidFill>
                <a:latin typeface="Times New Roman" pitchFamily="18" charset="0"/>
              </a:defRPr>
            </a:lvl3pPr>
            <a:lvl4pPr marL="1587718" indent="-226817" eaLnBrk="0" hangingPunct="0">
              <a:spcBef>
                <a:spcPct val="30000"/>
              </a:spcBef>
              <a:defRPr sz="1200">
                <a:solidFill>
                  <a:schemeClr val="tx1"/>
                </a:solidFill>
                <a:latin typeface="Times New Roman" pitchFamily="18" charset="0"/>
              </a:defRPr>
            </a:lvl4pPr>
            <a:lvl5pPr marL="2041352" indent="-226817" eaLnBrk="0" hangingPunct="0">
              <a:spcBef>
                <a:spcPct val="30000"/>
              </a:spcBef>
              <a:defRPr sz="1200">
                <a:solidFill>
                  <a:schemeClr val="tx1"/>
                </a:solidFill>
                <a:latin typeface="Times New Roman" pitchFamily="18" charset="0"/>
              </a:defRPr>
            </a:lvl5pPr>
            <a:lvl6pPr marL="2494986" indent="-226817" eaLnBrk="0" fontAlgn="base" hangingPunct="0">
              <a:spcBef>
                <a:spcPct val="30000"/>
              </a:spcBef>
              <a:spcAft>
                <a:spcPct val="0"/>
              </a:spcAft>
              <a:defRPr sz="1200">
                <a:solidFill>
                  <a:schemeClr val="tx1"/>
                </a:solidFill>
                <a:latin typeface="Times New Roman" pitchFamily="18" charset="0"/>
              </a:defRPr>
            </a:lvl6pPr>
            <a:lvl7pPr marL="2948620" indent="-226817" eaLnBrk="0" fontAlgn="base" hangingPunct="0">
              <a:spcBef>
                <a:spcPct val="30000"/>
              </a:spcBef>
              <a:spcAft>
                <a:spcPct val="0"/>
              </a:spcAft>
              <a:defRPr sz="1200">
                <a:solidFill>
                  <a:schemeClr val="tx1"/>
                </a:solidFill>
                <a:latin typeface="Times New Roman" pitchFamily="18" charset="0"/>
              </a:defRPr>
            </a:lvl7pPr>
            <a:lvl8pPr marL="3402254" indent="-226817" eaLnBrk="0" fontAlgn="base" hangingPunct="0">
              <a:spcBef>
                <a:spcPct val="30000"/>
              </a:spcBef>
              <a:spcAft>
                <a:spcPct val="0"/>
              </a:spcAft>
              <a:defRPr sz="1200">
                <a:solidFill>
                  <a:schemeClr val="tx1"/>
                </a:solidFill>
                <a:latin typeface="Times New Roman" pitchFamily="18" charset="0"/>
              </a:defRPr>
            </a:lvl8pPr>
            <a:lvl9pPr marL="3855888" indent="-226817"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36B7220-6ADE-4F0F-90E1-273DE18E9C8E}" type="slidenum">
              <a:rPr kumimoji="0" lang="de-CH" altLang="de-D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de-CH" alt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2390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70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a:t>Häufigeres Aufwachen in der zweiten Nachthälfte;</a:t>
            </a:r>
            <a:r>
              <a:rPr lang="de-CH" sz="1400" baseline="0" dirty="0"/>
              <a:t> vermutlich im Zusammenhang mit dem Abbau von Alkohol (auf Level, an dem er stimulierend wirkt); Harndrang</a:t>
            </a:r>
          </a:p>
          <a:p>
            <a:endParaRPr lang="de-DE" sz="1400" dirty="0">
              <a:effectLst/>
            </a:endParaRPr>
          </a:p>
          <a:p>
            <a:r>
              <a:rPr lang="de-DE" sz="1400" dirty="0">
                <a:effectLst/>
              </a:rPr>
              <a:t>Alkohol verstärkt den so genannten Tiefschlaf. Er ist ein traumloser Schlaf, in dem sich vor allem der Körper erholt. Dieser Schlaf geht aber auch mit </a:t>
            </a:r>
            <a:r>
              <a:rPr lang="de-DE" sz="1400" dirty="0">
                <a:effectLst/>
                <a:hlinkClick r:id="rId3"/>
              </a:rPr>
              <a:t>Schlafstörungen wie Schlafwandeln</a:t>
            </a:r>
            <a:r>
              <a:rPr lang="de-DE" sz="1400" dirty="0">
                <a:effectLst/>
              </a:rPr>
              <a:t> einher. Sie können verstärkt werden.</a:t>
            </a:r>
          </a:p>
          <a:p>
            <a:r>
              <a:rPr lang="de-DE" sz="1400" dirty="0">
                <a:effectLst/>
              </a:rPr>
              <a:t>Gleichzeitig reduziert Alkohol - zumindest bei denen, die mehr als ein bis zwei Drinks intus haben - die REM-Schlafphasen. Dies sind die Nachtphasen, in denen Träume vorkommen. Ein Mangel an REM-Schlaf kann Konzentration, Gedächtnisleistungen und die motorischen Fähigkeiten negativ beeinflussen.</a:t>
            </a:r>
          </a:p>
          <a:p>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4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27</a:t>
            </a:fld>
            <a:endParaRPr lang="en-GB" dirty="0"/>
          </a:p>
        </p:txBody>
      </p:sp>
    </p:spTree>
    <p:extLst>
      <p:ext uri="{BB962C8B-B14F-4D97-AF65-F5344CB8AC3E}">
        <p14:creationId xmlns:p14="http://schemas.microsoft.com/office/powerpoint/2010/main" val="2033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28</a:t>
            </a:fld>
            <a:endParaRPr lang="en-GB" dirty="0"/>
          </a:p>
        </p:txBody>
      </p:sp>
    </p:spTree>
    <p:extLst>
      <p:ext uri="{BB962C8B-B14F-4D97-AF65-F5344CB8AC3E}">
        <p14:creationId xmlns:p14="http://schemas.microsoft.com/office/powerpoint/2010/main" val="6566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8063" y="735013"/>
            <a:ext cx="4911725" cy="3683000"/>
          </a:xfrm>
        </p:spPr>
      </p:sp>
      <p:sp>
        <p:nvSpPr>
          <p:cNvPr id="4" name="Foliennummernplatzhalter 3"/>
          <p:cNvSpPr>
            <a:spLocks noGrp="1"/>
          </p:cNvSpPr>
          <p:nvPr>
            <p:ph type="sldNum" sz="quarter" idx="10"/>
          </p:nvPr>
        </p:nvSpPr>
        <p:spPr/>
        <p:txBody>
          <a:bodyPr/>
          <a:lstStyle/>
          <a:p>
            <a:pPr>
              <a:defRPr/>
            </a:pPr>
            <a:fld id="{618254A3-48A2-48D2-8C44-B383F471BEDC}" type="slidenum">
              <a:rPr lang="en-GB" smtClean="0"/>
              <a:pPr>
                <a:defRPr/>
              </a:pPr>
              <a:t>2</a:t>
            </a:fld>
            <a:endParaRPr lang="en-GB" dirty="0"/>
          </a:p>
        </p:txBody>
      </p:sp>
      <p:sp>
        <p:nvSpPr>
          <p:cNvPr id="3" name="Notizenplatzhalter 2"/>
          <p:cNvSpPr>
            <a:spLocks noGrp="1"/>
          </p:cNvSpPr>
          <p:nvPr>
            <p:ph type="body" sz="quarter" idx="11"/>
          </p:nvPr>
        </p:nvSpPr>
        <p:spPr/>
        <p:txBody>
          <a:bodyPr/>
          <a:lstStyle/>
          <a:p>
            <a:r>
              <a:rPr lang="de-CH" dirty="0"/>
              <a:t>Multiprofessionell und</a:t>
            </a:r>
            <a:r>
              <a:rPr lang="de-CH" baseline="0" dirty="0"/>
              <a:t> interdisziplinär</a:t>
            </a:r>
            <a:endParaRPr lang="de-CH" dirty="0"/>
          </a:p>
        </p:txBody>
      </p:sp>
    </p:spTree>
    <p:extLst>
      <p:ext uri="{BB962C8B-B14F-4D97-AF65-F5344CB8AC3E}">
        <p14:creationId xmlns:p14="http://schemas.microsoft.com/office/powerpoint/2010/main" val="353007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a:t>
            </a:r>
            <a:r>
              <a:rPr lang="de-CH" baseline="0" dirty="0"/>
              <a:t> PUBLIKUM</a:t>
            </a:r>
            <a:endParaRPr lang="de-DE" dirty="0"/>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31</a:t>
            </a:fld>
            <a:endParaRPr lang="en-GB" dirty="0"/>
          </a:p>
        </p:txBody>
      </p:sp>
    </p:spTree>
    <p:extLst>
      <p:ext uri="{BB962C8B-B14F-4D97-AF65-F5344CB8AC3E}">
        <p14:creationId xmlns:p14="http://schemas.microsoft.com/office/powerpoint/2010/main" val="3613019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8163" eaLnBrk="0" hangingPunct="0">
              <a:spcBef>
                <a:spcPct val="30000"/>
              </a:spcBef>
              <a:defRPr sz="1200">
                <a:solidFill>
                  <a:schemeClr val="tx1"/>
                </a:solidFill>
                <a:latin typeface="Calibri" pitchFamily="34" charset="0"/>
              </a:defRPr>
            </a:lvl1pPr>
            <a:lvl2pPr marL="737110" indent="-283503" defTabSz="948163" eaLnBrk="0" hangingPunct="0">
              <a:spcBef>
                <a:spcPct val="30000"/>
              </a:spcBef>
              <a:defRPr sz="1200">
                <a:solidFill>
                  <a:schemeClr val="tx1"/>
                </a:solidFill>
                <a:latin typeface="Calibri" pitchFamily="34" charset="0"/>
              </a:defRPr>
            </a:lvl2pPr>
            <a:lvl3pPr marL="1135591" indent="-226803" defTabSz="948163" eaLnBrk="0" hangingPunct="0">
              <a:spcBef>
                <a:spcPct val="30000"/>
              </a:spcBef>
              <a:defRPr sz="1200">
                <a:solidFill>
                  <a:schemeClr val="tx1"/>
                </a:solidFill>
                <a:latin typeface="Calibri" pitchFamily="34" charset="0"/>
              </a:defRPr>
            </a:lvl3pPr>
            <a:lvl4pPr marL="1589197" indent="-226803" defTabSz="948163" eaLnBrk="0" hangingPunct="0">
              <a:spcBef>
                <a:spcPct val="30000"/>
              </a:spcBef>
              <a:defRPr sz="1200">
                <a:solidFill>
                  <a:schemeClr val="tx1"/>
                </a:solidFill>
                <a:latin typeface="Calibri" pitchFamily="34" charset="0"/>
              </a:defRPr>
            </a:lvl4pPr>
            <a:lvl5pPr marL="2042804" indent="-226803" defTabSz="948163" eaLnBrk="0" hangingPunct="0">
              <a:spcBef>
                <a:spcPct val="30000"/>
              </a:spcBef>
              <a:defRPr sz="1200">
                <a:solidFill>
                  <a:schemeClr val="tx1"/>
                </a:solidFill>
                <a:latin typeface="Calibri" pitchFamily="34" charset="0"/>
              </a:defRPr>
            </a:lvl5pPr>
            <a:lvl6pPr marL="2496410" indent="-226803" defTabSz="948163" eaLnBrk="0" fontAlgn="base" hangingPunct="0">
              <a:spcBef>
                <a:spcPct val="30000"/>
              </a:spcBef>
              <a:spcAft>
                <a:spcPct val="0"/>
              </a:spcAft>
              <a:defRPr sz="1200">
                <a:solidFill>
                  <a:schemeClr val="tx1"/>
                </a:solidFill>
                <a:latin typeface="Calibri" pitchFamily="34" charset="0"/>
              </a:defRPr>
            </a:lvl6pPr>
            <a:lvl7pPr marL="2950017" indent="-226803" defTabSz="948163" eaLnBrk="0" fontAlgn="base" hangingPunct="0">
              <a:spcBef>
                <a:spcPct val="30000"/>
              </a:spcBef>
              <a:spcAft>
                <a:spcPct val="0"/>
              </a:spcAft>
              <a:defRPr sz="1200">
                <a:solidFill>
                  <a:schemeClr val="tx1"/>
                </a:solidFill>
                <a:latin typeface="Calibri" pitchFamily="34" charset="0"/>
              </a:defRPr>
            </a:lvl7pPr>
            <a:lvl8pPr marL="3403622" indent="-226803" defTabSz="948163" eaLnBrk="0" fontAlgn="base" hangingPunct="0">
              <a:spcBef>
                <a:spcPct val="30000"/>
              </a:spcBef>
              <a:spcAft>
                <a:spcPct val="0"/>
              </a:spcAft>
              <a:defRPr sz="1200">
                <a:solidFill>
                  <a:schemeClr val="tx1"/>
                </a:solidFill>
                <a:latin typeface="Calibri" pitchFamily="34" charset="0"/>
              </a:defRPr>
            </a:lvl8pPr>
            <a:lvl9pPr marL="3857228" indent="-226803" defTabSz="9481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70B287-9828-4B4E-9E69-CA77B36882F3}" type="slidenum">
              <a:rPr lang="de-CH" altLang="de-DE" smtClean="0">
                <a:solidFill>
                  <a:srgbClr val="000000"/>
                </a:solidFill>
                <a:latin typeface="Arial" charset="0"/>
              </a:rPr>
              <a:pPr eaLnBrk="1" hangingPunct="1">
                <a:spcBef>
                  <a:spcPct val="0"/>
                </a:spcBef>
              </a:pPr>
              <a:t>32</a:t>
            </a:fld>
            <a:endParaRPr lang="de-CH" altLang="de-DE">
              <a:solidFill>
                <a:srgbClr val="000000"/>
              </a:solidFill>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a:xfrm>
            <a:off x="296772" y="4715154"/>
            <a:ext cx="6075544" cy="4711948"/>
          </a:xfrm>
        </p:spPr>
        <p:txBody>
          <a:bodyPr/>
          <a:lstStyle/>
          <a:p>
            <a:r>
              <a:rPr lang="de-DE" altLang="de-DE" dirty="0"/>
              <a:t>s1. Kenne keine Situation, wo zu früh interveniert wurde. (Allenfalls falsch, aber nicht zu früh). Auch „einfache“ Rückmeldungen und Anweisungen viel bewirken. </a:t>
            </a:r>
            <a:r>
              <a:rPr lang="de-DE" altLang="de-DE" b="1" dirty="0"/>
              <a:t>Bsp. Lehrerin</a:t>
            </a:r>
            <a:r>
              <a:rPr lang="de-DE" altLang="de-DE" dirty="0"/>
              <a:t> mit Alkoholfahne über Mittag.</a:t>
            </a:r>
            <a:endParaRPr lang="de-CH" altLang="de-DE" dirty="0"/>
          </a:p>
          <a:p>
            <a:r>
              <a:rPr lang="de-CH" altLang="de-DE" dirty="0"/>
              <a:t>2. Das Gespräch hat das Ziel, Mitarbeiter auf das problematische Verhalten bzw. die unbefriedigende Leistung bewusst zu machen. </a:t>
            </a:r>
          </a:p>
          <a:p>
            <a:r>
              <a:rPr lang="de-CH" altLang="de-DE" dirty="0"/>
              <a:t>Die Gefühle schwanken zwischen Verärgerung und Entgegenkommen, zwischen dem Wunsch zu helfen und dem Impuls, das Gegenüber zu massregeln. Eine gute Vorbereitung ist darum wichtig: </a:t>
            </a:r>
            <a:r>
              <a:rPr lang="de-CH" altLang="de-DE" b="1" dirty="0"/>
              <a:t>Welchen Rahmen wählt man für das Gespräch? Welches ist der beobachtete Sachverhalt? Welche Ziele sollen erreicht werden und bis wann?</a:t>
            </a:r>
            <a:endParaRPr lang="de-CH" altLang="de-DE" dirty="0"/>
          </a:p>
          <a:p>
            <a:r>
              <a:rPr lang="de-CH" altLang="de-DE" dirty="0"/>
              <a:t>3. Auf Fakten zu den Leistungen und dem Verhalten am Arbeitsplatz fokussieren. Die Auffälligkeiten, die man häufig beobachtet, lassen sich in vier Kategorien unterteilen: </a:t>
            </a:r>
          </a:p>
          <a:p>
            <a:r>
              <a:rPr lang="de-CH" altLang="de-DE" b="1" dirty="0"/>
              <a:t>- Absenzen  / - Qualität und Leistung  / -Verhalten  / - Erscheinungsbild </a:t>
            </a:r>
            <a:r>
              <a:rPr lang="de-CH" altLang="de-DE" dirty="0"/>
              <a:t> </a:t>
            </a:r>
          </a:p>
          <a:p>
            <a:r>
              <a:rPr lang="de-CH" altLang="de-DE" dirty="0"/>
              <a:t>Indem Vorgesetzte das Problem auf der beruflichen Ebene anpacken, können sie an Mitarbeitende klare und legitime Anforderungen stellen.</a:t>
            </a:r>
          </a:p>
          <a:p>
            <a:pPr eaLnBrk="1" hangingPunct="1">
              <a:spcAft>
                <a:spcPct val="30000"/>
              </a:spcAft>
              <a:buFont typeface="Georgia" pitchFamily="18" charset="0"/>
              <a:buNone/>
            </a:pPr>
            <a:r>
              <a:rPr lang="de-DE" altLang="de-DE" b="0" dirty="0"/>
              <a:t>4.</a:t>
            </a:r>
            <a:r>
              <a:rPr lang="de-DE" altLang="de-DE" b="1" dirty="0"/>
              <a:t> Die Botschaft lautet: Mir liegt etwas an Dir:  </a:t>
            </a:r>
            <a:r>
              <a:rPr lang="de-DE" altLang="de-DE" i="1" dirty="0"/>
              <a:t>„Ich mache mir Sorgen..“ „Ich habe den Eindruck…“ „Mir ist aufgefallen…“ „Es belastet mich…“    </a:t>
            </a:r>
            <a:r>
              <a:rPr lang="de-DE" altLang="de-DE" b="1" dirty="0"/>
              <a:t>4</a:t>
            </a:r>
            <a:r>
              <a:rPr lang="de-DE" altLang="de-DE" dirty="0"/>
              <a:t>. Niemand sollte auf sich alleine gestellt sein.</a:t>
            </a:r>
          </a:p>
          <a:p>
            <a:pPr eaLnBrk="1" hangingPunct="1">
              <a:spcAft>
                <a:spcPct val="30000"/>
              </a:spcAft>
              <a:buFont typeface="Georgia" pitchFamily="18" charset="0"/>
              <a:buNone/>
            </a:pPr>
            <a:r>
              <a:rPr lang="de-CH" dirty="0"/>
              <a:t>Erfolg weniger</a:t>
            </a:r>
            <a:r>
              <a:rPr lang="de-CH" baseline="0" dirty="0"/>
              <a:t> an Gesprächsverlauf und noch weniger an der Bestätigung durch MA messen</a:t>
            </a:r>
            <a:endParaRPr lang="de-CH" altLang="de-DE" baseline="0" dirty="0"/>
          </a:p>
          <a:p>
            <a:pPr eaLnBrk="1" hangingPunct="1">
              <a:spcAft>
                <a:spcPct val="30000"/>
              </a:spcAft>
              <a:buFont typeface="Georgia" pitchFamily="18" charset="0"/>
              <a:buNone/>
            </a:pPr>
            <a:r>
              <a:rPr lang="de-CH" altLang="de-DE" b="1" baseline="0" dirty="0" err="1"/>
              <a:t>Dont’s</a:t>
            </a:r>
            <a:r>
              <a:rPr lang="de-CH" altLang="de-DE" b="1" baseline="0" dirty="0"/>
              <a:t>: </a:t>
            </a:r>
            <a:r>
              <a:rPr lang="de-DE" altLang="de-DE" dirty="0"/>
              <a:t>Wegschauen, Fehlverhalten decken oder ausbügeln, Diagnose stellen, Eingeständnis verlangen, „Therapeutische“ Aufgaben übernehmen</a:t>
            </a:r>
          </a:p>
          <a:p>
            <a:pPr eaLnBrk="1" hangingPunct="1">
              <a:spcAft>
                <a:spcPct val="30000"/>
              </a:spcAft>
              <a:buFont typeface="Georgia" pitchFamily="18" charset="0"/>
              <a:buNone/>
            </a:pPr>
            <a:endParaRPr lang="de-CH" altLang="de-DE" baseline="0" dirty="0"/>
          </a:p>
          <a:p>
            <a:pPr eaLnBrk="1" hangingPunct="1">
              <a:spcAft>
                <a:spcPct val="30000"/>
              </a:spcAft>
              <a:buFont typeface="Georgia" pitchFamily="18" charset="0"/>
              <a:buNone/>
            </a:pPr>
            <a:endParaRPr lang="de-CH" altLang="de-DE" baseline="0" dirty="0"/>
          </a:p>
          <a:p>
            <a:pPr eaLnBrk="1" hangingPunct="1">
              <a:spcAft>
                <a:spcPct val="30000"/>
              </a:spcAft>
              <a:buFont typeface="Georgia" pitchFamily="18" charset="0"/>
              <a:buNone/>
            </a:pPr>
            <a:endParaRPr lang="de-DE" altLang="de-DE" dirty="0"/>
          </a:p>
          <a:p>
            <a:pPr eaLnBrk="1" hangingPunct="1">
              <a:spcAft>
                <a:spcPct val="30000"/>
              </a:spcAft>
              <a:buFont typeface="Georgia" pitchFamily="18" charset="0"/>
              <a:buNone/>
            </a:pPr>
            <a:endParaRPr lang="de-DE" altLang="de-DE" dirty="0"/>
          </a:p>
          <a:p>
            <a:endParaRPr lang="de-CH" altLang="de-DE" dirty="0"/>
          </a:p>
          <a:p>
            <a:pPr eaLnBrk="1" hangingPunct="1">
              <a:spcBef>
                <a:spcPct val="0"/>
              </a:spcBef>
              <a:defRPr/>
            </a:pPr>
            <a:endParaRPr lang="de-CH" altLang="de-DE" dirty="0"/>
          </a:p>
        </p:txBody>
      </p:sp>
    </p:spTree>
    <p:extLst>
      <p:ext uri="{BB962C8B-B14F-4D97-AF65-F5344CB8AC3E}">
        <p14:creationId xmlns:p14="http://schemas.microsoft.com/office/powerpoint/2010/main" val="54465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39</a:t>
            </a:fld>
            <a:endParaRPr lang="en-GB" dirty="0"/>
          </a:p>
        </p:txBody>
      </p:sp>
    </p:spTree>
    <p:extLst>
      <p:ext uri="{BB962C8B-B14F-4D97-AF65-F5344CB8AC3E}">
        <p14:creationId xmlns:p14="http://schemas.microsoft.com/office/powerpoint/2010/main" val="201126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solidFill>
                  <a:prstClr val="black"/>
                </a:solidFill>
              </a:rPr>
              <a:pPr>
                <a:defRPr/>
              </a:pPr>
              <a:t>41</a:t>
            </a:fld>
            <a:endParaRPr lang="en-GB" dirty="0">
              <a:solidFill>
                <a:prstClr val="black"/>
              </a:solidFill>
            </a:endParaRPr>
          </a:p>
        </p:txBody>
      </p:sp>
    </p:spTree>
    <p:extLst>
      <p:ext uri="{BB962C8B-B14F-4D97-AF65-F5344CB8AC3E}">
        <p14:creationId xmlns:p14="http://schemas.microsoft.com/office/powerpoint/2010/main" val="248683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42</a:t>
            </a:fld>
            <a:endParaRPr lang="en-GB" dirty="0"/>
          </a:p>
        </p:txBody>
      </p:sp>
    </p:spTree>
    <p:extLst>
      <p:ext uri="{BB962C8B-B14F-4D97-AF65-F5344CB8AC3E}">
        <p14:creationId xmlns:p14="http://schemas.microsoft.com/office/powerpoint/2010/main" val="49124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CC1DA7D-1E3F-4637-8AAA-A9290F4D8EBC}" type="slidenum">
              <a:rPr lang="de-CH" smtClean="0"/>
              <a:t>43</a:t>
            </a:fld>
            <a:endParaRPr lang="de-CH"/>
          </a:p>
        </p:txBody>
      </p:sp>
    </p:spTree>
    <p:extLst>
      <p:ext uri="{BB962C8B-B14F-4D97-AF65-F5344CB8AC3E}">
        <p14:creationId xmlns:p14="http://schemas.microsoft.com/office/powerpoint/2010/main" val="80777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3</a:t>
            </a:fld>
            <a:endParaRPr lang="en-GB" dirty="0"/>
          </a:p>
        </p:txBody>
      </p:sp>
    </p:spTree>
    <p:extLst>
      <p:ext uri="{BB962C8B-B14F-4D97-AF65-F5344CB8AC3E}">
        <p14:creationId xmlns:p14="http://schemas.microsoft.com/office/powerpoint/2010/main" val="89711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a:t>Fett hervorgehoben,</a:t>
            </a:r>
            <a:r>
              <a:rPr lang="de-CH" sz="1400" baseline="0" dirty="0"/>
              <a:t> auf die wir gleich noch eingehen</a:t>
            </a:r>
          </a:p>
          <a:p>
            <a:r>
              <a:rPr lang="de-CH" sz="1400" baseline="0" dirty="0"/>
              <a:t>Kaufsucht/Sexsucht/</a:t>
            </a:r>
            <a:r>
              <a:rPr lang="de-CH" sz="1400" baseline="0" dirty="0" err="1"/>
              <a:t>Inertentsucht</a:t>
            </a:r>
            <a:r>
              <a:rPr lang="de-CH" sz="1400" baseline="0" dirty="0"/>
              <a:t> (</a:t>
            </a:r>
            <a:r>
              <a:rPr lang="de-CH" sz="1400" baseline="0" dirty="0" err="1"/>
              <a:t>zB</a:t>
            </a:r>
            <a:r>
              <a:rPr lang="de-CH" sz="1400" baseline="0" dirty="0"/>
              <a:t> </a:t>
            </a:r>
            <a:r>
              <a:rPr lang="de-CH" sz="1400" baseline="0" dirty="0" err="1"/>
              <a:t>social</a:t>
            </a:r>
            <a:r>
              <a:rPr lang="de-CH" sz="1400" baseline="0" dirty="0"/>
              <a:t> </a:t>
            </a:r>
            <a:r>
              <a:rPr lang="de-CH" sz="1400" baseline="0" dirty="0" err="1"/>
              <a:t>media</a:t>
            </a:r>
            <a:r>
              <a:rPr lang="de-CH" sz="1400" baseline="0" dirty="0"/>
              <a:t>) in der Praxis bekannt und Angebote vorhanden, jedoch noch nicht in Diagnosesysteme aufgenommen</a:t>
            </a:r>
          </a:p>
          <a:p>
            <a:endParaRPr lang="de-CH" sz="1400" baseline="0" dirty="0"/>
          </a:p>
          <a:p>
            <a:r>
              <a:rPr lang="de-DE" sz="1400" b="1" dirty="0"/>
              <a:t>Opioide</a:t>
            </a:r>
            <a:r>
              <a:rPr lang="de-DE" sz="1400" dirty="0"/>
              <a:t> sind natürliche, aus dem Opium gewonnene oder (halb)synthetisch herstellte Arzneimittel mit schmerzlindernden, dämpfenden, beruhigenden und psychotropen Eigenschaften.</a:t>
            </a:r>
            <a:r>
              <a:rPr lang="de-DE" sz="1400" baseline="0" dirty="0"/>
              <a:t> Z</a:t>
            </a:r>
            <a:r>
              <a:rPr lang="de-DE" sz="1400" dirty="0"/>
              <a:t>.B. </a:t>
            </a:r>
            <a:r>
              <a:rPr lang="de-DE" sz="1400" b="1" dirty="0"/>
              <a:t>Morphin,</a:t>
            </a:r>
            <a:r>
              <a:rPr lang="de-DE" sz="1400" b="1" baseline="0" dirty="0"/>
              <a:t> </a:t>
            </a:r>
            <a:r>
              <a:rPr lang="de-DE" sz="1400" b="1" baseline="0" dirty="0" err="1"/>
              <a:t>Codeine</a:t>
            </a:r>
            <a:r>
              <a:rPr lang="de-DE" sz="1400" b="1" baseline="0" dirty="0"/>
              <a:t>, Methadon, Heroin</a:t>
            </a:r>
          </a:p>
          <a:p>
            <a:pPr marL="0" indent="0">
              <a:buFont typeface="Wingdings" panose="05000000000000000000" pitchFamily="2" charset="2"/>
              <a:buNone/>
            </a:pPr>
            <a:r>
              <a:rPr lang="de-DE" sz="1400" b="1" baseline="0" dirty="0"/>
              <a:t>Halluzinogene</a:t>
            </a:r>
            <a:r>
              <a:rPr lang="de-DE" sz="1400" baseline="0" dirty="0"/>
              <a:t>: </a:t>
            </a:r>
            <a:r>
              <a:rPr lang="de-DE" sz="1400" baseline="0" dirty="0">
                <a:effectLst/>
              </a:rPr>
              <a:t>psychotrope Substanzen</a:t>
            </a:r>
            <a:r>
              <a:rPr lang="de-DE" sz="1400" dirty="0">
                <a:effectLst/>
              </a:rPr>
              <a:t>, welche eine stark veränderte Wahrnehmung der Realität hervorrufen können.</a:t>
            </a:r>
            <a:r>
              <a:rPr lang="de-DE" sz="1400" baseline="0" dirty="0">
                <a:effectLst/>
              </a:rPr>
              <a:t> Z.B. </a:t>
            </a:r>
            <a:r>
              <a:rPr lang="de-DE" sz="1400" b="1" baseline="0" dirty="0">
                <a:effectLst/>
              </a:rPr>
              <a:t>LSD, Pilze, Meskalin</a:t>
            </a:r>
          </a:p>
          <a:p>
            <a:pPr marL="0" indent="0">
              <a:buFont typeface="Wingdings" panose="05000000000000000000" pitchFamily="2" charset="2"/>
              <a:buNone/>
            </a:pPr>
            <a:r>
              <a:rPr lang="de-DE" sz="1400" b="1" baseline="0" dirty="0">
                <a:effectLst/>
              </a:rPr>
              <a:t>Lösungsmittel: „</a:t>
            </a:r>
            <a:r>
              <a:rPr lang="de-DE" sz="1400" b="0" baseline="0" dirty="0">
                <a:effectLst/>
              </a:rPr>
              <a:t>Schnüffelstoffe“, </a:t>
            </a:r>
            <a:r>
              <a:rPr lang="de-DE" sz="1400" dirty="0">
                <a:effectLst/>
              </a:rPr>
              <a:t>Sammelbegriff für verschiedene legal erhältliche Substanzen, die beim Inhalieren (Schnüffeln) eine halluzinogene Wirkung entfalten können</a:t>
            </a:r>
            <a:r>
              <a:rPr lang="de-DE" sz="1400" b="0" baseline="0" dirty="0">
                <a:effectLst/>
              </a:rPr>
              <a:t>. Z. B. Poppers, Lachgas</a:t>
            </a:r>
            <a:endParaRPr lang="de-DE" sz="1400" b="1" baseline="0" dirty="0">
              <a:effectLst/>
            </a:endParaRPr>
          </a:p>
          <a:p>
            <a:pPr marL="0" indent="0">
              <a:buFont typeface="Wingdings" panose="05000000000000000000" pitchFamily="2" charset="2"/>
              <a:buNone/>
            </a:pPr>
            <a:endParaRPr lang="de-DE" b="1" dirty="0">
              <a:effectLst/>
            </a:endParaRPr>
          </a:p>
        </p:txBody>
      </p:sp>
      <p:sp>
        <p:nvSpPr>
          <p:cNvPr id="4" name="Foliennummernplatzhalter 3"/>
          <p:cNvSpPr>
            <a:spLocks noGrp="1"/>
          </p:cNvSpPr>
          <p:nvPr>
            <p:ph type="sldNum" sz="quarter" idx="10"/>
          </p:nvPr>
        </p:nvSpPr>
        <p:spPr/>
        <p:txBody>
          <a:bodyPr/>
          <a:lstStyle/>
          <a:p>
            <a:pPr>
              <a:defRPr/>
            </a:pPr>
            <a:fld id="{8E730950-5A58-4DC3-8CAB-9B6DFAF345F4}" type="slidenum">
              <a:rPr lang="en-GB" smtClean="0"/>
              <a:pPr>
                <a:defRPr/>
              </a:pPr>
              <a:t>7</a:t>
            </a:fld>
            <a:endParaRPr lang="en-GB" dirty="0"/>
          </a:p>
        </p:txBody>
      </p:sp>
    </p:spTree>
    <p:extLst>
      <p:ext uri="{BB962C8B-B14F-4D97-AF65-F5344CB8AC3E}">
        <p14:creationId xmlns:p14="http://schemas.microsoft.com/office/powerpoint/2010/main" val="407027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A42C88B-01B3-4416-893D-053384D2E0F7}" type="slidenum">
              <a:rPr lang="en-GB" smtClean="0"/>
              <a:pPr>
                <a:defRPr/>
              </a:pPr>
              <a:t>8</a:t>
            </a:fld>
            <a:endParaRPr lang="en-GB" dirty="0"/>
          </a:p>
        </p:txBody>
      </p:sp>
    </p:spTree>
    <p:extLst>
      <p:ext uri="{BB962C8B-B14F-4D97-AF65-F5344CB8AC3E}">
        <p14:creationId xmlns:p14="http://schemas.microsoft.com/office/powerpoint/2010/main" val="1217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a:t>Konsummuster bzgl.</a:t>
            </a:r>
            <a:r>
              <a:rPr lang="de-CH" sz="1400" baseline="0" dirty="0"/>
              <a:t> Alkohol, am besten erforscht und klarsten Kriterien/Empfehlungen</a:t>
            </a:r>
          </a:p>
          <a:p>
            <a:endParaRPr lang="de-CH" sz="1400" baseline="0" dirty="0"/>
          </a:p>
          <a:p>
            <a:r>
              <a:rPr lang="de-CH" sz="1400" baseline="0" dirty="0"/>
              <a:t>Für illegale Substanzen in dieser Form nicht vorhanden, dennoch sind die Konsummuster im allgemeinen übertragbar</a:t>
            </a:r>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3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04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CH" altLang="de-DE" sz="1400" b="0" dirty="0">
                <a:sym typeface="Wingdings" pitchFamily="2" charset="2"/>
              </a:rPr>
              <a:t>Alkohol ist wasserlöslich</a:t>
            </a:r>
          </a:p>
          <a:p>
            <a:pPr marL="0" marR="0" indent="0" algn="l" defTabSz="914400" rtl="0" eaLnBrk="1" fontAlgn="base" latinLnBrk="0" hangingPunct="1">
              <a:lnSpc>
                <a:spcPct val="100000"/>
              </a:lnSpc>
              <a:spcBef>
                <a:spcPct val="30000"/>
              </a:spcBef>
              <a:spcAft>
                <a:spcPct val="0"/>
              </a:spcAft>
              <a:buClrTx/>
              <a:buSzTx/>
              <a:buFontTx/>
              <a:buNone/>
              <a:tabLst/>
              <a:defRPr/>
            </a:pPr>
            <a:r>
              <a:rPr lang="de-CH" altLang="de-DE" sz="1400" b="0" dirty="0">
                <a:sym typeface="Wingdings" pitchFamily="2" charset="2"/>
              </a:rPr>
              <a:t>Trifft</a:t>
            </a:r>
            <a:r>
              <a:rPr lang="de-CH" altLang="de-DE" sz="1400" b="0" baseline="0" dirty="0">
                <a:sym typeface="Wingdings" pitchFamily="2" charset="2"/>
              </a:rPr>
              <a:t> auch auf ältere Personen zu</a:t>
            </a:r>
            <a:endParaRPr lang="de-CH" altLang="de-DE" sz="1400" b="0" dirty="0">
              <a:sym typeface="Wingdings" pitchFamily="2" charset="2"/>
            </a:endParaRPr>
          </a:p>
          <a:p>
            <a:pPr eaLnBrk="1" hangingPunct="1"/>
            <a:endParaRPr lang="de-CH" altLang="de-DE" sz="1400" dirty="0"/>
          </a:p>
          <a:p>
            <a:r>
              <a:rPr lang="de-DE" sz="1400" b="0" i="0" u="none" strike="noStrike" kern="1200" baseline="0" dirty="0">
                <a:solidFill>
                  <a:schemeClr val="tx1"/>
                </a:solidFill>
              </a:rPr>
              <a:t>Frauen haben im Verhältnis zum Körpergewicht durchschnittlich mehr Körperfett und weniger Körperwasser. Da sich Alkohol in Wasser besser</a:t>
            </a:r>
          </a:p>
          <a:p>
            <a:r>
              <a:rPr lang="de-DE" sz="1400" b="0" i="0" u="none" strike="noStrike" kern="1200" baseline="0" dirty="0">
                <a:solidFill>
                  <a:schemeClr val="tx1"/>
                </a:solidFill>
              </a:rPr>
              <a:t>löst als in Fett, ist nach dem Konsum gleicher Mengen die Alkoholkonzentration im Blut bei Frauen in der Regel höher als bei Männern mit</a:t>
            </a:r>
          </a:p>
          <a:p>
            <a:r>
              <a:rPr lang="de-DE" sz="1400" b="0" i="0" u="none" strike="noStrike" kern="1200" baseline="0" dirty="0">
                <a:solidFill>
                  <a:schemeClr val="tx1"/>
                </a:solidFill>
              </a:rPr>
              <a:t>gleichem Körpergewicht.</a:t>
            </a:r>
          </a:p>
          <a:p>
            <a:r>
              <a:rPr lang="de-DE" sz="1400" b="0" i="0" u="none" strike="noStrike" kern="1200" baseline="0" dirty="0">
                <a:solidFill>
                  <a:schemeClr val="tx1"/>
                </a:solidFill>
              </a:rPr>
              <a:t>• Frauen verfügen über geringere Mengen des alkoholabbauenden Enzyms ADH. Dies kann ein weiterer Grund für eine höhere Blutalkoholkonzentration sein.</a:t>
            </a:r>
          </a:p>
          <a:p>
            <a:endParaRPr lang="de-CH" altLang="de-DE" sz="1400" b="0" i="0" u="none" strike="noStrike" kern="1200" baseline="0" dirty="0">
              <a:solidFill>
                <a:schemeClr val="tx1"/>
              </a:solidFill>
            </a:endParaRPr>
          </a:p>
          <a:p>
            <a:r>
              <a:rPr lang="de-DE" sz="1400" b="0" kern="1200" dirty="0">
                <a:solidFill>
                  <a:schemeClr val="tx1"/>
                </a:solidFill>
                <a:effectLst/>
              </a:rPr>
              <a:t>Alkoholdehydrogenasen (</a:t>
            </a:r>
            <a:r>
              <a:rPr lang="de-DE" sz="1400" b="0" i="1" kern="1200" dirty="0">
                <a:solidFill>
                  <a:schemeClr val="tx1"/>
                </a:solidFill>
                <a:effectLst/>
              </a:rPr>
              <a:t>ADH</a:t>
            </a:r>
            <a:r>
              <a:rPr lang="de-DE" sz="1400" b="0" kern="1200" dirty="0">
                <a:solidFill>
                  <a:schemeClr val="tx1"/>
                </a:solidFill>
                <a:effectLst/>
              </a:rPr>
              <a:t>) </a:t>
            </a:r>
            <a:endParaRPr lang="de-DE" altLang="de-DE" sz="1400" dirty="0"/>
          </a:p>
          <a:p>
            <a:endParaRPr lang="de-DE"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02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a:t>Menge wird in Gramm reinem Alkohol angegeben,</a:t>
            </a:r>
            <a:r>
              <a:rPr lang="de-CH" sz="1400" baseline="0" dirty="0"/>
              <a:t> unabhängig von Volumen und Alkoholgehalt.</a:t>
            </a:r>
            <a:endParaRPr lang="de-CH" sz="14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30950-5A58-4DC3-8CAB-9B6DFAF345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48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88" y="2952000"/>
            <a:ext cx="8137525" cy="3240087"/>
          </a:xfrm>
        </p:spPr>
        <p:txBody>
          <a:bodyPr tIns="32400"/>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Titel 4"/>
          <p:cNvSpPr>
            <a:spLocks noGrp="1"/>
          </p:cNvSpPr>
          <p:nvPr>
            <p:ph type="title"/>
          </p:nvPr>
        </p:nvSpPr>
        <p:spPr/>
        <p:txBody>
          <a:bodyPr/>
          <a:lstStyle/>
          <a:p>
            <a:r>
              <a:rPr lang="de-DE"/>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a:t>|  </a:t>
            </a:r>
            <a:fld id="{3D0115F6-3732-4596-8F7F-D24D614B2713}"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66FB51E8-57E9-4389-9DC2-10A558490F37}"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a:t>|  </a:t>
            </a:r>
            <a:fld id="{CC93B192-8A44-4481-ADF1-2E1F2B491A8E}"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el 5"/>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a:t>|  </a:t>
            </a:r>
            <a:fld id="{152E8BA8-8151-4142-B2A1-69AD1FE2FC24}"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dirty="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117CF081-5D99-40D0-B934-FDC39FD54902}"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r>
              <a:rPr lang="de-DE"/>
              <a:t>14.06.2023</a:t>
            </a:r>
            <a:endParaRPr lang="de-CH" dirty="0"/>
          </a:p>
        </p:txBody>
      </p:sp>
      <p:sp>
        <p:nvSpPr>
          <p:cNvPr id="6" name="Fußzeilenplatzhalter 5"/>
          <p:cNvSpPr>
            <a:spLocks noGrp="1"/>
          </p:cNvSpPr>
          <p:nvPr>
            <p:ph type="ftr" sz="quarter" idx="11"/>
          </p:nvPr>
        </p:nvSpPr>
        <p:spPr/>
        <p:txBody>
          <a:bodyPr/>
          <a:lstStyle/>
          <a:p>
            <a:pPr>
              <a:defRPr/>
            </a:pPr>
            <a:endParaRPr lang="de-CH" dirty="0"/>
          </a:p>
        </p:txBody>
      </p:sp>
      <p:sp>
        <p:nvSpPr>
          <p:cNvPr id="7" name="Foliennummernplatzhalter 6"/>
          <p:cNvSpPr>
            <a:spLocks noGrp="1"/>
          </p:cNvSpPr>
          <p:nvPr>
            <p:ph type="sldNum" sz="quarter" idx="12"/>
          </p:nvPr>
        </p:nvSpPr>
        <p:spPr/>
        <p:txBody>
          <a:bodyPr/>
          <a:lstStyle/>
          <a:p>
            <a:r>
              <a:rPr lang="de-CH"/>
              <a:t>|  </a:t>
            </a:r>
            <a:fld id="{04657B82-2122-4E9D-B10C-9D687EE719C1}" type="slidenum">
              <a:rPr lang="de-CH" smtClean="0"/>
              <a:pPr/>
              <a:t>‹Nr.›</a:t>
            </a:fld>
            <a:endParaRPr lang="de-CH" dirty="0"/>
          </a:p>
        </p:txBody>
      </p:sp>
    </p:spTree>
    <p:extLst>
      <p:ext uri="{BB962C8B-B14F-4D97-AF65-F5344CB8AC3E}">
        <p14:creationId xmlns:p14="http://schemas.microsoft.com/office/powerpoint/2010/main" val="673190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611191" y="2952003"/>
            <a:ext cx="8137525" cy="3240087"/>
          </a:xfrm>
        </p:spPr>
        <p:txBody>
          <a:bodyPr tIns="32395"/>
          <a:lstStyle>
            <a:lvl1pPr marL="0" indent="0">
              <a:spcBef>
                <a:spcPts val="0"/>
              </a:spcBef>
              <a:spcAft>
                <a:spcPts val="1210"/>
              </a:spcAft>
              <a:buNone/>
              <a:defRPr sz="3000" b="1">
                <a:solidFill>
                  <a:schemeClr val="accent3"/>
                </a:solidFill>
              </a:defRPr>
            </a:lvl1pPr>
            <a:lvl2pPr marL="0" indent="0">
              <a:spcBef>
                <a:spcPts val="0"/>
              </a:spcBef>
              <a:spcAft>
                <a:spcPts val="5000"/>
              </a:spcAft>
              <a:buNone/>
              <a:defRPr sz="1600" b="1"/>
            </a:lvl2pPr>
            <a:lvl3pPr marL="0" indent="0">
              <a:spcBef>
                <a:spcPts val="0"/>
              </a:spcBef>
              <a:spcAft>
                <a:spcPts val="1210"/>
              </a:spcAft>
              <a:buNone/>
              <a:defRPr sz="1600">
                <a:solidFill>
                  <a:schemeClr val="accent3"/>
                </a:solidFill>
              </a:defRPr>
            </a:lvl3pPr>
            <a:lvl4pPr marL="0" indent="0">
              <a:spcBef>
                <a:spcPts val="0"/>
              </a:spcBef>
              <a:spcAft>
                <a:spcPts val="1210"/>
              </a:spcAft>
              <a:buNone/>
              <a:defRPr sz="1600">
                <a:solidFill>
                  <a:schemeClr val="accent3"/>
                </a:solidFill>
              </a:defRPr>
            </a:lvl4pPr>
            <a:lvl5pPr marL="0" indent="0">
              <a:spcBef>
                <a:spcPts val="0"/>
              </a:spcBef>
              <a:spcAft>
                <a:spcPts val="1210"/>
              </a:spcAft>
              <a:buNone/>
              <a:defRPr sz="1600">
                <a:solidFill>
                  <a:schemeClr val="accent3"/>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62177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91" y="1952627"/>
            <a:ext cx="8137525" cy="424815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Titel 4"/>
          <p:cNvSpPr>
            <a:spLocks noGrp="1"/>
          </p:cNvSpPr>
          <p:nvPr>
            <p:ph type="title"/>
          </p:nvPr>
        </p:nvSpPr>
        <p:spPr/>
        <p:txBody>
          <a:bodyPr/>
          <a:lstStyle/>
          <a:p>
            <a:r>
              <a:rPr lang="de-DE"/>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a:t>| </a:t>
            </a:r>
            <a:fld id="{7109C224-8541-4BB1-8296-28D25F0B5C9C}" type="slidenum">
              <a:rPr lang="de-CH" smtClean="0"/>
              <a:pPr/>
              <a:t>‹Nr.›</a:t>
            </a:fld>
            <a:endParaRPr lang="de-CH" dirty="0"/>
          </a:p>
        </p:txBody>
      </p:sp>
    </p:spTree>
    <p:extLst>
      <p:ext uri="{BB962C8B-B14F-4D97-AF65-F5344CB8AC3E}">
        <p14:creationId xmlns:p14="http://schemas.microsoft.com/office/powerpoint/2010/main" val="152693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611191" y="1952627"/>
            <a:ext cx="8137525" cy="4248151"/>
          </a:xfrm>
        </p:spPr>
        <p:txBody>
          <a:bodyPr/>
          <a:lstStyle>
            <a:lvl1pPr>
              <a:defRPr sz="2400" b="1">
                <a:solidFill>
                  <a:schemeClr val="accent3"/>
                </a:solidFill>
                <a:latin typeface="+mj-lt"/>
              </a:defRPr>
            </a:lvl1pPr>
            <a:lvl2pPr marL="0" indent="0">
              <a:buNone/>
              <a:defRPr/>
            </a:lvl2pPr>
          </a:lstStyle>
          <a:p>
            <a:pPr lvl="0"/>
            <a:r>
              <a:rPr lang="de-DE" noProof="0" dirty="0"/>
              <a:t>Textmasterformat bearbeiten</a:t>
            </a:r>
          </a:p>
          <a:p>
            <a:pPr lvl="1"/>
            <a:r>
              <a:rPr lang="de-DE" noProof="0" dirty="0"/>
              <a:t>Zweite Ebene</a:t>
            </a:r>
          </a:p>
        </p:txBody>
      </p:sp>
      <p:sp>
        <p:nvSpPr>
          <p:cNvPr id="3" name="Date Placeholder 14"/>
          <p:cNvSpPr>
            <a:spLocks noGrp="1"/>
          </p:cNvSpPr>
          <p:nvPr>
            <p:ph type="dt" sz="half" idx="14"/>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5"/>
          </p:nvPr>
        </p:nvSpPr>
        <p:spPr/>
        <p:txBody>
          <a:bodyPr/>
          <a:lstStyle>
            <a:lvl1pPr>
              <a:defRPr/>
            </a:lvl1pPr>
          </a:lstStyle>
          <a:p>
            <a:pPr>
              <a:defRPr/>
            </a:pPr>
            <a:endParaRPr lang="de-CH" dirty="0"/>
          </a:p>
        </p:txBody>
      </p:sp>
      <p:sp>
        <p:nvSpPr>
          <p:cNvPr id="5" name="Foliennummernplatzhalter 4"/>
          <p:cNvSpPr>
            <a:spLocks noGrp="1"/>
          </p:cNvSpPr>
          <p:nvPr>
            <p:ph type="sldNum" sz="quarter" idx="16"/>
          </p:nvPr>
        </p:nvSpPr>
        <p:spPr/>
        <p:txBody>
          <a:bodyPr/>
          <a:lstStyle>
            <a:lvl1pPr>
              <a:defRPr/>
            </a:lvl1pPr>
          </a:lstStyle>
          <a:p>
            <a:r>
              <a:rPr lang="de-CH" dirty="0"/>
              <a:t>| </a:t>
            </a:r>
            <a:fld id="{4F0BB93D-88DA-4B16-B5BB-CE162A853D93}" type="slidenum">
              <a:rPr lang="de-CH" smtClean="0"/>
              <a:pPr/>
              <a:t>‹Nr.›</a:t>
            </a:fld>
            <a:endParaRPr lang="de-CH" dirty="0"/>
          </a:p>
        </p:txBody>
      </p:sp>
    </p:spTree>
    <p:extLst>
      <p:ext uri="{BB962C8B-B14F-4D97-AF65-F5344CB8AC3E}">
        <p14:creationId xmlns:p14="http://schemas.microsoft.com/office/powerpoint/2010/main" val="187182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7"/>
            <a:ext cx="3960812" cy="4248151"/>
          </a:xfrm>
        </p:spPr>
        <p:txBody>
          <a:bodyPr>
            <a:normAutofit/>
          </a:bodyPr>
          <a:lstStyle>
            <a:lvl1pPr>
              <a:defRPr sz="1600"/>
            </a:lvl1pPr>
            <a:lvl2pPr>
              <a:defRPr sz="1600"/>
            </a:lvl2pPr>
            <a:lvl3pPr marL="341939">
              <a:defRPr sz="1200"/>
            </a:lvl3pPr>
            <a:lvl4pPr marL="683879">
              <a:defRPr sz="1200"/>
            </a:lvl4pPr>
            <a:lvl5pPr marL="683879">
              <a:defRPr sz="10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4" name="Content Placeholder 3"/>
          <p:cNvSpPr>
            <a:spLocks noGrp="1"/>
          </p:cNvSpPr>
          <p:nvPr>
            <p:ph sz="half" idx="2"/>
          </p:nvPr>
        </p:nvSpPr>
        <p:spPr>
          <a:xfrm>
            <a:off x="4787903" y="1952627"/>
            <a:ext cx="3960813" cy="4248151"/>
          </a:xfrm>
        </p:spPr>
        <p:txBody>
          <a:bodyPr>
            <a:normAutofit/>
          </a:bodyPr>
          <a:lstStyle>
            <a:lvl1pPr>
              <a:defRPr sz="1600"/>
            </a:lvl1pPr>
            <a:lvl2pPr>
              <a:defRPr sz="1600"/>
            </a:lvl2pPr>
            <a:lvl3pPr marL="341939">
              <a:defRPr sz="1200"/>
            </a:lvl3pPr>
            <a:lvl4pPr marL="683879">
              <a:defRPr sz="1200"/>
            </a:lvl4pPr>
            <a:lvl5pPr marL="683879">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BFB8110F-39B9-48BC-A055-0F4398052DC1}" type="slidenum">
              <a:rPr lang="de-CH" smtClean="0"/>
              <a:pPr/>
              <a:t>‹Nr.›</a:t>
            </a:fld>
            <a:endParaRPr lang="de-CH" dirty="0"/>
          </a:p>
        </p:txBody>
      </p:sp>
    </p:spTree>
    <p:extLst>
      <p:ext uri="{BB962C8B-B14F-4D97-AF65-F5344CB8AC3E}">
        <p14:creationId xmlns:p14="http://schemas.microsoft.com/office/powerpoint/2010/main" val="132222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88" y="1952625"/>
            <a:ext cx="8137525" cy="424815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Titel 4"/>
          <p:cNvSpPr>
            <a:spLocks noGrp="1"/>
          </p:cNvSpPr>
          <p:nvPr>
            <p:ph type="title"/>
          </p:nvPr>
        </p:nvSpPr>
        <p:spPr/>
        <p:txBody>
          <a:bodyPr/>
          <a:lstStyle/>
          <a:p>
            <a:r>
              <a:rPr lang="de-DE"/>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a:t>|  </a:t>
            </a:r>
            <a:fld id="{B2EE8AD8-D56E-45EB-99E2-2CCF51283985}" type="slidenum">
              <a:rPr lang="de-CH" smtClean="0"/>
              <a:pPr/>
              <a:t>‹Nr.›</a:t>
            </a:fld>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952837"/>
            <a:ext cx="3960812" cy="539948"/>
          </a:xfrm>
        </p:spPr>
        <p:txBody>
          <a:bodyPr anchor="b">
            <a:normAutofit/>
          </a:bodyPr>
          <a:lstStyle>
            <a:lvl1pPr marL="0" indent="0">
              <a:spcAft>
                <a:spcPts val="0"/>
              </a:spcAft>
              <a:buNone/>
              <a:defRPr sz="20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de-DE" noProof="0"/>
              <a:t>Textmasterformat bearbeiten</a:t>
            </a:r>
          </a:p>
        </p:txBody>
      </p:sp>
      <p:sp>
        <p:nvSpPr>
          <p:cNvPr id="5" name="Text Placeholder 4"/>
          <p:cNvSpPr>
            <a:spLocks noGrp="1"/>
          </p:cNvSpPr>
          <p:nvPr>
            <p:ph type="body" sz="quarter" idx="3"/>
          </p:nvPr>
        </p:nvSpPr>
        <p:spPr>
          <a:xfrm>
            <a:off x="4788025" y="1952836"/>
            <a:ext cx="3960689" cy="575952"/>
          </a:xfrm>
        </p:spPr>
        <p:txBody>
          <a:bodyPr anchor="b">
            <a:normAutofit/>
          </a:bodyPr>
          <a:lstStyle>
            <a:lvl1pPr marL="0" indent="0">
              <a:spcAft>
                <a:spcPts val="0"/>
              </a:spcAft>
              <a:buNone/>
              <a:defRPr sz="20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de-DE" noProof="0"/>
              <a:t>Textmasterformat bearbeiten</a:t>
            </a:r>
          </a:p>
        </p:txBody>
      </p:sp>
      <p:sp>
        <p:nvSpPr>
          <p:cNvPr id="13" name="Title 12"/>
          <p:cNvSpPr>
            <a:spLocks noGrp="1"/>
          </p:cNvSpPr>
          <p:nvPr>
            <p:ph type="title"/>
          </p:nvPr>
        </p:nvSpPr>
        <p:spPr/>
        <p:txBody>
          <a:bodyPr/>
          <a:lstStyle/>
          <a:p>
            <a:r>
              <a:rPr lang="de-DE" noProof="0"/>
              <a:t>Titelmasterformat durch Klicken bearbeiten</a:t>
            </a:r>
            <a:endParaRPr lang="en-GB" noProof="0" dirty="0"/>
          </a:p>
        </p:txBody>
      </p:sp>
      <p:sp>
        <p:nvSpPr>
          <p:cNvPr id="14" name="Content Placeholder 2"/>
          <p:cNvSpPr>
            <a:spLocks noGrp="1"/>
          </p:cNvSpPr>
          <p:nvPr>
            <p:ph sz="half" idx="13"/>
          </p:nvPr>
        </p:nvSpPr>
        <p:spPr>
          <a:xfrm>
            <a:off x="611188" y="2600539"/>
            <a:ext cx="3960812" cy="360023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15" name="Content Placeholder 3"/>
          <p:cNvSpPr>
            <a:spLocks noGrp="1"/>
          </p:cNvSpPr>
          <p:nvPr>
            <p:ph sz="half" idx="2"/>
          </p:nvPr>
        </p:nvSpPr>
        <p:spPr>
          <a:xfrm>
            <a:off x="4787903" y="2600539"/>
            <a:ext cx="3960813" cy="360023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e Placeholder 14"/>
          <p:cNvSpPr>
            <a:spLocks noGrp="1"/>
          </p:cNvSpPr>
          <p:nvPr>
            <p:ph type="dt" sz="half" idx="14"/>
          </p:nvPr>
        </p:nvSpPr>
        <p:spPr/>
        <p:txBody>
          <a:bodyPr/>
          <a:lstStyle>
            <a:lvl1pPr>
              <a:defRPr/>
            </a:lvl1pPr>
          </a:lstStyle>
          <a:p>
            <a:pPr>
              <a:defRPr/>
            </a:pPr>
            <a:r>
              <a:rPr lang="de-DE"/>
              <a:t>14.06.2023</a:t>
            </a:r>
            <a:endParaRPr lang="de-CH" dirty="0"/>
          </a:p>
        </p:txBody>
      </p:sp>
      <p:sp>
        <p:nvSpPr>
          <p:cNvPr id="8" name="Fußzeilenplatzhalter 3"/>
          <p:cNvSpPr>
            <a:spLocks noGrp="1"/>
          </p:cNvSpPr>
          <p:nvPr>
            <p:ph type="ftr" sz="quarter" idx="15"/>
          </p:nvPr>
        </p:nvSpPr>
        <p:spPr/>
        <p:txBody>
          <a:bodyPr/>
          <a:lstStyle>
            <a:lvl1pPr>
              <a:defRPr/>
            </a:lvl1pPr>
          </a:lstStyle>
          <a:p>
            <a:pPr>
              <a:defRPr/>
            </a:pPr>
            <a:endParaRPr lang="de-CH" dirty="0"/>
          </a:p>
        </p:txBody>
      </p:sp>
      <p:sp>
        <p:nvSpPr>
          <p:cNvPr id="9" name="Foliennummernplatzhalter 4"/>
          <p:cNvSpPr>
            <a:spLocks noGrp="1"/>
          </p:cNvSpPr>
          <p:nvPr>
            <p:ph type="sldNum" sz="quarter" idx="16"/>
          </p:nvPr>
        </p:nvSpPr>
        <p:spPr/>
        <p:txBody>
          <a:bodyPr/>
          <a:lstStyle>
            <a:lvl1pPr>
              <a:defRPr/>
            </a:lvl1pPr>
          </a:lstStyle>
          <a:p>
            <a:r>
              <a:rPr lang="de-CH" dirty="0"/>
              <a:t>| </a:t>
            </a:r>
            <a:fld id="{26446BD1-E6DC-4803-A221-F29ED417266D}" type="slidenum">
              <a:rPr lang="de-CH" smtClean="0"/>
              <a:pPr/>
              <a:t>‹Nr.›</a:t>
            </a:fld>
            <a:endParaRPr lang="de-CH" dirty="0"/>
          </a:p>
        </p:txBody>
      </p:sp>
    </p:spTree>
    <p:extLst>
      <p:ext uri="{BB962C8B-B14F-4D97-AF65-F5344CB8AC3E}">
        <p14:creationId xmlns:p14="http://schemas.microsoft.com/office/powerpoint/2010/main" val="27440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a:t>| </a:t>
            </a:r>
            <a:fld id="{E33E95E0-9F74-4447-B3E7-D6B88D073B23}" type="slidenum">
              <a:rPr lang="de-CH" smtClean="0"/>
              <a:pPr/>
              <a:t>‹Nr.›</a:t>
            </a:fld>
            <a:endParaRPr lang="de-CH" dirty="0"/>
          </a:p>
        </p:txBody>
      </p:sp>
    </p:spTree>
    <p:extLst>
      <p:ext uri="{BB962C8B-B14F-4D97-AF65-F5344CB8AC3E}">
        <p14:creationId xmlns:p14="http://schemas.microsoft.com/office/powerpoint/2010/main" val="40790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3" name="Fußzeilenplatzhalter 3"/>
          <p:cNvSpPr>
            <a:spLocks noGrp="1"/>
          </p:cNvSpPr>
          <p:nvPr>
            <p:ph type="ftr" sz="quarter" idx="11"/>
          </p:nvPr>
        </p:nvSpPr>
        <p:spPr/>
        <p:txBody>
          <a:bodyPr/>
          <a:lstStyle>
            <a:lvl1pPr>
              <a:defRPr/>
            </a:lvl1pPr>
          </a:lstStyle>
          <a:p>
            <a:pPr>
              <a:defRPr/>
            </a:pPr>
            <a:endParaRPr lang="de-CH" dirty="0"/>
          </a:p>
        </p:txBody>
      </p:sp>
      <p:sp>
        <p:nvSpPr>
          <p:cNvPr id="4" name="Foliennummernplatzhalter 4"/>
          <p:cNvSpPr>
            <a:spLocks noGrp="1"/>
          </p:cNvSpPr>
          <p:nvPr>
            <p:ph type="sldNum" sz="quarter" idx="12"/>
          </p:nvPr>
        </p:nvSpPr>
        <p:spPr/>
        <p:txBody>
          <a:bodyPr/>
          <a:lstStyle>
            <a:lvl1pPr>
              <a:defRPr/>
            </a:lvl1pPr>
          </a:lstStyle>
          <a:p>
            <a:r>
              <a:rPr lang="de-CH" dirty="0"/>
              <a:t>| </a:t>
            </a:r>
            <a:fld id="{3A32DBB8-1E0D-4566-9E06-75BC4A887CF8}" type="slidenum">
              <a:rPr lang="de-CH" smtClean="0"/>
              <a:pPr/>
              <a:t>‹Nr.›</a:t>
            </a:fld>
            <a:endParaRPr lang="de-CH" dirty="0"/>
          </a:p>
        </p:txBody>
      </p:sp>
    </p:spTree>
    <p:extLst>
      <p:ext uri="{BB962C8B-B14F-4D97-AF65-F5344CB8AC3E}">
        <p14:creationId xmlns:p14="http://schemas.microsoft.com/office/powerpoint/2010/main" val="1475903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90" y="1952627"/>
            <a:ext cx="2124075"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952627"/>
            <a:ext cx="5761038" cy="42481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el 5"/>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a:t>| </a:t>
            </a:r>
            <a:fld id="{2C6FFA76-5191-4161-B555-F54570621BCB}" type="slidenum">
              <a:rPr lang="de-CH" smtClean="0"/>
              <a:pPr/>
              <a:t>‹Nr.›</a:t>
            </a:fld>
            <a:endParaRPr lang="de-CH" dirty="0"/>
          </a:p>
        </p:txBody>
      </p:sp>
    </p:spTree>
    <p:extLst>
      <p:ext uri="{BB962C8B-B14F-4D97-AF65-F5344CB8AC3E}">
        <p14:creationId xmlns:p14="http://schemas.microsoft.com/office/powerpoint/2010/main" val="2703501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7"/>
            <a:ext cx="5905028" cy="4248149"/>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de-DE" noProof="0" dirty="0"/>
              <a:t>Bild durch Klicken auf Symbol hinzufügen</a:t>
            </a:r>
            <a:endParaRPr lang="en-GB" noProof="0" dirty="0"/>
          </a:p>
        </p:txBody>
      </p:sp>
      <p:sp>
        <p:nvSpPr>
          <p:cNvPr id="4" name="Text Placeholder 3"/>
          <p:cNvSpPr>
            <a:spLocks noGrp="1"/>
          </p:cNvSpPr>
          <p:nvPr>
            <p:ph type="body" sz="half" idx="2"/>
          </p:nvPr>
        </p:nvSpPr>
        <p:spPr>
          <a:xfrm>
            <a:off x="6767514" y="1952627"/>
            <a:ext cx="1981200"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F820FFA0-3A5E-4E7D-8E7F-D8E1EE483D34}" type="slidenum">
              <a:rPr lang="de-CH" smtClean="0"/>
              <a:pPr/>
              <a:t>‹Nr.›</a:t>
            </a:fld>
            <a:endParaRPr lang="de-CH" dirty="0"/>
          </a:p>
        </p:txBody>
      </p:sp>
    </p:spTree>
    <p:extLst>
      <p:ext uri="{BB962C8B-B14F-4D97-AF65-F5344CB8AC3E}">
        <p14:creationId xmlns:p14="http://schemas.microsoft.com/office/powerpoint/2010/main" val="4035687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el und Inhalt">
    <p:spTree>
      <p:nvGrpSpPr>
        <p:cNvPr id="1" name=""/>
        <p:cNvGrpSpPr/>
        <p:nvPr/>
      </p:nvGrpSpPr>
      <p:grpSpPr>
        <a:xfrm>
          <a:off x="0" y="0"/>
          <a:ext cx="0" cy="0"/>
          <a:chOff x="0" y="0"/>
          <a:chExt cx="0" cy="0"/>
        </a:xfrm>
      </p:grpSpPr>
      <p:sp>
        <p:nvSpPr>
          <p:cNvPr id="18" name="Content Placeholder 17"/>
          <p:cNvSpPr>
            <a:spLocks noGrp="1"/>
          </p:cNvSpPr>
          <p:nvPr>
            <p:ph sz="quarter" idx="10"/>
          </p:nvPr>
        </p:nvSpPr>
        <p:spPr>
          <a:xfrm>
            <a:off x="611191" y="1952627"/>
            <a:ext cx="8137525" cy="424815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Titel 4"/>
          <p:cNvSpPr>
            <a:spLocks noGrp="1"/>
          </p:cNvSpPr>
          <p:nvPr>
            <p:ph type="title"/>
          </p:nvPr>
        </p:nvSpPr>
        <p:spPr/>
        <p:txBody>
          <a:bodyPr/>
          <a:lstStyle/>
          <a:p>
            <a:r>
              <a:rPr lang="de-DE"/>
              <a:t>Titelmasterformat durch Klicken bearbeiten</a:t>
            </a:r>
            <a:endParaRPr lang="de-CH"/>
          </a:p>
        </p:txBody>
      </p:sp>
      <p:sp>
        <p:nvSpPr>
          <p:cNvPr id="4" name="Date Placeholder 14"/>
          <p:cNvSpPr>
            <a:spLocks noGrp="1"/>
          </p:cNvSpPr>
          <p:nvPr>
            <p:ph type="dt" sz="half" idx="11"/>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2"/>
          </p:nvPr>
        </p:nvSpPr>
        <p:spPr/>
        <p:txBody>
          <a:bodyPr/>
          <a:lstStyle>
            <a:lvl1pPr>
              <a:defRPr/>
            </a:lvl1pPr>
          </a:lstStyle>
          <a:p>
            <a:pPr>
              <a:defRPr/>
            </a:pPr>
            <a:endParaRPr lang="de-CH" dirty="0"/>
          </a:p>
        </p:txBody>
      </p:sp>
      <p:sp>
        <p:nvSpPr>
          <p:cNvPr id="7" name="Foliennummernplatzhalter 4"/>
          <p:cNvSpPr>
            <a:spLocks noGrp="1"/>
          </p:cNvSpPr>
          <p:nvPr>
            <p:ph type="sldNum" sz="quarter" idx="13"/>
          </p:nvPr>
        </p:nvSpPr>
        <p:spPr/>
        <p:txBody>
          <a:bodyPr/>
          <a:lstStyle>
            <a:lvl1pPr>
              <a:defRPr/>
            </a:lvl1pPr>
          </a:lstStyle>
          <a:p>
            <a:r>
              <a:rPr lang="de-CH" dirty="0"/>
              <a:t>| </a:t>
            </a:r>
            <a:fld id="{7D3A9F40-1ED7-4E69-80DC-0D9E8BE94120}" type="slidenum">
              <a:rPr lang="de-CH" smtClean="0"/>
              <a:pPr/>
              <a:t>‹Nr.›</a:t>
            </a:fld>
            <a:endParaRPr lang="de-CH" dirty="0"/>
          </a:p>
        </p:txBody>
      </p:sp>
    </p:spTree>
    <p:extLst>
      <p:ext uri="{BB962C8B-B14F-4D97-AF65-F5344CB8AC3E}">
        <p14:creationId xmlns:p14="http://schemas.microsoft.com/office/powerpoint/2010/main" val="3809085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7"/>
            <a:ext cx="3960812" cy="4248151"/>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Content Placeholder 3"/>
          <p:cNvSpPr>
            <a:spLocks noGrp="1"/>
          </p:cNvSpPr>
          <p:nvPr>
            <p:ph sz="half" idx="2"/>
          </p:nvPr>
        </p:nvSpPr>
        <p:spPr>
          <a:xfrm>
            <a:off x="4787903" y="1952627"/>
            <a:ext cx="3960813" cy="4248151"/>
          </a:xfrm>
        </p:spPr>
        <p:txBody>
          <a:bodyPr>
            <a:normAutofit/>
          </a:bodyPr>
          <a:lstStyle>
            <a:lvl1pPr>
              <a:defRPr sz="1600"/>
            </a:lvl1pPr>
            <a:lvl2pPr>
              <a:defRPr sz="1600"/>
            </a:lvl2pPr>
            <a:lvl3pPr marL="0">
              <a:defRPr sz="1200"/>
            </a:lvl3pPr>
            <a:lvl4pPr marL="0">
              <a:defRPr sz="1200"/>
            </a:lvl4pPr>
            <a:lvl5pPr marL="0">
              <a:defRPr sz="10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17F36353-6F15-49A6-B675-D6B5A12397E6}" type="slidenum">
              <a:rPr lang="de-CH" smtClean="0"/>
              <a:pPr/>
              <a:t>‹Nr.›</a:t>
            </a:fld>
            <a:endParaRPr lang="de-CH" dirty="0"/>
          </a:p>
        </p:txBody>
      </p:sp>
    </p:spTree>
    <p:extLst>
      <p:ext uri="{BB962C8B-B14F-4D97-AF65-F5344CB8AC3E}">
        <p14:creationId xmlns:p14="http://schemas.microsoft.com/office/powerpoint/2010/main" val="522494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a:t>| </a:t>
            </a:r>
            <a:fld id="{1557805A-29D2-44D2-A6DD-E3F870FCF965}" type="slidenum">
              <a:rPr lang="de-CH" smtClean="0"/>
              <a:pPr/>
              <a:t>‹Nr.›</a:t>
            </a:fld>
            <a:endParaRPr lang="de-CH" dirty="0"/>
          </a:p>
        </p:txBody>
      </p:sp>
    </p:spTree>
    <p:extLst>
      <p:ext uri="{BB962C8B-B14F-4D97-AF65-F5344CB8AC3E}">
        <p14:creationId xmlns:p14="http://schemas.microsoft.com/office/powerpoint/2010/main" val="3943193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90" y="1952627"/>
            <a:ext cx="2124075"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952627"/>
            <a:ext cx="5761038" cy="4248151"/>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GB" noProof="0" dirty="0"/>
          </a:p>
        </p:txBody>
      </p:sp>
      <p:sp>
        <p:nvSpPr>
          <p:cNvPr id="6" name="Titel 5"/>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a:t>| </a:t>
            </a:r>
            <a:fld id="{FF3E776A-D0E5-464A-B1F0-54BBB778FCF8}" type="slidenum">
              <a:rPr lang="de-CH" smtClean="0"/>
              <a:pPr/>
              <a:t>‹Nr.›</a:t>
            </a:fld>
            <a:endParaRPr lang="de-CH" dirty="0"/>
          </a:p>
        </p:txBody>
      </p:sp>
    </p:spTree>
    <p:extLst>
      <p:ext uri="{BB962C8B-B14F-4D97-AF65-F5344CB8AC3E}">
        <p14:creationId xmlns:p14="http://schemas.microsoft.com/office/powerpoint/2010/main" val="476319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7"/>
            <a:ext cx="5905028" cy="4248149"/>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de-DE" noProof="0" dirty="0"/>
              <a:t>Bild durch Klicken auf Symbol hinzufügen</a:t>
            </a:r>
            <a:endParaRPr lang="en-GB" noProof="0" dirty="0"/>
          </a:p>
        </p:txBody>
      </p:sp>
      <p:sp>
        <p:nvSpPr>
          <p:cNvPr id="4" name="Text Placeholder 3"/>
          <p:cNvSpPr>
            <a:spLocks noGrp="1"/>
          </p:cNvSpPr>
          <p:nvPr>
            <p:ph type="body" sz="half" idx="2"/>
          </p:nvPr>
        </p:nvSpPr>
        <p:spPr>
          <a:xfrm>
            <a:off x="6767514" y="1952627"/>
            <a:ext cx="1981200" cy="4248149"/>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C32EEB4F-3282-4C11-8509-DCB00A778F74}" type="slidenum">
              <a:rPr lang="de-CH" smtClean="0"/>
              <a:pPr/>
              <a:t>‹Nr.›</a:t>
            </a:fld>
            <a:endParaRPr lang="de-CH" dirty="0"/>
          </a:p>
        </p:txBody>
      </p:sp>
    </p:spTree>
    <p:extLst>
      <p:ext uri="{BB962C8B-B14F-4D97-AF65-F5344CB8AC3E}">
        <p14:creationId xmlns:p14="http://schemas.microsoft.com/office/powerpoint/2010/main" val="33396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10;überschrift">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611188" y="1952625"/>
            <a:ext cx="8137525" cy="4248150"/>
          </a:xfrm>
        </p:spPr>
        <p:txBody>
          <a:bodyPr/>
          <a:lstStyle>
            <a:lvl1pPr>
              <a:defRPr sz="2400" b="1">
                <a:solidFill>
                  <a:schemeClr val="accent3"/>
                </a:solidFill>
                <a:latin typeface="+mj-lt"/>
              </a:defRPr>
            </a:lvl1pPr>
            <a:lvl2pPr marL="0" indent="0">
              <a:buNone/>
              <a:defRPr/>
            </a:lvl2pPr>
          </a:lstStyle>
          <a:p>
            <a:pPr lvl="0"/>
            <a:r>
              <a:rPr lang="de-DE" noProof="0"/>
              <a:t>Textmasterformat bearbeiten</a:t>
            </a:r>
          </a:p>
          <a:p>
            <a:pPr lvl="1"/>
            <a:r>
              <a:rPr lang="de-DE" noProof="0"/>
              <a:t>Zweite Ebene</a:t>
            </a:r>
          </a:p>
        </p:txBody>
      </p:sp>
      <p:sp>
        <p:nvSpPr>
          <p:cNvPr id="3" name="Date Placeholder 14"/>
          <p:cNvSpPr>
            <a:spLocks noGrp="1"/>
          </p:cNvSpPr>
          <p:nvPr>
            <p:ph type="dt" sz="half" idx="14"/>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5"/>
          </p:nvPr>
        </p:nvSpPr>
        <p:spPr/>
        <p:txBody>
          <a:bodyPr/>
          <a:lstStyle>
            <a:lvl1pPr>
              <a:defRPr/>
            </a:lvl1pPr>
          </a:lstStyle>
          <a:p>
            <a:pPr>
              <a:defRPr/>
            </a:pPr>
            <a:endParaRPr lang="de-CH" dirty="0"/>
          </a:p>
        </p:txBody>
      </p:sp>
      <p:sp>
        <p:nvSpPr>
          <p:cNvPr id="5" name="Foliennummernplatzhalter 4"/>
          <p:cNvSpPr>
            <a:spLocks noGrp="1"/>
          </p:cNvSpPr>
          <p:nvPr>
            <p:ph type="sldNum" sz="quarter" idx="16"/>
          </p:nvPr>
        </p:nvSpPr>
        <p:spPr/>
        <p:txBody>
          <a:bodyPr/>
          <a:lstStyle>
            <a:lvl1pPr>
              <a:defRPr/>
            </a:lvl1pPr>
          </a:lstStyle>
          <a:p>
            <a:r>
              <a:rPr lang="de-CH" dirty="0"/>
              <a:t>|  </a:t>
            </a:r>
            <a:fld id="{C7CB2E82-F11E-4855-AC72-F07F0C7AB2B5}"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a:t>14.06.2023</a:t>
            </a:r>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45584A6-37BA-4DF5-A37F-863CE089EE60}" type="slidenum">
              <a:rPr lang="de-CH" smtClean="0"/>
              <a:t>‹Nr.›</a:t>
            </a:fld>
            <a:endParaRPr lang="de-CH"/>
          </a:p>
        </p:txBody>
      </p:sp>
    </p:spTree>
    <p:extLst>
      <p:ext uri="{BB962C8B-B14F-4D97-AF65-F5344CB8AC3E}">
        <p14:creationId xmlns:p14="http://schemas.microsoft.com/office/powerpoint/2010/main" val="277528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r>
              <a:rPr lang="de-DE"/>
              <a:t>14.06.2023</a:t>
            </a:r>
            <a:endParaRPr lang="de-CH" dirty="0"/>
          </a:p>
        </p:txBody>
      </p:sp>
      <p:sp>
        <p:nvSpPr>
          <p:cNvPr id="6" name="Fußzeilenplatzhalter 5"/>
          <p:cNvSpPr>
            <a:spLocks noGrp="1"/>
          </p:cNvSpPr>
          <p:nvPr>
            <p:ph type="ftr" sz="quarter" idx="11"/>
          </p:nvPr>
        </p:nvSpPr>
        <p:spPr/>
        <p:txBody>
          <a:bodyPr/>
          <a:lstStyle/>
          <a:p>
            <a:pPr>
              <a:defRPr/>
            </a:pPr>
            <a:endParaRPr lang="de-CH" dirty="0"/>
          </a:p>
        </p:txBody>
      </p:sp>
      <p:sp>
        <p:nvSpPr>
          <p:cNvPr id="7" name="Foliennummernplatzhalter 6"/>
          <p:cNvSpPr>
            <a:spLocks noGrp="1"/>
          </p:cNvSpPr>
          <p:nvPr>
            <p:ph type="sldNum" sz="quarter" idx="12"/>
          </p:nvPr>
        </p:nvSpPr>
        <p:spPr/>
        <p:txBody>
          <a:bodyPr/>
          <a:lstStyle/>
          <a:p>
            <a:r>
              <a:rPr lang="de-CH" dirty="0"/>
              <a:t>| </a:t>
            </a:r>
            <a:fld id="{7C2304C9-2304-4363-B565-4607BE2352E4}" type="slidenum">
              <a:rPr lang="de-CH" smtClean="0"/>
              <a:pPr/>
              <a:t>‹Nr.›</a:t>
            </a:fld>
            <a:endParaRPr lang="de-CH" dirty="0"/>
          </a:p>
        </p:txBody>
      </p:sp>
    </p:spTree>
    <p:extLst>
      <p:ext uri="{BB962C8B-B14F-4D97-AF65-F5344CB8AC3E}">
        <p14:creationId xmlns:p14="http://schemas.microsoft.com/office/powerpoint/2010/main" val="48406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189" y="1952626"/>
            <a:ext cx="3960812"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Content Placeholder 3"/>
          <p:cNvSpPr>
            <a:spLocks noGrp="1"/>
          </p:cNvSpPr>
          <p:nvPr>
            <p:ph sz="half" idx="2"/>
          </p:nvPr>
        </p:nvSpPr>
        <p:spPr>
          <a:xfrm>
            <a:off x="4787900" y="1952626"/>
            <a:ext cx="3960813" cy="4248150"/>
          </a:xfrm>
        </p:spPr>
        <p:txBody>
          <a:bodyPr>
            <a:normAutofit/>
          </a:bodyPr>
          <a:lstStyle>
            <a:lvl1pPr>
              <a:defRPr sz="1600"/>
            </a:lvl1pPr>
            <a:lvl2pPr>
              <a:defRPr sz="1600"/>
            </a:lvl2pPr>
            <a:lvl3pPr marL="342000">
              <a:defRPr sz="1200"/>
            </a:lvl3pPr>
            <a:lvl4pPr marL="684000">
              <a:defRPr sz="1200"/>
            </a:lvl4pPr>
            <a:lvl5pPr marL="684000">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320700ED-8522-4F83-9875-936FD71D3847}" type="slidenum">
              <a:rPr lang="de-CH" smtClean="0"/>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188" y="1952836"/>
            <a:ext cx="3960812" cy="539948"/>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 bearbeiten</a:t>
            </a:r>
          </a:p>
        </p:txBody>
      </p:sp>
      <p:sp>
        <p:nvSpPr>
          <p:cNvPr id="5" name="Text Placeholder 4"/>
          <p:cNvSpPr>
            <a:spLocks noGrp="1"/>
          </p:cNvSpPr>
          <p:nvPr>
            <p:ph type="body" sz="quarter" idx="3"/>
          </p:nvPr>
        </p:nvSpPr>
        <p:spPr>
          <a:xfrm>
            <a:off x="4788023" y="1952836"/>
            <a:ext cx="3960689" cy="575952"/>
          </a:xfrm>
        </p:spPr>
        <p:txBody>
          <a:bodyPr anchor="b">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Textmasterformat bearbeiten</a:t>
            </a:r>
          </a:p>
        </p:txBody>
      </p:sp>
      <p:sp>
        <p:nvSpPr>
          <p:cNvPr id="13" name="Title 12"/>
          <p:cNvSpPr>
            <a:spLocks noGrp="1"/>
          </p:cNvSpPr>
          <p:nvPr>
            <p:ph type="title"/>
          </p:nvPr>
        </p:nvSpPr>
        <p:spPr/>
        <p:txBody>
          <a:bodyPr/>
          <a:lstStyle/>
          <a:p>
            <a:r>
              <a:rPr lang="de-DE" noProof="0"/>
              <a:t>Titelmasterformat durch Klicken bearbeiten</a:t>
            </a:r>
            <a:endParaRPr lang="en-GB" noProof="0" dirty="0"/>
          </a:p>
        </p:txBody>
      </p:sp>
      <p:sp>
        <p:nvSpPr>
          <p:cNvPr id="14" name="Content Placeholder 2"/>
          <p:cNvSpPr>
            <a:spLocks noGrp="1"/>
          </p:cNvSpPr>
          <p:nvPr>
            <p:ph sz="half" idx="13"/>
          </p:nvPr>
        </p:nvSpPr>
        <p:spPr>
          <a:xfrm>
            <a:off x="611188" y="2600536"/>
            <a:ext cx="3960812" cy="3600239"/>
          </a:xfrm>
        </p:spPr>
        <p:txBody>
          <a:bodyPr>
            <a:normAutofit/>
          </a:bodyPr>
          <a:lstStyle>
            <a:lvl1pPr>
              <a:defRPr sz="1800"/>
            </a:lvl1pPr>
            <a:lvl2pPr>
              <a:defRPr sz="1800"/>
            </a:lvl2pPr>
            <a:lvl3pPr>
              <a:defRPr sz="1400"/>
            </a:lvl3pPr>
            <a:lvl4pPr>
              <a:defRPr sz="1400"/>
            </a:lvl4pPr>
            <a:lvl5pPr>
              <a:defRPr sz="11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5" name="Content Placeholder 3"/>
          <p:cNvSpPr>
            <a:spLocks noGrp="1"/>
          </p:cNvSpPr>
          <p:nvPr>
            <p:ph sz="half" idx="2"/>
          </p:nvPr>
        </p:nvSpPr>
        <p:spPr>
          <a:xfrm>
            <a:off x="4787900" y="2600536"/>
            <a:ext cx="3960813" cy="3600239"/>
          </a:xfrm>
        </p:spPr>
        <p:txBody>
          <a:bodyPr>
            <a:normAutofit/>
          </a:bodyPr>
          <a:lstStyle>
            <a:lvl1pPr>
              <a:defRPr sz="1800"/>
            </a:lvl1pPr>
            <a:lvl2pPr>
              <a:defRPr sz="18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e Placeholder 14"/>
          <p:cNvSpPr>
            <a:spLocks noGrp="1"/>
          </p:cNvSpPr>
          <p:nvPr>
            <p:ph type="dt" sz="half" idx="14"/>
          </p:nvPr>
        </p:nvSpPr>
        <p:spPr/>
        <p:txBody>
          <a:bodyPr/>
          <a:lstStyle>
            <a:lvl1pPr>
              <a:defRPr/>
            </a:lvl1pPr>
          </a:lstStyle>
          <a:p>
            <a:pPr>
              <a:defRPr/>
            </a:pPr>
            <a:r>
              <a:rPr lang="de-DE"/>
              <a:t>14.06.2023</a:t>
            </a:r>
            <a:endParaRPr lang="de-CH" dirty="0"/>
          </a:p>
        </p:txBody>
      </p:sp>
      <p:sp>
        <p:nvSpPr>
          <p:cNvPr id="8" name="Fußzeilenplatzhalter 3"/>
          <p:cNvSpPr>
            <a:spLocks noGrp="1"/>
          </p:cNvSpPr>
          <p:nvPr>
            <p:ph type="ftr" sz="quarter" idx="15"/>
          </p:nvPr>
        </p:nvSpPr>
        <p:spPr/>
        <p:txBody>
          <a:bodyPr/>
          <a:lstStyle>
            <a:lvl1pPr>
              <a:defRPr/>
            </a:lvl1pPr>
          </a:lstStyle>
          <a:p>
            <a:pPr>
              <a:defRPr/>
            </a:pPr>
            <a:endParaRPr lang="de-CH" dirty="0"/>
          </a:p>
        </p:txBody>
      </p:sp>
      <p:sp>
        <p:nvSpPr>
          <p:cNvPr id="9" name="Foliennummernplatzhalter 4"/>
          <p:cNvSpPr>
            <a:spLocks noGrp="1"/>
          </p:cNvSpPr>
          <p:nvPr>
            <p:ph type="sldNum" sz="quarter" idx="16"/>
          </p:nvPr>
        </p:nvSpPr>
        <p:spPr/>
        <p:txBody>
          <a:bodyPr/>
          <a:lstStyle>
            <a:lvl1pPr>
              <a:defRPr/>
            </a:lvl1pPr>
          </a:lstStyle>
          <a:p>
            <a:r>
              <a:rPr lang="de-CH" dirty="0"/>
              <a:t>|  </a:t>
            </a:r>
            <a:fld id="{04998BFA-F944-4C11-82FD-50A57D8496B6}" type="slidenum">
              <a:rPr lang="de-CH" smtClean="0"/>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Titelmasterformat durch Klicken bearbeiten</a:t>
            </a:r>
            <a:endParaRPr lang="de-CH"/>
          </a:p>
        </p:txBody>
      </p:sp>
      <p:sp>
        <p:nvSpPr>
          <p:cNvPr id="3"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4" name="Fußzeilenplatzhalter 3"/>
          <p:cNvSpPr>
            <a:spLocks noGrp="1"/>
          </p:cNvSpPr>
          <p:nvPr>
            <p:ph type="ftr" sz="quarter" idx="11"/>
          </p:nvPr>
        </p:nvSpPr>
        <p:spPr/>
        <p:txBody>
          <a:bodyPr/>
          <a:lstStyle>
            <a:lvl1pPr>
              <a:defRPr/>
            </a:lvl1pPr>
          </a:lstStyle>
          <a:p>
            <a:pPr>
              <a:defRPr/>
            </a:pPr>
            <a:endParaRPr lang="de-CH" dirty="0"/>
          </a:p>
        </p:txBody>
      </p:sp>
      <p:sp>
        <p:nvSpPr>
          <p:cNvPr id="6" name="Foliennummernplatzhalter 4"/>
          <p:cNvSpPr>
            <a:spLocks noGrp="1"/>
          </p:cNvSpPr>
          <p:nvPr>
            <p:ph type="sldNum" sz="quarter" idx="12"/>
          </p:nvPr>
        </p:nvSpPr>
        <p:spPr/>
        <p:txBody>
          <a:bodyPr/>
          <a:lstStyle>
            <a:lvl1pPr>
              <a:defRPr/>
            </a:lvl1pPr>
          </a:lstStyle>
          <a:p>
            <a:r>
              <a:rPr lang="de-CH" dirty="0"/>
              <a:t>|  </a:t>
            </a:r>
            <a:fld id="{EB789760-4F5F-4C5B-8FB9-8ECAB07A30C7}"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3" name="Fußzeilenplatzhalter 3"/>
          <p:cNvSpPr>
            <a:spLocks noGrp="1"/>
          </p:cNvSpPr>
          <p:nvPr>
            <p:ph type="ftr" sz="quarter" idx="11"/>
          </p:nvPr>
        </p:nvSpPr>
        <p:spPr/>
        <p:txBody>
          <a:bodyPr/>
          <a:lstStyle>
            <a:lvl1pPr>
              <a:defRPr/>
            </a:lvl1pPr>
          </a:lstStyle>
          <a:p>
            <a:pPr>
              <a:defRPr/>
            </a:pPr>
            <a:endParaRPr lang="de-CH" dirty="0"/>
          </a:p>
        </p:txBody>
      </p:sp>
      <p:sp>
        <p:nvSpPr>
          <p:cNvPr id="4" name="Foliennummernplatzhalter 4"/>
          <p:cNvSpPr>
            <a:spLocks noGrp="1"/>
          </p:cNvSpPr>
          <p:nvPr>
            <p:ph type="sldNum" sz="quarter" idx="12"/>
          </p:nvPr>
        </p:nvSpPr>
        <p:spPr/>
        <p:txBody>
          <a:bodyPr/>
          <a:lstStyle>
            <a:lvl1pPr>
              <a:defRPr/>
            </a:lvl1pPr>
          </a:lstStyle>
          <a:p>
            <a:r>
              <a:rPr lang="de-CH" dirty="0"/>
              <a:t>|  </a:t>
            </a:r>
            <a:fld id="{B5708697-7FF4-4C70-ADC8-CD4CF742565F}"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halt mit Überschrif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1188" y="1952625"/>
            <a:ext cx="2124075"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14" name="Content Placeholder 13"/>
          <p:cNvSpPr>
            <a:spLocks noGrp="1"/>
          </p:cNvSpPr>
          <p:nvPr>
            <p:ph sz="quarter" idx="11"/>
          </p:nvPr>
        </p:nvSpPr>
        <p:spPr>
          <a:xfrm>
            <a:off x="2987675" y="1952625"/>
            <a:ext cx="5761038" cy="424815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el 5"/>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2"/>
          </p:nvPr>
        </p:nvSpPr>
        <p:spPr/>
        <p:txBody>
          <a:bodyPr/>
          <a:lstStyle>
            <a:lvl1pPr>
              <a:defRPr/>
            </a:lvl1pPr>
          </a:lstStyle>
          <a:p>
            <a:pPr>
              <a:defRPr/>
            </a:pPr>
            <a:r>
              <a:rPr lang="de-DE"/>
              <a:t>14.06.2023</a:t>
            </a:r>
            <a:endParaRPr lang="de-CH" dirty="0"/>
          </a:p>
        </p:txBody>
      </p:sp>
      <p:sp>
        <p:nvSpPr>
          <p:cNvPr id="7" name="Fußzeilenplatzhalter 3"/>
          <p:cNvSpPr>
            <a:spLocks noGrp="1"/>
          </p:cNvSpPr>
          <p:nvPr>
            <p:ph type="ftr" sz="quarter" idx="13"/>
          </p:nvPr>
        </p:nvSpPr>
        <p:spPr/>
        <p:txBody>
          <a:bodyPr/>
          <a:lstStyle>
            <a:lvl1pPr>
              <a:defRPr/>
            </a:lvl1pPr>
          </a:lstStyle>
          <a:p>
            <a:pPr>
              <a:defRPr/>
            </a:pPr>
            <a:endParaRPr lang="de-CH" dirty="0"/>
          </a:p>
        </p:txBody>
      </p:sp>
      <p:sp>
        <p:nvSpPr>
          <p:cNvPr id="8" name="Foliennummernplatzhalter 4"/>
          <p:cNvSpPr>
            <a:spLocks noGrp="1"/>
          </p:cNvSpPr>
          <p:nvPr>
            <p:ph type="sldNum" sz="quarter" idx="14"/>
          </p:nvPr>
        </p:nvSpPr>
        <p:spPr/>
        <p:txBody>
          <a:bodyPr/>
          <a:lstStyle>
            <a:lvl1pPr>
              <a:defRPr/>
            </a:lvl1pPr>
          </a:lstStyle>
          <a:p>
            <a:r>
              <a:rPr lang="de-CH" dirty="0"/>
              <a:t>|  </a:t>
            </a:r>
            <a:fld id="{A4208D30-662C-4092-B077-A3393C60C469}"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1188" y="1952625"/>
            <a:ext cx="5905028" cy="42481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GB" noProof="0" dirty="0"/>
          </a:p>
        </p:txBody>
      </p:sp>
      <p:sp>
        <p:nvSpPr>
          <p:cNvPr id="4" name="Text Placeholder 3"/>
          <p:cNvSpPr>
            <a:spLocks noGrp="1"/>
          </p:cNvSpPr>
          <p:nvPr>
            <p:ph type="body" sz="half" idx="2"/>
          </p:nvPr>
        </p:nvSpPr>
        <p:spPr>
          <a:xfrm>
            <a:off x="6767513" y="1952625"/>
            <a:ext cx="1981200" cy="4248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a:t>Textmasterformat bearbeiten</a:t>
            </a:r>
          </a:p>
        </p:txBody>
      </p:sp>
      <p:sp>
        <p:nvSpPr>
          <p:cNvPr id="7" name="Titel 6"/>
          <p:cNvSpPr>
            <a:spLocks noGrp="1"/>
          </p:cNvSpPr>
          <p:nvPr>
            <p:ph type="title"/>
          </p:nvPr>
        </p:nvSpPr>
        <p:spPr/>
        <p:txBody>
          <a:bodyPr/>
          <a:lstStyle/>
          <a:p>
            <a:r>
              <a:rPr lang="de-DE"/>
              <a:t>Titelmasterformat durch Klicken bearbeiten</a:t>
            </a:r>
            <a:endParaRPr lang="de-CH"/>
          </a:p>
        </p:txBody>
      </p:sp>
      <p:sp>
        <p:nvSpPr>
          <p:cNvPr id="5" name="Date Placeholder 14"/>
          <p:cNvSpPr>
            <a:spLocks noGrp="1"/>
          </p:cNvSpPr>
          <p:nvPr>
            <p:ph type="dt" sz="half" idx="10"/>
          </p:nvPr>
        </p:nvSpPr>
        <p:spPr/>
        <p:txBody>
          <a:bodyPr/>
          <a:lstStyle>
            <a:lvl1pPr>
              <a:defRPr/>
            </a:lvl1pPr>
          </a:lstStyle>
          <a:p>
            <a:pPr>
              <a:defRPr/>
            </a:pPr>
            <a:r>
              <a:rPr lang="de-DE"/>
              <a:t>14.06.2023</a:t>
            </a:r>
            <a:endParaRPr lang="de-CH" dirty="0"/>
          </a:p>
        </p:txBody>
      </p:sp>
      <p:sp>
        <p:nvSpPr>
          <p:cNvPr id="6" name="Fußzeilenplatzhalter 3"/>
          <p:cNvSpPr>
            <a:spLocks noGrp="1"/>
          </p:cNvSpPr>
          <p:nvPr>
            <p:ph type="ftr" sz="quarter" idx="11"/>
          </p:nvPr>
        </p:nvSpPr>
        <p:spPr/>
        <p:txBody>
          <a:bodyPr/>
          <a:lstStyle>
            <a:lvl1pPr>
              <a:defRPr/>
            </a:lvl1pPr>
          </a:lstStyle>
          <a:p>
            <a:pPr>
              <a:defRPr/>
            </a:pPr>
            <a:endParaRPr lang="de-CH" dirty="0"/>
          </a:p>
        </p:txBody>
      </p:sp>
      <p:sp>
        <p:nvSpPr>
          <p:cNvPr id="8" name="Foliennummernplatzhalter 4"/>
          <p:cNvSpPr>
            <a:spLocks noGrp="1"/>
          </p:cNvSpPr>
          <p:nvPr>
            <p:ph type="sldNum" sz="quarter" idx="12"/>
          </p:nvPr>
        </p:nvSpPr>
        <p:spPr/>
        <p:txBody>
          <a:bodyPr/>
          <a:lstStyle>
            <a:lvl1pPr>
              <a:defRPr/>
            </a:lvl1pPr>
          </a:lstStyle>
          <a:p>
            <a:r>
              <a:rPr lang="de-CH" dirty="0"/>
              <a:t>|  </a:t>
            </a:r>
            <a:fld id="{049A1766-3318-43F6-A5F2-FA85545A6A90}"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1341438"/>
            <a:ext cx="8137525"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1027" name="Text Placeholder 2"/>
          <p:cNvSpPr>
            <a:spLocks noGrp="1"/>
          </p:cNvSpPr>
          <p:nvPr>
            <p:ph type="body" idx="1"/>
          </p:nvPr>
        </p:nvSpPr>
        <p:spPr bwMode="auto">
          <a:xfrm>
            <a:off x="611188" y="1954213"/>
            <a:ext cx="8137525"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Textmasterformat bearbeiten</a:t>
            </a:r>
          </a:p>
          <a:p>
            <a:pPr lvl="1"/>
            <a:r>
              <a:rPr lang="de-CH"/>
              <a:t>Zweite Ebene</a:t>
            </a:r>
          </a:p>
          <a:p>
            <a:pPr lvl="2"/>
            <a:r>
              <a:rPr lang="de-CH"/>
              <a:t>Dritte Ebene</a:t>
            </a:r>
          </a:p>
          <a:p>
            <a:pPr lvl="3"/>
            <a:r>
              <a:rPr lang="de-CH"/>
              <a:t>Vierte Ebene</a:t>
            </a:r>
          </a:p>
          <a:p>
            <a:pPr lvl="4"/>
            <a:r>
              <a:rPr lang="de-CH"/>
              <a:t>Fünfte Ebene</a:t>
            </a:r>
          </a:p>
        </p:txBody>
      </p:sp>
      <p:sp>
        <p:nvSpPr>
          <p:cNvPr id="15" name="Date Placeholder 14"/>
          <p:cNvSpPr>
            <a:spLocks noGrp="1"/>
          </p:cNvSpPr>
          <p:nvPr>
            <p:ph type="dt" sz="half" idx="2"/>
          </p:nvPr>
        </p:nvSpPr>
        <p:spPr>
          <a:xfrm>
            <a:off x="609600" y="6489700"/>
            <a:ext cx="1982788" cy="366713"/>
          </a:xfrm>
          <a:prstGeom prst="rect">
            <a:avLst/>
          </a:prstGeom>
        </p:spPr>
        <p:txBody>
          <a:bodyPr vert="horz" lIns="0" tIns="28800" rIns="0" bIns="0" rtlCol="0" anchor="t" anchorCtr="0"/>
          <a:lstStyle>
            <a:lvl1pPr algn="l" fontAlgn="auto">
              <a:spcBef>
                <a:spcPts val="0"/>
              </a:spcBef>
              <a:spcAft>
                <a:spcPts val="0"/>
              </a:spcAft>
              <a:defRPr sz="1200" smtClean="0">
                <a:solidFill>
                  <a:schemeClr val="tx2"/>
                </a:solidFill>
                <a:latin typeface="+mn-lt"/>
              </a:defRPr>
            </a:lvl1pPr>
          </a:lstStyle>
          <a:p>
            <a:pPr>
              <a:defRPr/>
            </a:pPr>
            <a:r>
              <a:rPr lang="de-DE"/>
              <a:t>14.06.2023</a:t>
            </a:r>
            <a:endParaRPr lang="de-CH" dirty="0"/>
          </a:p>
        </p:txBody>
      </p:sp>
      <p:pic>
        <p:nvPicPr>
          <p:cNvPr id="1029" name="Grafik 17"/>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
        <p:nvSpPr>
          <p:cNvPr id="21" name="Textfeld 20"/>
          <p:cNvSpPr txBox="1"/>
          <p:nvPr/>
        </p:nvSpPr>
        <p:spPr>
          <a:xfrm>
            <a:off x="611188" y="549275"/>
            <a:ext cx="4032250" cy="171450"/>
          </a:xfrm>
          <a:prstGeom prst="rect">
            <a:avLst/>
          </a:prstGeom>
          <a:noFill/>
        </p:spPr>
        <p:txBody>
          <a:bodyPr lIns="0" tIns="3600" rIns="0" bIns="0">
            <a:spAutoFit/>
          </a:bodyPr>
          <a:lstStyle/>
          <a:p>
            <a:r>
              <a:rPr lang="de-CH" sz="1100" b="1"/>
              <a:t>Kanton Basel-Stadt</a:t>
            </a:r>
          </a:p>
        </p:txBody>
      </p:sp>
      <p:sp>
        <p:nvSpPr>
          <p:cNvPr id="4" name="Fußzeilenplatzhalter 3"/>
          <p:cNvSpPr>
            <a:spLocks noGrp="1"/>
          </p:cNvSpPr>
          <p:nvPr>
            <p:ph type="ftr" sz="quarter" idx="3"/>
          </p:nvPr>
        </p:nvSpPr>
        <p:spPr>
          <a:xfrm>
            <a:off x="2735263" y="6489700"/>
            <a:ext cx="5581650" cy="366713"/>
          </a:xfrm>
          <a:prstGeom prst="rect">
            <a:avLst/>
          </a:prstGeom>
        </p:spPr>
        <p:txBody>
          <a:bodyPr vert="horz" lIns="0" tIns="28800" rIns="0" bIns="0" rtlCol="0" anchor="t" anchorCtr="0"/>
          <a:lstStyle>
            <a:lvl1pPr algn="r" fontAlgn="auto">
              <a:spcBef>
                <a:spcPts val="0"/>
              </a:spcBef>
              <a:spcAft>
                <a:spcPts val="0"/>
              </a:spcAft>
              <a:defRPr sz="1200" smtClean="0">
                <a:solidFill>
                  <a:schemeClr val="tx2"/>
                </a:solidFill>
                <a:latin typeface="+mn-lt"/>
              </a:defRPr>
            </a:lvl1pPr>
          </a:lstStyle>
          <a:p>
            <a:pPr>
              <a:defRPr/>
            </a:pPr>
            <a:endParaRPr lang="de-CH" dirty="0"/>
          </a:p>
        </p:txBody>
      </p:sp>
      <p:sp>
        <p:nvSpPr>
          <p:cNvPr id="5" name="Foliennummernplatzhalter 4"/>
          <p:cNvSpPr>
            <a:spLocks noGrp="1"/>
          </p:cNvSpPr>
          <p:nvPr>
            <p:ph type="sldNum" sz="quarter" idx="4"/>
          </p:nvPr>
        </p:nvSpPr>
        <p:spPr>
          <a:xfrm>
            <a:off x="8461375" y="6489700"/>
            <a:ext cx="682625" cy="366713"/>
          </a:xfrm>
          <a:prstGeom prst="rect">
            <a:avLst/>
          </a:prstGeom>
        </p:spPr>
        <p:txBody>
          <a:bodyPr vert="horz" wrap="square" lIns="0" tIns="28800" rIns="0" bIns="0" numCol="1" anchor="t" anchorCtr="0" compatLnSpc="1">
            <a:prstTxWarp prst="textNoShape">
              <a:avLst/>
            </a:prstTxWarp>
          </a:bodyPr>
          <a:lstStyle>
            <a:lvl1pPr>
              <a:defRPr sz="1200">
                <a:solidFill>
                  <a:schemeClr val="tx2"/>
                </a:solidFill>
              </a:defRPr>
            </a:lvl1pPr>
          </a:lstStyle>
          <a:p>
            <a:r>
              <a:rPr lang="de-CH" dirty="0"/>
              <a:t>|  </a:t>
            </a:r>
            <a:fld id="{04657B82-2122-4E9D-B10C-9D687EE719C1}" type="slidenum">
              <a:rPr lang="de-CH" smtClean="0"/>
              <a:pPr/>
              <a:t>‹Nr.›</a:t>
            </a:fld>
            <a:endParaRPr lang="de-CH" dirty="0"/>
          </a:p>
        </p:txBody>
      </p:sp>
      <p:pic>
        <p:nvPicPr>
          <p:cNvPr id="1034" name="Grafik 10"/>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pic>
        <p:nvPicPr>
          <p:cNvPr id="1035" name="Grafik 11"/>
          <p:cNvPicPr>
            <a:picLocks noChangeAspect="1"/>
          </p:cNvPicPr>
          <p:nvPr/>
        </p:nvPicPr>
        <p:blipFill>
          <a:blip r:embed="rId17"/>
          <a:srcRect/>
          <a:stretch>
            <a:fillRect/>
          </a:stretch>
        </p:blipFill>
        <p:spPr bwMode="auto">
          <a:xfrm>
            <a:off x="179388" y="187325"/>
            <a:ext cx="339725"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 id="2147483694" r:id="rId13"/>
    <p:sldLayoutId id="2147483693" r:id="rId14"/>
    <p:sldLayoutId id="2147483707" r:id="rId15"/>
  </p:sldLayoutIdLst>
  <p:hf hdr="0" ftr="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algn="l" defTabSz="341313" rtl="0" eaLnBrk="1" fontAlgn="base" hangingPunct="1">
        <a:spcBef>
          <a:spcPct val="0"/>
        </a:spcBef>
        <a:spcAft>
          <a:spcPts val="863"/>
        </a:spcAft>
        <a:buFont typeface="Arial" charset="0"/>
        <a:defRPr kern="1200">
          <a:solidFill>
            <a:schemeClr val="tx1"/>
          </a:solidFill>
          <a:latin typeface="+mn-lt"/>
          <a:ea typeface="+mn-ea"/>
          <a:cs typeface="+mn-cs"/>
        </a:defRPr>
      </a:lvl1pPr>
      <a:lvl2pPr marL="341313" indent="-341313" algn="l" defTabSz="341313" rtl="0" eaLnBrk="1" fontAlgn="base" hangingPunct="1">
        <a:spcBef>
          <a:spcPct val="0"/>
        </a:spcBef>
        <a:spcAft>
          <a:spcPts val="863"/>
        </a:spcAft>
        <a:buFont typeface="Arial" charset="0"/>
        <a:buChar char="–"/>
        <a:defRPr kern="1200">
          <a:solidFill>
            <a:schemeClr val="tx1"/>
          </a:solidFill>
          <a:latin typeface="+mn-lt"/>
          <a:ea typeface="+mn-ea"/>
          <a:cs typeface="+mn-cs"/>
        </a:defRPr>
      </a:lvl2pPr>
      <a:lvl3pPr marL="341313" algn="l" defTabSz="34131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625" indent="-341313" algn="l" defTabSz="34131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625" algn="l" defTabSz="34131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91" y="1341439"/>
            <a:ext cx="8137525"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Titelmasterformat durch Klicken bearbeiten</a:t>
            </a:r>
          </a:p>
        </p:txBody>
      </p:sp>
      <p:sp>
        <p:nvSpPr>
          <p:cNvPr id="1027" name="Text Placeholder 2"/>
          <p:cNvSpPr>
            <a:spLocks noGrp="1"/>
          </p:cNvSpPr>
          <p:nvPr>
            <p:ph type="body" idx="1"/>
          </p:nvPr>
        </p:nvSpPr>
        <p:spPr bwMode="auto">
          <a:xfrm>
            <a:off x="611191" y="1954214"/>
            <a:ext cx="8137525" cy="4246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Textmasterformat bearbeiten</a:t>
            </a:r>
          </a:p>
          <a:p>
            <a:pPr lvl="1"/>
            <a:r>
              <a:rPr lang="de-CH"/>
              <a:t>Zweite Ebene</a:t>
            </a:r>
          </a:p>
          <a:p>
            <a:pPr lvl="2"/>
            <a:r>
              <a:rPr lang="de-CH"/>
              <a:t>Dritte Ebene</a:t>
            </a:r>
          </a:p>
          <a:p>
            <a:pPr lvl="3"/>
            <a:r>
              <a:rPr lang="de-CH"/>
              <a:t>Vierte Ebene</a:t>
            </a:r>
          </a:p>
          <a:p>
            <a:pPr lvl="4"/>
            <a:r>
              <a:rPr lang="de-CH"/>
              <a:t>Fünfte Ebene</a:t>
            </a:r>
          </a:p>
        </p:txBody>
      </p:sp>
      <p:sp>
        <p:nvSpPr>
          <p:cNvPr id="15" name="Date Placeholder 14"/>
          <p:cNvSpPr>
            <a:spLocks noGrp="1"/>
          </p:cNvSpPr>
          <p:nvPr>
            <p:ph type="dt" sz="half" idx="2"/>
          </p:nvPr>
        </p:nvSpPr>
        <p:spPr>
          <a:xfrm>
            <a:off x="609600" y="6489702"/>
            <a:ext cx="1982788" cy="366713"/>
          </a:xfrm>
          <a:prstGeom prst="rect">
            <a:avLst/>
          </a:prstGeom>
        </p:spPr>
        <p:txBody>
          <a:bodyPr vert="horz" lIns="0" tIns="28795" rIns="0" bIns="0" rtlCol="0" anchor="t" anchorCtr="0"/>
          <a:lstStyle>
            <a:lvl1pPr algn="l" fontAlgn="auto">
              <a:spcBef>
                <a:spcPts val="0"/>
              </a:spcBef>
              <a:spcAft>
                <a:spcPts val="0"/>
              </a:spcAft>
              <a:defRPr sz="1200" smtClean="0">
                <a:solidFill>
                  <a:schemeClr val="tx2"/>
                </a:solidFill>
                <a:latin typeface="+mn-lt"/>
              </a:defRPr>
            </a:lvl1pPr>
          </a:lstStyle>
          <a:p>
            <a:pPr>
              <a:defRPr/>
            </a:pPr>
            <a:r>
              <a:rPr lang="de-DE"/>
              <a:t>14.06.2023</a:t>
            </a:r>
            <a:endParaRPr lang="de-CH" dirty="0"/>
          </a:p>
        </p:txBody>
      </p:sp>
      <p:pic>
        <p:nvPicPr>
          <p:cNvPr id="1029" name="Grafik 17"/>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sp>
        <p:nvSpPr>
          <p:cNvPr id="21" name="Textfeld 20"/>
          <p:cNvSpPr txBox="1"/>
          <p:nvPr/>
        </p:nvSpPr>
        <p:spPr>
          <a:xfrm>
            <a:off x="611188" y="549275"/>
            <a:ext cx="4032250" cy="172912"/>
          </a:xfrm>
          <a:prstGeom prst="rect">
            <a:avLst/>
          </a:prstGeom>
          <a:noFill/>
        </p:spPr>
        <p:txBody>
          <a:bodyPr lIns="0" tIns="3600" rIns="0" bIns="0">
            <a:spAutoFit/>
          </a:bodyPr>
          <a:lstStyle/>
          <a:p>
            <a:r>
              <a:rPr lang="de-CH" sz="1100" b="1" dirty="0"/>
              <a:t>Kanton Basel-Stadt</a:t>
            </a:r>
          </a:p>
        </p:txBody>
      </p:sp>
      <p:sp>
        <p:nvSpPr>
          <p:cNvPr id="4" name="Fußzeilenplatzhalter 3"/>
          <p:cNvSpPr>
            <a:spLocks noGrp="1"/>
          </p:cNvSpPr>
          <p:nvPr>
            <p:ph type="ftr" sz="quarter" idx="3"/>
          </p:nvPr>
        </p:nvSpPr>
        <p:spPr>
          <a:xfrm>
            <a:off x="2735263" y="6489702"/>
            <a:ext cx="5581650" cy="366713"/>
          </a:xfrm>
          <a:prstGeom prst="rect">
            <a:avLst/>
          </a:prstGeom>
        </p:spPr>
        <p:txBody>
          <a:bodyPr vert="horz" lIns="0" tIns="28795" rIns="0" bIns="0" rtlCol="0" anchor="t" anchorCtr="0"/>
          <a:lstStyle>
            <a:lvl1pPr algn="r" fontAlgn="auto">
              <a:spcBef>
                <a:spcPts val="0"/>
              </a:spcBef>
              <a:spcAft>
                <a:spcPts val="0"/>
              </a:spcAft>
              <a:defRPr sz="1200" smtClean="0">
                <a:solidFill>
                  <a:schemeClr val="tx2"/>
                </a:solidFill>
                <a:latin typeface="+mn-lt"/>
              </a:defRPr>
            </a:lvl1pPr>
          </a:lstStyle>
          <a:p>
            <a:pPr>
              <a:defRPr/>
            </a:pPr>
            <a:endParaRPr lang="de-CH" dirty="0"/>
          </a:p>
        </p:txBody>
      </p:sp>
      <p:sp>
        <p:nvSpPr>
          <p:cNvPr id="5" name="Foliennummernplatzhalter 4"/>
          <p:cNvSpPr>
            <a:spLocks noGrp="1"/>
          </p:cNvSpPr>
          <p:nvPr>
            <p:ph type="sldNum" sz="quarter" idx="4"/>
          </p:nvPr>
        </p:nvSpPr>
        <p:spPr>
          <a:xfrm>
            <a:off x="8461378" y="6489702"/>
            <a:ext cx="682625" cy="366713"/>
          </a:xfrm>
          <a:prstGeom prst="rect">
            <a:avLst/>
          </a:prstGeom>
        </p:spPr>
        <p:txBody>
          <a:bodyPr vert="horz" wrap="square" lIns="0" tIns="28795" rIns="0" bIns="0" numCol="1" anchor="t" anchorCtr="0" compatLnSpc="1">
            <a:prstTxWarp prst="textNoShape">
              <a:avLst/>
            </a:prstTxWarp>
          </a:bodyPr>
          <a:lstStyle>
            <a:lvl1pPr>
              <a:defRPr sz="1200">
                <a:solidFill>
                  <a:schemeClr val="tx2"/>
                </a:solidFill>
              </a:defRPr>
            </a:lvl1pPr>
          </a:lstStyle>
          <a:p>
            <a:r>
              <a:rPr lang="de-CH" dirty="0"/>
              <a:t>|	</a:t>
            </a:r>
            <a:fld id="{7C2304C9-2304-4363-B565-4607BE2352E4}" type="slidenum">
              <a:rPr lang="de-CH"/>
              <a:pPr/>
              <a:t>‹Nr.›</a:t>
            </a:fld>
            <a:endParaRPr lang="de-CH" dirty="0"/>
          </a:p>
        </p:txBody>
      </p:sp>
      <p:pic>
        <p:nvPicPr>
          <p:cNvPr id="1034" name="Grafik 10"/>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pic>
        <p:nvPicPr>
          <p:cNvPr id="1035" name="Grafik 11"/>
          <p:cNvPicPr>
            <a:picLocks noChangeAspect="1"/>
          </p:cNvPicPr>
          <p:nvPr/>
        </p:nvPicPr>
        <p:blipFill>
          <a:blip r:embed="rId18"/>
          <a:srcRect/>
          <a:stretch>
            <a:fillRect/>
          </a:stretch>
        </p:blipFill>
        <p:spPr bwMode="auto">
          <a:xfrm>
            <a:off x="179391" y="187326"/>
            <a:ext cx="339725" cy="630239"/>
          </a:xfrm>
          <a:prstGeom prst="rect">
            <a:avLst/>
          </a:prstGeom>
          <a:noFill/>
          <a:ln w="9525">
            <a:noFill/>
            <a:miter lim="800000"/>
            <a:headEnd/>
            <a:tailEnd/>
          </a:ln>
        </p:spPr>
      </p:pic>
    </p:spTree>
    <p:extLst>
      <p:ext uri="{BB962C8B-B14F-4D97-AF65-F5344CB8AC3E}">
        <p14:creationId xmlns:p14="http://schemas.microsoft.com/office/powerpoint/2010/main" val="15218294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p:titleStyle>
    <p:body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hyperlink" Target="http://www.google.ch/url?sa=i&amp;rct=j&amp;q=&amp;esrc=s&amp;source=images&amp;cd=&amp;cad=rja&amp;uact=8&amp;ved=0ahUKEwiWmuyJoPDMAhUob5oKHXUbBFQQjRwIBw&amp;url=http://www.spitalinformation.ch/startseite/spitalsuche/ergebnisse-ihrer-suche/bildergalerie/spital/224/&amp;psig=AFQjCNElqV3cQCFl_UymE077-WzxNgJBuQ&amp;ust=1464094742150346"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e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google.ch/url?sa=i&amp;rct=j&amp;q=&amp;esrc=s&amp;source=images&amp;cd=&amp;cad=rja&amp;uact=8&amp;ved=2ahUKEwjaqvjYiujdAhXC66QKHetJAE4QjRx6BAgBEAU&amp;url=http://www.martin-luther-emden.landeskirche-hannovers.de/Gemeindeleben/Gruppen/AA&amp;psig=AOvVaw3vD2hx1yIsC00ZsXUWbOW8&amp;ust=1538580905628652" TargetMode="External"/><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wfF6ZpvQMs"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mSWynagIj8"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611188" y="1772816"/>
            <a:ext cx="8137525" cy="4420022"/>
          </a:xfrm>
        </p:spPr>
        <p:txBody>
          <a:bodyPr rtlCol="0">
            <a:normAutofit/>
          </a:bodyPr>
          <a:lstStyle/>
          <a:p>
            <a:pPr lvl="2" algn="ctr" defTabSz="342000" fontAlgn="auto">
              <a:buFont typeface="Arial" pitchFamily="34" charset="0"/>
              <a:buNone/>
              <a:defRPr/>
            </a:pPr>
            <a:r>
              <a:rPr lang="de-CH" sz="3200" b="1" dirty="0"/>
              <a:t>Sucht - </a:t>
            </a:r>
            <a:r>
              <a:rPr lang="de-CH" sz="2800" b="1" dirty="0"/>
              <a:t>erkennen und ansprechen</a:t>
            </a:r>
          </a:p>
          <a:p>
            <a:pPr lvl="2" algn="ctr" defTabSz="342000" fontAlgn="auto">
              <a:buFont typeface="Arial" pitchFamily="34" charset="0"/>
              <a:buNone/>
              <a:defRPr/>
            </a:pPr>
            <a:r>
              <a:rPr lang="de-CH" sz="2800" b="1" dirty="0"/>
              <a:t>Grundlagen und Interventionsmöglichkeiten</a:t>
            </a:r>
          </a:p>
          <a:p>
            <a:pPr lvl="2" algn="ctr" defTabSz="342000" fontAlgn="auto">
              <a:buFont typeface="Arial" pitchFamily="34" charset="0"/>
              <a:buNone/>
              <a:defRPr/>
            </a:pPr>
            <a:r>
              <a:rPr lang="de-CH" sz="2800" b="1" dirty="0"/>
              <a:t>14.06.2023</a:t>
            </a:r>
          </a:p>
          <a:p>
            <a:pPr lvl="2" algn="ctr" defTabSz="342000" fontAlgn="auto">
              <a:buFont typeface="Arial" pitchFamily="34" charset="0"/>
              <a:buNone/>
              <a:defRPr/>
            </a:pPr>
            <a:r>
              <a:rPr lang="de-CH" dirty="0"/>
              <a:t>Andreas Röllin</a:t>
            </a:r>
          </a:p>
          <a:p>
            <a:pPr lvl="2" algn="ctr" defTabSz="342000" fontAlgn="auto">
              <a:buFont typeface="Arial" pitchFamily="34" charset="0"/>
              <a:buNone/>
              <a:defRPr/>
            </a:pPr>
            <a:r>
              <a:rPr lang="de-CH" dirty="0"/>
              <a:t>Suchtberater</a:t>
            </a:r>
          </a:p>
          <a:p>
            <a:pPr lvl="2" algn="ctr" defTabSz="342000" fontAlgn="auto">
              <a:buFont typeface="Arial" pitchFamily="34" charset="0"/>
              <a:buNone/>
              <a:defRPr/>
            </a:pPr>
            <a:r>
              <a:rPr lang="de-CH" dirty="0"/>
              <a:t>Abteilung Sucht</a:t>
            </a:r>
          </a:p>
          <a:p>
            <a:pPr lvl="2" algn="ctr" defTabSz="342000" fontAlgn="auto">
              <a:buFont typeface="Arial" pitchFamily="34" charset="0"/>
              <a:buNone/>
              <a:defRPr/>
            </a:pPr>
            <a:r>
              <a:rPr lang="de-CH" dirty="0"/>
              <a:t>Gesundheitsdepartement BS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11188" y="2241401"/>
            <a:ext cx="8137525" cy="4211935"/>
          </a:xfrm>
        </p:spPr>
        <p:txBody>
          <a:bodyPr/>
          <a:lstStyle/>
          <a:p>
            <a:endParaRPr lang="de-CH" sz="2400" i="1" dirty="0"/>
          </a:p>
          <a:p>
            <a:r>
              <a:rPr lang="de-CH" sz="2400" i="1" dirty="0"/>
              <a:t>«Männer vertragen Alkohol besser als Frauen»</a:t>
            </a:r>
          </a:p>
          <a:p>
            <a:endParaRPr lang="de-CH" sz="2400" dirty="0"/>
          </a:p>
          <a:p>
            <a:endParaRPr lang="de-CH" sz="2400" dirty="0"/>
          </a:p>
          <a:p>
            <a:endParaRPr lang="de-DE" sz="2400" dirty="0"/>
          </a:p>
        </p:txBody>
      </p:sp>
      <p:sp>
        <p:nvSpPr>
          <p:cNvPr id="2" name="Titel 1"/>
          <p:cNvSpPr>
            <a:spLocks noGrp="1"/>
          </p:cNvSpPr>
          <p:nvPr>
            <p:ph type="title"/>
          </p:nvPr>
        </p:nvSpPr>
        <p:spPr>
          <a:xfrm>
            <a:off x="682947" y="1341439"/>
            <a:ext cx="8137525" cy="369887"/>
          </a:xfrm>
          <a:noFill/>
        </p:spPr>
        <p:txBody>
          <a:bodyPr/>
          <a:lstStyle/>
          <a:p>
            <a:r>
              <a:rPr lang="de-CH" sz="2800" dirty="0"/>
              <a:t>Mythos oder Tatsache?</a:t>
            </a:r>
            <a:endParaRPr lang="de-DE" sz="2800" dirty="0"/>
          </a:p>
        </p:txBody>
      </p:sp>
      <p:pic>
        <p:nvPicPr>
          <p:cNvPr id="3" name="Grafik 2"/>
          <p:cNvPicPr>
            <a:picLocks noChangeAspect="1"/>
          </p:cNvPicPr>
          <p:nvPr/>
        </p:nvPicPr>
        <p:blipFill>
          <a:blip r:embed="rId3"/>
          <a:stretch>
            <a:fillRect/>
          </a:stretch>
        </p:blipFill>
        <p:spPr>
          <a:xfrm>
            <a:off x="2267744" y="3596234"/>
            <a:ext cx="3960440" cy="2137022"/>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10</a:t>
            </a:fld>
            <a:endParaRPr lang="de-CH" dirty="0"/>
          </a:p>
        </p:txBody>
      </p:sp>
    </p:spTree>
    <p:extLst>
      <p:ext uri="{BB962C8B-B14F-4D97-AF65-F5344CB8AC3E}">
        <p14:creationId xmlns:p14="http://schemas.microsoft.com/office/powerpoint/2010/main" val="132724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83568" y="1700808"/>
            <a:ext cx="793115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Der Wasseranteil bei Frauen ist im Durchschnitt niedriger als bei Männern, der Fettanteil ist aber höher</a:t>
            </a: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DE" sz="2000" b="1" i="0" u="none" strike="noStrike" kern="1200" cap="none" spc="0" normalizeH="0" baseline="0" noProof="0" dirty="0">
                <a:ln>
                  <a:noFill/>
                </a:ln>
                <a:solidFill>
                  <a:prstClr val="black"/>
                </a:solidFill>
                <a:effectLst/>
                <a:uLnTx/>
                <a:uFillTx/>
                <a:latin typeface="Arial" charset="0"/>
                <a:ea typeface="+mn-ea"/>
                <a:cs typeface="+mn-cs"/>
              </a:rPr>
              <a:t>Frauen verfügen über geringere Mengen des alkoholabbauenden Enzyms ADH</a:t>
            </a: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11</a:t>
            </a:fld>
            <a:endParaRPr lang="de-CH" dirty="0"/>
          </a:p>
        </p:txBody>
      </p:sp>
    </p:spTree>
    <p:extLst>
      <p:ext uri="{BB962C8B-B14F-4D97-AF65-F5344CB8AC3E}">
        <p14:creationId xmlns:p14="http://schemas.microsoft.com/office/powerpoint/2010/main" val="421963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4110558" y="692696"/>
            <a:ext cx="4925938" cy="369888"/>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altLang="de-DE" sz="2800" b="1" i="0" u="none" strike="noStrike" kern="1200" cap="none" spc="0" normalizeH="0" baseline="0" noProof="0" dirty="0">
                <a:ln>
                  <a:noFill/>
                </a:ln>
                <a:solidFill>
                  <a:srgbClr val="B9282E"/>
                </a:solidFill>
                <a:effectLst/>
                <a:uLnTx/>
                <a:uFillTx/>
                <a:latin typeface="Arial"/>
                <a:ea typeface="+mj-ea"/>
                <a:cs typeface="+mj-cs"/>
              </a:rPr>
              <a:t>Was ist ein Standardgetränk?</a:t>
            </a:r>
          </a:p>
        </p:txBody>
      </p:sp>
      <p:sp>
        <p:nvSpPr>
          <p:cNvPr id="4" name="Text Box 4"/>
          <p:cNvSpPr txBox="1">
            <a:spLocks noChangeArrowheads="1"/>
          </p:cNvSpPr>
          <p:nvPr/>
        </p:nvSpPr>
        <p:spPr bwMode="auto">
          <a:xfrm>
            <a:off x="539750" y="1865313"/>
            <a:ext cx="6192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altLang="de-D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Rectangle 10"/>
          <p:cNvSpPr>
            <a:spLocks noChangeArrowheads="1"/>
          </p:cNvSpPr>
          <p:nvPr/>
        </p:nvSpPr>
        <p:spPr bwMode="auto">
          <a:xfrm>
            <a:off x="2005631" y="4771774"/>
            <a:ext cx="4942633" cy="177894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lvl1pPr eaLnBrk="0" hangingPunct="0">
              <a:spcAft>
                <a:spcPts val="863"/>
              </a:spcAft>
              <a:buFont typeface="Arial" charset="0"/>
              <a:defRPr>
                <a:solidFill>
                  <a:schemeClr val="tx1"/>
                </a:solidFill>
                <a:latin typeface="Arial" charset="0"/>
              </a:defRPr>
            </a:lvl1pPr>
            <a:lvl2pPr marL="742950" indent="-28575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1600200" indent="-228600"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0" fontAlgn="base" latinLnBrk="0" hangingPunct="0">
              <a:lnSpc>
                <a:spcPct val="110000"/>
              </a:lnSpc>
              <a:spcBef>
                <a:spcPts val="1200"/>
              </a:spcBef>
              <a:spcAft>
                <a:spcPct val="0"/>
              </a:spcAft>
              <a:buClrTx/>
              <a:buSzTx/>
              <a:buFontTx/>
              <a:buNone/>
              <a:tabLst/>
              <a:defRPr/>
            </a:pPr>
            <a:r>
              <a:rPr kumimoji="0" lang="en-US" altLang="de-DE" sz="1800" b="1" i="0" u="none" strike="noStrike" kern="1200" cap="none" spc="0" normalizeH="0" baseline="0" noProof="0" dirty="0">
                <a:ln>
                  <a:noFill/>
                </a:ln>
                <a:solidFill>
                  <a:prstClr val="black"/>
                </a:solidFill>
                <a:effectLst/>
                <a:uLnTx/>
                <a:uFillTx/>
                <a:latin typeface="Arial" charset="0"/>
                <a:ea typeface="+mn-ea"/>
                <a:cs typeface="Arial" charset="0"/>
              </a:rPr>
              <a:t>1 </a:t>
            </a:r>
            <a:r>
              <a:rPr kumimoji="0" lang="en-US" altLang="de-DE" sz="1800" b="1" i="0" u="none" strike="noStrike" kern="1200" cap="none" spc="0" normalizeH="0" baseline="0" noProof="0" dirty="0" err="1">
                <a:ln>
                  <a:noFill/>
                </a:ln>
                <a:solidFill>
                  <a:prstClr val="black"/>
                </a:solidFill>
                <a:effectLst/>
                <a:uLnTx/>
                <a:uFillTx/>
                <a:latin typeface="Arial" charset="0"/>
                <a:ea typeface="+mn-ea"/>
                <a:cs typeface="Arial" charset="0"/>
              </a:rPr>
              <a:t>Standardgetränk</a:t>
            </a:r>
            <a:r>
              <a:rPr kumimoji="0" lang="en-US" altLang="de-DE" sz="1800" b="1" i="0" u="none" strike="noStrike" kern="1200" cap="none" spc="0" normalizeH="0" baseline="0" noProof="0" dirty="0">
                <a:ln>
                  <a:noFill/>
                </a:ln>
                <a:solidFill>
                  <a:prstClr val="black"/>
                </a:solidFill>
                <a:effectLst/>
                <a:uLnTx/>
                <a:uFillTx/>
                <a:latin typeface="Arial" charset="0"/>
                <a:ea typeface="+mn-ea"/>
                <a:cs typeface="Arial" charset="0"/>
              </a:rPr>
              <a:t> = ca. 10 g </a:t>
            </a:r>
            <a:r>
              <a:rPr kumimoji="0" lang="en-US" altLang="de-DE" sz="1800" b="1" i="0" u="none" strike="noStrike" kern="1200" cap="none" spc="0" normalizeH="0" baseline="0" noProof="0" dirty="0" err="1">
                <a:ln>
                  <a:noFill/>
                </a:ln>
                <a:solidFill>
                  <a:prstClr val="black"/>
                </a:solidFill>
                <a:effectLst/>
                <a:uLnTx/>
                <a:uFillTx/>
                <a:latin typeface="Arial" charset="0"/>
                <a:ea typeface="+mn-ea"/>
                <a:cs typeface="Arial" charset="0"/>
              </a:rPr>
              <a:t>reiner</a:t>
            </a:r>
            <a:r>
              <a:rPr kumimoji="0" lang="en-US" altLang="de-DE" sz="18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de-DE" sz="1800" b="1" i="0" u="none" strike="noStrike" kern="1200" cap="none" spc="0" normalizeH="0" baseline="0" noProof="0" dirty="0" err="1">
                <a:ln>
                  <a:noFill/>
                </a:ln>
                <a:solidFill>
                  <a:prstClr val="black"/>
                </a:solidFill>
                <a:effectLst/>
                <a:uLnTx/>
                <a:uFillTx/>
                <a:latin typeface="Arial" charset="0"/>
                <a:ea typeface="+mn-ea"/>
                <a:cs typeface="Arial" charset="0"/>
              </a:rPr>
              <a:t>Alkohol</a:t>
            </a:r>
            <a:endParaRPr kumimoji="0" lang="en-US" altLang="de-DE" sz="18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de-DE" sz="1800" b="1"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0" fontAlgn="base" latinLnBrk="0" hangingPunct="0">
              <a:lnSpc>
                <a:spcPts val="2800"/>
              </a:lnSpc>
              <a:spcBef>
                <a:spcPct val="0"/>
              </a:spcBef>
              <a:spcAft>
                <a:spcPts val="600"/>
              </a:spcAft>
              <a:buClrTx/>
              <a:buSzTx/>
              <a:buFontTx/>
              <a:buNone/>
              <a:tabLst/>
              <a:defRPr/>
            </a:pPr>
            <a: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t>3 dl Bier </a:t>
            </a:r>
            <a:b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t>1 dl Wein </a:t>
            </a:r>
            <a:b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t>0.3 dl </a:t>
            </a:r>
            <a:r>
              <a:rPr kumimoji="0" lang="en-US" altLang="de-DE" sz="1800" b="0" i="0" u="none" strike="noStrike" kern="1200" cap="none" spc="0" normalizeH="0" baseline="0" noProof="0" dirty="0" err="1">
                <a:ln>
                  <a:noFill/>
                </a:ln>
                <a:solidFill>
                  <a:prstClr val="black"/>
                </a:solidFill>
                <a:effectLst/>
                <a:uLnTx/>
                <a:uFillTx/>
                <a:latin typeface="Arial" charset="0"/>
                <a:ea typeface="+mn-ea"/>
                <a:cs typeface="Arial" charset="0"/>
              </a:rPr>
              <a:t>Schnaps</a:t>
            </a:r>
            <a:r>
              <a:rPr kumimoji="0" lang="en-US" altLang="de-DE"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7229"/>
            <a:ext cx="7785689" cy="266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5"/>
          <p:cNvSpPr>
            <a:spLocks noChangeArrowheads="1"/>
          </p:cNvSpPr>
          <p:nvPr/>
        </p:nvSpPr>
        <p:spPr bwMode="auto">
          <a:xfrm>
            <a:off x="611560" y="476672"/>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Risikoarm</a:t>
            </a:r>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5" name="Foliennummernplatzhalter 4"/>
          <p:cNvSpPr>
            <a:spLocks noGrp="1"/>
          </p:cNvSpPr>
          <p:nvPr>
            <p:ph type="sldNum" sz="quarter" idx="12"/>
          </p:nvPr>
        </p:nvSpPr>
        <p:spPr/>
        <p:txBody>
          <a:bodyPr/>
          <a:lstStyle/>
          <a:p>
            <a:r>
              <a:rPr lang="de-CH" dirty="0"/>
              <a:t>| </a:t>
            </a:r>
            <a:fld id="{3A32DBB8-1E0D-4566-9E06-75BC4A887CF8}" type="slidenum">
              <a:rPr lang="de-CH" smtClean="0"/>
              <a:pPr/>
              <a:t>12</a:t>
            </a:fld>
            <a:endParaRPr lang="de-CH" dirty="0"/>
          </a:p>
        </p:txBody>
      </p:sp>
    </p:spTree>
    <p:extLst>
      <p:ext uri="{BB962C8B-B14F-4D97-AF65-F5344CB8AC3E}">
        <p14:creationId xmlns:p14="http://schemas.microsoft.com/office/powerpoint/2010/main" val="341005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el 1"/>
          <p:cNvSpPr>
            <a:spLocks noGrp="1"/>
          </p:cNvSpPr>
          <p:nvPr>
            <p:ph type="title" idx="4294967295"/>
          </p:nvPr>
        </p:nvSpPr>
        <p:spPr>
          <a:xfrm>
            <a:off x="387350" y="576263"/>
            <a:ext cx="8389938" cy="658812"/>
          </a:xfrm>
        </p:spPr>
        <p:txBody>
          <a:bodyPr tIns="0" bIns="0" anchor="t"/>
          <a:lstStyle/>
          <a:p>
            <a:pPr eaLnBrk="1" hangingPunct="1"/>
            <a:br>
              <a:rPr lang="de-CH" altLang="de-DE">
                <a:solidFill>
                  <a:schemeClr val="tx1"/>
                </a:solidFill>
              </a:rPr>
            </a:br>
            <a:endParaRPr lang="de-CH" altLang="de-DE">
              <a:solidFill>
                <a:schemeClr val="tx1"/>
              </a:solidFill>
            </a:endParaRPr>
          </a:p>
        </p:txBody>
      </p:sp>
      <p:graphicFrame>
        <p:nvGraphicFramePr>
          <p:cNvPr id="7" name="Tabelle 6"/>
          <p:cNvGraphicFramePr>
            <a:graphicFrameLocks noGrp="1"/>
          </p:cNvGraphicFramePr>
          <p:nvPr/>
        </p:nvGraphicFramePr>
        <p:xfrm>
          <a:off x="1331118" y="3090448"/>
          <a:ext cx="6193209" cy="1994736"/>
        </p:xfrm>
        <a:graphic>
          <a:graphicData uri="http://schemas.openxmlformats.org/drawingml/2006/table">
            <a:tbl>
              <a:tblPr firstRow="1" bandRow="1">
                <a:tableStyleId>{C083E6E3-FA7D-4D7B-A595-EF9225AFEA82}</a:tableStyleId>
              </a:tblPr>
              <a:tblGrid>
                <a:gridCol w="1440682">
                  <a:extLst>
                    <a:ext uri="{9D8B030D-6E8A-4147-A177-3AD203B41FA5}">
                      <a16:colId xmlns:a16="http://schemas.microsoft.com/office/drawing/2014/main" val="20000"/>
                    </a:ext>
                  </a:extLst>
                </a:gridCol>
                <a:gridCol w="4752527">
                  <a:extLst>
                    <a:ext uri="{9D8B030D-6E8A-4147-A177-3AD203B41FA5}">
                      <a16:colId xmlns:a16="http://schemas.microsoft.com/office/drawing/2014/main" val="20001"/>
                    </a:ext>
                  </a:extLst>
                </a:gridCol>
              </a:tblGrid>
              <a:tr h="576162">
                <a:tc>
                  <a:txBody>
                    <a:bodyPr/>
                    <a:lstStyle/>
                    <a:p>
                      <a:endParaRPr lang="de-CH" sz="2400" dirty="0"/>
                    </a:p>
                  </a:txBody>
                  <a:tcPr marL="91420" marR="91420"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400" dirty="0"/>
                        <a:t>Konsum in Standardgetränken</a:t>
                      </a:r>
                    </a:p>
                  </a:txBody>
                  <a:tcPr marL="91420" marR="91420" marT="45728" marB="45728"/>
                </a:tc>
                <a:extLst>
                  <a:ext uri="{0D108BD9-81ED-4DB2-BD59-A6C34878D82A}">
                    <a16:rowId xmlns:a16="http://schemas.microsoft.com/office/drawing/2014/main" val="10000"/>
                  </a:ext>
                </a:extLst>
              </a:tr>
              <a:tr h="504142">
                <a:tc>
                  <a:txBody>
                    <a:bodyPr/>
                    <a:lstStyle/>
                    <a:p>
                      <a:endParaRPr lang="de-CH" sz="2400" dirty="0"/>
                    </a:p>
                  </a:txBody>
                  <a:tcPr marL="91420" marR="91420" marT="45728" marB="45728"/>
                </a:tc>
                <a:tc>
                  <a:txBody>
                    <a:bodyPr/>
                    <a:lstStyle/>
                    <a:p>
                      <a:pPr algn="ctr"/>
                      <a:r>
                        <a:rPr lang="de-CH" sz="2400" dirty="0"/>
                        <a:t>Risikoarm</a:t>
                      </a:r>
                    </a:p>
                  </a:txBody>
                  <a:tcPr marL="91420" marR="91420" marT="45728" marB="45728"/>
                </a:tc>
                <a:extLst>
                  <a:ext uri="{0D108BD9-81ED-4DB2-BD59-A6C34878D82A}">
                    <a16:rowId xmlns:a16="http://schemas.microsoft.com/office/drawing/2014/main" val="10001"/>
                  </a:ext>
                </a:extLst>
              </a:tr>
              <a:tr h="413141">
                <a:tc>
                  <a:txBody>
                    <a:bodyPr/>
                    <a:lstStyle/>
                    <a:p>
                      <a:r>
                        <a:rPr lang="de-CH" sz="2400" dirty="0"/>
                        <a:t>Männer</a:t>
                      </a:r>
                    </a:p>
                  </a:txBody>
                  <a:tcPr marL="91420" marR="91420" marT="45728" marB="45728"/>
                </a:tc>
                <a:tc>
                  <a:txBody>
                    <a:bodyPr/>
                    <a:lstStyle/>
                    <a:p>
                      <a:pPr algn="ctr"/>
                      <a:r>
                        <a:rPr lang="de-CH" sz="2400" baseline="0" dirty="0"/>
                        <a:t>≤ 2</a:t>
                      </a:r>
                      <a:endParaRPr lang="de-CH" sz="2400" dirty="0"/>
                    </a:p>
                  </a:txBody>
                  <a:tcPr marL="91420" marR="91420" marT="45728" marB="45728"/>
                </a:tc>
                <a:extLst>
                  <a:ext uri="{0D108BD9-81ED-4DB2-BD59-A6C34878D82A}">
                    <a16:rowId xmlns:a16="http://schemas.microsoft.com/office/drawing/2014/main" val="10002"/>
                  </a:ext>
                </a:extLst>
              </a:tr>
              <a:tr h="413141">
                <a:tc>
                  <a:txBody>
                    <a:bodyPr/>
                    <a:lstStyle/>
                    <a:p>
                      <a:r>
                        <a:rPr lang="de-CH" sz="2400" dirty="0"/>
                        <a:t>Frauen</a:t>
                      </a:r>
                    </a:p>
                  </a:txBody>
                  <a:tcPr marL="91420" marR="91420" marT="45728" marB="45728"/>
                </a:tc>
                <a:tc>
                  <a:txBody>
                    <a:bodyPr/>
                    <a:lstStyle/>
                    <a:p>
                      <a:pPr algn="ctr"/>
                      <a:r>
                        <a:rPr lang="de-CH" sz="2400" baseline="0" dirty="0"/>
                        <a:t>≤ 1</a:t>
                      </a:r>
                      <a:endParaRPr lang="de-CH" sz="2400" dirty="0"/>
                    </a:p>
                  </a:txBody>
                  <a:tcPr marL="91420" marR="91420" marT="45728" marB="45728"/>
                </a:tc>
                <a:extLst>
                  <a:ext uri="{0D108BD9-81ED-4DB2-BD59-A6C34878D82A}">
                    <a16:rowId xmlns:a16="http://schemas.microsoft.com/office/drawing/2014/main" val="10003"/>
                  </a:ext>
                </a:extLst>
              </a:tr>
            </a:tbl>
          </a:graphicData>
        </a:graphic>
      </p:graphicFrame>
      <p:sp>
        <p:nvSpPr>
          <p:cNvPr id="8" name="Textfeld 7"/>
          <p:cNvSpPr txBox="1"/>
          <p:nvPr/>
        </p:nvSpPr>
        <p:spPr>
          <a:xfrm>
            <a:off x="1331640" y="5621178"/>
            <a:ext cx="6048672" cy="461665"/>
          </a:xfrm>
          <a:prstGeom prst="rect">
            <a:avLst/>
          </a:prstGeom>
          <a:solidFill>
            <a:schemeClr val="accent1">
              <a:lumMod val="20000"/>
              <a:lumOff val="80000"/>
            </a:schemeClr>
          </a:solidFill>
          <a:ln>
            <a:solidFill>
              <a:srgbClr val="D53B42"/>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400" b="1" i="0" u="none" strike="noStrike" kern="1200" cap="none" spc="0" normalizeH="0" baseline="0" noProof="0" dirty="0">
                <a:ln>
                  <a:noFill/>
                </a:ln>
                <a:solidFill>
                  <a:prstClr val="black"/>
                </a:solidFill>
                <a:effectLst/>
                <a:uLnTx/>
                <a:uFillTx/>
                <a:latin typeface="Arial" charset="0"/>
                <a:ea typeface="+mn-ea"/>
                <a:cs typeface="Arial" charset="0"/>
              </a:rPr>
              <a:t>mind. zwei alkoholfreie Tage / Woche</a:t>
            </a:r>
          </a:p>
        </p:txBody>
      </p:sp>
      <p:sp>
        <p:nvSpPr>
          <p:cNvPr id="10" name="Oval 5"/>
          <p:cNvSpPr>
            <a:spLocks noChangeArrowheads="1"/>
          </p:cNvSpPr>
          <p:nvPr/>
        </p:nvSpPr>
        <p:spPr bwMode="auto">
          <a:xfrm>
            <a:off x="683568" y="332656"/>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Risikoarm</a:t>
            </a:r>
          </a:p>
        </p:txBody>
      </p:sp>
      <p:sp>
        <p:nvSpPr>
          <p:cNvPr id="9" name="Textfeld 8"/>
          <p:cNvSpPr txBox="1"/>
          <p:nvPr/>
        </p:nvSpPr>
        <p:spPr>
          <a:xfrm>
            <a:off x="1331640" y="1844824"/>
            <a:ext cx="6048672" cy="830997"/>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400" b="1" i="0" u="none" strike="noStrike" kern="1200" cap="none" spc="0" normalizeH="0" baseline="0" noProof="0" dirty="0">
                <a:ln>
                  <a:noFill/>
                </a:ln>
                <a:solidFill>
                  <a:prstClr val="black"/>
                </a:solidFill>
                <a:effectLst/>
                <a:uLnTx/>
                <a:uFillTx/>
                <a:latin typeface="Arial" charset="0"/>
                <a:ea typeface="+mn-ea"/>
                <a:cs typeface="Arial" charset="0"/>
              </a:rPr>
              <a:t>Empfehlung </a:t>
            </a:r>
            <a:r>
              <a:rPr kumimoji="0" lang="de-CH" sz="2400" b="1" i="0" u="none" strike="noStrike" kern="1200" cap="none" spc="0" normalizeH="0" baseline="0" noProof="0" dirty="0" err="1">
                <a:ln>
                  <a:noFill/>
                </a:ln>
                <a:solidFill>
                  <a:prstClr val="black"/>
                </a:solidFill>
                <a:effectLst/>
                <a:uLnTx/>
                <a:uFillTx/>
                <a:latin typeface="Arial" charset="0"/>
                <a:ea typeface="+mn-ea"/>
                <a:cs typeface="Arial" charset="0"/>
              </a:rPr>
              <a:t>Eidgenössiche</a:t>
            </a:r>
            <a:r>
              <a:rPr kumimoji="0" lang="de-CH" sz="2400" b="1" i="0" u="none" strike="noStrike" kern="1200" cap="none" spc="0" normalizeH="0" baseline="0" noProof="0" dirty="0">
                <a:ln>
                  <a:noFill/>
                </a:ln>
                <a:solidFill>
                  <a:prstClr val="black"/>
                </a:solidFill>
                <a:effectLst/>
                <a:uLnTx/>
                <a:uFillTx/>
                <a:latin typeface="Arial" charset="0"/>
                <a:ea typeface="+mn-ea"/>
                <a:cs typeface="Arial" charset="0"/>
              </a:rPr>
              <a:t> Kommission für Alkoholfragen (EKAL)</a:t>
            </a:r>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3" name="Foliennummernplatzhalter 2"/>
          <p:cNvSpPr>
            <a:spLocks noGrp="1"/>
          </p:cNvSpPr>
          <p:nvPr>
            <p:ph type="sldNum" sz="quarter" idx="12"/>
          </p:nvPr>
        </p:nvSpPr>
        <p:spPr/>
        <p:txBody>
          <a:bodyPr/>
          <a:lstStyle/>
          <a:p>
            <a:r>
              <a:rPr lang="de-CH" dirty="0"/>
              <a:t>| </a:t>
            </a:r>
            <a:fld id="{3A32DBB8-1E0D-4566-9E06-75BC4A887CF8}" type="slidenum">
              <a:rPr lang="de-CH" smtClean="0"/>
              <a:pPr/>
              <a:t>13</a:t>
            </a:fld>
            <a:endParaRPr lang="de-CH" dirty="0"/>
          </a:p>
        </p:txBody>
      </p:sp>
    </p:spTree>
    <p:extLst>
      <p:ext uri="{BB962C8B-B14F-4D97-AF65-F5344CB8AC3E}">
        <p14:creationId xmlns:p14="http://schemas.microsoft.com/office/powerpoint/2010/main" val="42631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el 1"/>
          <p:cNvSpPr>
            <a:spLocks noGrp="1"/>
          </p:cNvSpPr>
          <p:nvPr>
            <p:ph type="title" idx="4294967295"/>
          </p:nvPr>
        </p:nvSpPr>
        <p:spPr>
          <a:xfrm>
            <a:off x="387350" y="576263"/>
            <a:ext cx="8389938" cy="658812"/>
          </a:xfrm>
        </p:spPr>
        <p:txBody>
          <a:bodyPr tIns="0" bIns="0" anchor="t"/>
          <a:lstStyle/>
          <a:p>
            <a:pPr eaLnBrk="1" hangingPunct="1"/>
            <a:br>
              <a:rPr lang="de-CH" altLang="de-DE">
                <a:solidFill>
                  <a:schemeClr val="tx1"/>
                </a:solidFill>
              </a:rPr>
            </a:br>
            <a:endParaRPr lang="de-CH" altLang="de-DE">
              <a:solidFill>
                <a:schemeClr val="tx1"/>
              </a:solidFill>
            </a:endParaRPr>
          </a:p>
        </p:txBody>
      </p:sp>
      <p:sp>
        <p:nvSpPr>
          <p:cNvPr id="48133" name="Inhaltsplatzhalter 2"/>
          <p:cNvSpPr>
            <a:spLocks noGrp="1"/>
          </p:cNvSpPr>
          <p:nvPr>
            <p:ph idx="4294967295"/>
          </p:nvPr>
        </p:nvSpPr>
        <p:spPr>
          <a:xfrm>
            <a:off x="837431" y="2207046"/>
            <a:ext cx="7046937" cy="4174282"/>
          </a:xfrm>
        </p:spPr>
        <p:txBody>
          <a:bodyPr tIns="0" bIns="0"/>
          <a:lstStyle/>
          <a:p>
            <a:pPr marL="177800" indent="-177800" eaLnBrk="1" hangingPunct="1">
              <a:buFont typeface="Wingdings" pitchFamily="2" charset="2"/>
              <a:buNone/>
            </a:pPr>
            <a:endParaRPr lang="de-CH" altLang="de-DE" sz="2400" dirty="0"/>
          </a:p>
          <a:p>
            <a:pPr marL="177800" indent="-177800" eaLnBrk="1" hangingPunct="1">
              <a:buFont typeface="Wingdings" pitchFamily="2" charset="2"/>
              <a:buNone/>
            </a:pPr>
            <a:r>
              <a:rPr lang="de-CH" altLang="de-DE" sz="2400" b="1" dirty="0"/>
              <a:t>„Punktnüchternheit“</a:t>
            </a:r>
          </a:p>
          <a:p>
            <a:pPr lvl="1" eaLnBrk="1" hangingPunct="1">
              <a:buFont typeface="Wingdings" panose="05000000000000000000" pitchFamily="2" charset="2"/>
              <a:buChar char="§"/>
            </a:pPr>
            <a:r>
              <a:rPr lang="de-CH" altLang="de-DE" sz="2000" dirty="0"/>
              <a:t>0 ‰ am Steuer</a:t>
            </a:r>
          </a:p>
          <a:p>
            <a:pPr lvl="1" eaLnBrk="1" hangingPunct="1">
              <a:buFont typeface="Wingdings" panose="05000000000000000000" pitchFamily="2" charset="2"/>
              <a:buChar char="§"/>
            </a:pPr>
            <a:r>
              <a:rPr lang="de-CH" altLang="de-DE" sz="2000" dirty="0"/>
              <a:t>0 ‰ am Arbeitsplatz</a:t>
            </a:r>
          </a:p>
          <a:p>
            <a:pPr lvl="1" eaLnBrk="1" hangingPunct="1">
              <a:buFont typeface="Wingdings" panose="05000000000000000000" pitchFamily="2" charset="2"/>
              <a:buChar char="§"/>
            </a:pPr>
            <a:r>
              <a:rPr lang="de-CH" altLang="de-DE" sz="2000" dirty="0"/>
              <a:t>0 ‰ bei Medikamenteneinnahme</a:t>
            </a:r>
          </a:p>
          <a:p>
            <a:pPr lvl="1" eaLnBrk="1" hangingPunct="1">
              <a:buFont typeface="Wingdings" panose="05000000000000000000" pitchFamily="2" charset="2"/>
              <a:buChar char="§"/>
            </a:pPr>
            <a:r>
              <a:rPr lang="de-CH" altLang="de-DE" sz="2000" dirty="0"/>
              <a:t>0 ‰ in der Schwangerschaft</a:t>
            </a:r>
            <a:endParaRPr lang="de-CH" altLang="de-DE" dirty="0"/>
          </a:p>
        </p:txBody>
      </p:sp>
      <p:sp>
        <p:nvSpPr>
          <p:cNvPr id="10" name="Oval 5"/>
          <p:cNvSpPr>
            <a:spLocks noChangeArrowheads="1"/>
          </p:cNvSpPr>
          <p:nvPr/>
        </p:nvSpPr>
        <p:spPr bwMode="auto">
          <a:xfrm>
            <a:off x="611560" y="476672"/>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Risikoarm</a:t>
            </a:r>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3" name="Foliennummernplatzhalter 2"/>
          <p:cNvSpPr>
            <a:spLocks noGrp="1"/>
          </p:cNvSpPr>
          <p:nvPr>
            <p:ph type="sldNum" sz="quarter" idx="12"/>
          </p:nvPr>
        </p:nvSpPr>
        <p:spPr/>
        <p:txBody>
          <a:bodyPr/>
          <a:lstStyle/>
          <a:p>
            <a:r>
              <a:rPr lang="de-CH" dirty="0"/>
              <a:t>| </a:t>
            </a:r>
            <a:fld id="{3A32DBB8-1E0D-4566-9E06-75BC4A887CF8}" type="slidenum">
              <a:rPr lang="de-CH" smtClean="0"/>
              <a:pPr/>
              <a:t>14</a:t>
            </a:fld>
            <a:endParaRPr lang="de-CH" dirty="0"/>
          </a:p>
        </p:txBody>
      </p:sp>
    </p:spTree>
    <p:extLst>
      <p:ext uri="{BB962C8B-B14F-4D97-AF65-F5344CB8AC3E}">
        <p14:creationId xmlns:p14="http://schemas.microsoft.com/office/powerpoint/2010/main" val="193977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body" idx="4294967295"/>
          </p:nvPr>
        </p:nvSpPr>
        <p:spPr>
          <a:xfrm>
            <a:off x="611560" y="2060848"/>
            <a:ext cx="7200800" cy="4536504"/>
          </a:xfrm>
          <a:prstGeom prst="rect">
            <a:avLst/>
          </a:prstGeom>
        </p:spPr>
        <p:txBody>
          <a:bodyPr/>
          <a:lstStyle/>
          <a:p>
            <a:pPr eaLnBrk="1" hangingPunct="1">
              <a:lnSpc>
                <a:spcPct val="90000"/>
              </a:lnSpc>
            </a:pPr>
            <a:r>
              <a:rPr lang="de-CH" altLang="de-DE" sz="2000" b="1" dirty="0"/>
              <a:t>Situationsunangemessener Konsum</a:t>
            </a:r>
          </a:p>
          <a:p>
            <a:pPr marL="342900" indent="-342900">
              <a:lnSpc>
                <a:spcPct val="90000"/>
              </a:lnSpc>
              <a:buFont typeface="Wingdings" panose="05000000000000000000" pitchFamily="2" charset="2"/>
              <a:buChar char="§"/>
            </a:pPr>
            <a:r>
              <a:rPr lang="de-CH" altLang="de-DE" dirty="0"/>
              <a:t>Strassenverkehr</a:t>
            </a:r>
          </a:p>
          <a:p>
            <a:pPr marL="342900" indent="-342900">
              <a:lnSpc>
                <a:spcPct val="90000"/>
              </a:lnSpc>
              <a:buFont typeface="Wingdings" panose="05000000000000000000" pitchFamily="2" charset="2"/>
              <a:buChar char="§"/>
            </a:pPr>
            <a:r>
              <a:rPr lang="de-CH" altLang="de-DE" dirty="0"/>
              <a:t>Arbeitsplatz</a:t>
            </a:r>
          </a:p>
          <a:p>
            <a:pPr marL="342900" indent="-342900">
              <a:lnSpc>
                <a:spcPct val="90000"/>
              </a:lnSpc>
              <a:buFont typeface="Wingdings" panose="05000000000000000000" pitchFamily="2" charset="2"/>
              <a:buChar char="§"/>
            </a:pPr>
            <a:r>
              <a:rPr lang="de-CH" altLang="de-DE" dirty="0"/>
              <a:t>Schwangerschaft</a:t>
            </a:r>
          </a:p>
          <a:p>
            <a:pPr marL="285750" indent="-285750" eaLnBrk="1" hangingPunct="1">
              <a:lnSpc>
                <a:spcPct val="90000"/>
              </a:lnSpc>
              <a:buFont typeface="Wingdings" panose="05000000000000000000" pitchFamily="2" charset="2"/>
              <a:buChar char="§"/>
            </a:pPr>
            <a:endParaRPr lang="de-CH" altLang="de-DE" dirty="0"/>
          </a:p>
          <a:p>
            <a:pPr eaLnBrk="1" hangingPunct="1">
              <a:lnSpc>
                <a:spcPct val="90000"/>
              </a:lnSpc>
            </a:pPr>
            <a:r>
              <a:rPr lang="de-CH" altLang="de-DE" sz="2000" b="1" dirty="0"/>
              <a:t>Punktuell risikoreicher Konsum</a:t>
            </a:r>
          </a:p>
          <a:p>
            <a:pPr marL="342900" indent="-342900">
              <a:lnSpc>
                <a:spcPct val="90000"/>
              </a:lnSpc>
              <a:buFont typeface="Wingdings" panose="05000000000000000000" pitchFamily="2" charset="2"/>
              <a:buChar char="§"/>
            </a:pPr>
            <a:r>
              <a:rPr lang="de-CH" altLang="de-DE" dirty="0"/>
              <a:t>Männer:	 mehr als 5 Standardgetränke</a:t>
            </a:r>
          </a:p>
          <a:p>
            <a:pPr marL="342900" indent="-342900">
              <a:lnSpc>
                <a:spcPct val="90000"/>
              </a:lnSpc>
              <a:buFont typeface="Wingdings" panose="05000000000000000000" pitchFamily="2" charset="2"/>
              <a:buChar char="§"/>
            </a:pPr>
            <a:r>
              <a:rPr lang="de-CH" altLang="de-DE" dirty="0"/>
              <a:t>Frauen:	 mehr als 4 Standardgetränke</a:t>
            </a:r>
          </a:p>
          <a:p>
            <a:pPr marL="285750" indent="-285750">
              <a:lnSpc>
                <a:spcPct val="90000"/>
              </a:lnSpc>
              <a:buFont typeface="Wingdings" panose="05000000000000000000" pitchFamily="2" charset="2"/>
              <a:buChar char="§"/>
            </a:pPr>
            <a:endParaRPr lang="de-CH" altLang="de-DE" dirty="0"/>
          </a:p>
          <a:p>
            <a:pPr>
              <a:lnSpc>
                <a:spcPct val="90000"/>
              </a:lnSpc>
            </a:pPr>
            <a:r>
              <a:rPr lang="de-CH" altLang="de-DE" sz="2000" b="1" dirty="0"/>
              <a:t>Regelmässig zu viel Alkohol</a:t>
            </a:r>
          </a:p>
          <a:p>
            <a:pPr marL="342900" indent="-342900">
              <a:lnSpc>
                <a:spcPct val="90000"/>
              </a:lnSpc>
              <a:buFont typeface="Wingdings" panose="05000000000000000000" pitchFamily="2" charset="2"/>
              <a:buChar char="§"/>
            </a:pPr>
            <a:r>
              <a:rPr lang="de-CH" altLang="de-DE" dirty="0"/>
              <a:t>Männer:	 mehr als 4 Standardgetränke</a:t>
            </a:r>
          </a:p>
          <a:p>
            <a:pPr marL="342900" indent="-342900">
              <a:lnSpc>
                <a:spcPct val="90000"/>
              </a:lnSpc>
              <a:buFont typeface="Wingdings" panose="05000000000000000000" pitchFamily="2" charset="2"/>
              <a:buChar char="§"/>
            </a:pPr>
            <a:r>
              <a:rPr lang="de-CH" altLang="de-DE" dirty="0"/>
              <a:t>Frauen:	 mehr als 2 Standardgetränke</a:t>
            </a:r>
          </a:p>
          <a:p>
            <a:pPr eaLnBrk="1" hangingPunct="1">
              <a:lnSpc>
                <a:spcPct val="90000"/>
              </a:lnSpc>
            </a:pPr>
            <a:endParaRPr lang="de-CH" altLang="de-DE" dirty="0"/>
          </a:p>
          <a:p>
            <a:pPr eaLnBrk="1" hangingPunct="1">
              <a:lnSpc>
                <a:spcPct val="90000"/>
              </a:lnSpc>
              <a:buFont typeface="Wingdings" pitchFamily="2" charset="2"/>
              <a:buNone/>
            </a:pPr>
            <a:endParaRPr lang="de-CH" altLang="de-DE" dirty="0"/>
          </a:p>
          <a:p>
            <a:pPr eaLnBrk="1" hangingPunct="1">
              <a:lnSpc>
                <a:spcPct val="90000"/>
              </a:lnSpc>
            </a:pPr>
            <a:endParaRPr lang="de-CH" altLang="de-DE" dirty="0"/>
          </a:p>
        </p:txBody>
      </p:sp>
      <p:sp>
        <p:nvSpPr>
          <p:cNvPr id="7" name="Oval 6"/>
          <p:cNvSpPr>
            <a:spLocks noChangeArrowheads="1"/>
          </p:cNvSpPr>
          <p:nvPr/>
        </p:nvSpPr>
        <p:spPr bwMode="auto">
          <a:xfrm>
            <a:off x="467544" y="476672"/>
            <a:ext cx="3060700" cy="1173163"/>
          </a:xfrm>
          <a:prstGeom prst="ellipse">
            <a:avLst/>
          </a:prstGeom>
          <a:solidFill>
            <a:schemeClr val="accent3">
              <a:lumMod val="60000"/>
              <a:lumOff val="4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CH" altLang="de-DE" sz="2000" b="1" noProof="0" dirty="0">
              <a:solidFill>
                <a:srgbClr val="000000"/>
              </a:solidFill>
              <a:latin typeface="Arial"/>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noProof="0" dirty="0">
                <a:solidFill>
                  <a:srgbClr val="000000"/>
                </a:solidFill>
                <a:latin typeface="Arial"/>
                <a:cs typeface="Arial" pitchFamily="34" charset="0"/>
              </a:rPr>
              <a:t>Problematischer Konsum</a:t>
            </a:r>
            <a:r>
              <a:rPr kumimoji="1" lang="de-CH" altLang="de-DE" sz="2000" b="1" i="0" u="none" strike="noStrike" kern="1200" cap="none" spc="0" normalizeH="0" baseline="0" noProof="0" dirty="0">
                <a:ln>
                  <a:noFill/>
                </a:ln>
                <a:solidFill>
                  <a:srgbClr val="000000"/>
                </a:solidFill>
                <a:effectLst/>
                <a:uLnTx/>
                <a:uFillTx/>
                <a:latin typeface="Arial"/>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0" i="0" u="none" strike="noStrike" kern="1200" cap="none" spc="0" normalizeH="0" baseline="0" noProof="0" dirty="0">
                <a:ln>
                  <a:noFill/>
                </a:ln>
                <a:solidFill>
                  <a:srgbClr val="FFFFFF"/>
                </a:solidFill>
                <a:effectLst/>
                <a:uLnTx/>
                <a:uFillTx/>
                <a:latin typeface="Arial"/>
                <a:ea typeface="+mn-ea"/>
                <a:cs typeface="+mn-cs"/>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121" y="1912598"/>
            <a:ext cx="1657191" cy="81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350" y="3056869"/>
            <a:ext cx="849986" cy="80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050972"/>
            <a:ext cx="999310" cy="80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ußzeilenplatzhalter 4"/>
          <p:cNvSpPr txBox="1">
            <a:spLocks/>
          </p:cNvSpPr>
          <p:nvPr/>
        </p:nvSpPr>
        <p:spPr>
          <a:xfrm>
            <a:off x="2735263" y="6489700"/>
            <a:ext cx="5581650" cy="366713"/>
          </a:xfrm>
          <a:prstGeom prst="rect">
            <a:avLst/>
          </a:prstGeom>
        </p:spPr>
        <p:txBody>
          <a:bodyPr vert="horz" lIns="0" tIns="28795" rIns="0" bIns="0" rtlCol="0" anchor="t" anchorCtr="0"/>
          <a:lstStyle>
            <a:defPPr>
              <a:defRPr lang="en-US"/>
            </a:defPPr>
            <a:lvl1pPr algn="r" rtl="0" fontAlgn="auto">
              <a:spcBef>
                <a:spcPts val="0"/>
              </a:spcBef>
              <a:spcAft>
                <a:spcPts val="0"/>
              </a:spcAft>
              <a:defRPr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de-CH" dirty="0"/>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15</a:t>
            </a:fld>
            <a:endParaRPr lang="de-CH" dirty="0"/>
          </a:p>
        </p:txBody>
      </p:sp>
    </p:spTree>
    <p:extLst>
      <p:ext uri="{BB962C8B-B14F-4D97-AF65-F5344CB8AC3E}">
        <p14:creationId xmlns:p14="http://schemas.microsoft.com/office/powerpoint/2010/main" val="189889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buFont typeface="Wingdings" panose="05000000000000000000" pitchFamily="2" charset="2"/>
              <a:buNone/>
            </a:pPr>
            <a:endParaRPr lang="de-CH" altLang="de-DE" b="1" dirty="0"/>
          </a:p>
          <a:p>
            <a:pPr>
              <a:buFont typeface="Wingdings" panose="05000000000000000000" pitchFamily="2" charset="2"/>
              <a:buNone/>
            </a:pPr>
            <a:endParaRPr lang="de-CH" altLang="de-DE" b="1" dirty="0"/>
          </a:p>
          <a:p>
            <a:pPr>
              <a:buFont typeface="Wingdings" panose="05000000000000000000" pitchFamily="2" charset="2"/>
              <a:buNone/>
            </a:pPr>
            <a:r>
              <a:rPr lang="de-CH" altLang="de-DE" b="1" dirty="0"/>
              <a:t>Mögliche Problembereiche </a:t>
            </a:r>
          </a:p>
          <a:p>
            <a:pPr marL="285750" indent="-285750">
              <a:buFont typeface="Wingdings" panose="05000000000000000000" pitchFamily="2" charset="2"/>
              <a:buChar char="§"/>
            </a:pPr>
            <a:r>
              <a:rPr lang="de-CH" altLang="de-DE" dirty="0"/>
              <a:t>Beziehung / Familie</a:t>
            </a:r>
          </a:p>
          <a:p>
            <a:pPr marL="285750" indent="-285750">
              <a:buFont typeface="Wingdings" panose="05000000000000000000" pitchFamily="2" charset="2"/>
              <a:buChar char="§"/>
            </a:pPr>
            <a:r>
              <a:rPr lang="de-CH" altLang="de-DE" dirty="0"/>
              <a:t>Gesundheit</a:t>
            </a:r>
          </a:p>
          <a:p>
            <a:pPr marL="285750" indent="-285750">
              <a:buFont typeface="Wingdings" panose="05000000000000000000" pitchFamily="2" charset="2"/>
              <a:buChar char="§"/>
            </a:pPr>
            <a:r>
              <a:rPr lang="de-CH" altLang="de-DE" dirty="0"/>
              <a:t>Arbeitsplatz</a:t>
            </a:r>
          </a:p>
          <a:p>
            <a:pPr marL="285750" indent="-285750">
              <a:buFont typeface="Wingdings" panose="05000000000000000000" pitchFamily="2" charset="2"/>
              <a:buChar char="§"/>
            </a:pPr>
            <a:r>
              <a:rPr lang="de-CH" altLang="de-DE" dirty="0"/>
              <a:t>Strassenverkehr</a:t>
            </a:r>
          </a:p>
          <a:p>
            <a:pPr marL="285750" indent="-285750">
              <a:buFont typeface="Wingdings" panose="05000000000000000000" pitchFamily="2" charset="2"/>
              <a:buChar char="§"/>
            </a:pPr>
            <a:r>
              <a:rPr lang="de-CH" altLang="de-DE" dirty="0"/>
              <a:t>Finanzen</a:t>
            </a:r>
            <a:endParaRPr lang="de-DE" altLang="de-DE" dirty="0"/>
          </a:p>
          <a:p>
            <a:endParaRPr lang="de-CH" dirty="0"/>
          </a:p>
        </p:txBody>
      </p:sp>
      <p:sp>
        <p:nvSpPr>
          <p:cNvPr id="3" name="Titel 2"/>
          <p:cNvSpPr>
            <a:spLocks noGrp="1"/>
          </p:cNvSpPr>
          <p:nvPr>
            <p:ph type="title"/>
          </p:nvPr>
        </p:nvSpPr>
        <p:spPr/>
        <p:txBody>
          <a:bodyPr/>
          <a:lstStyle/>
          <a:p>
            <a:endParaRPr lang="de-CH" dirty="0"/>
          </a:p>
        </p:txBody>
      </p:sp>
      <p:pic>
        <p:nvPicPr>
          <p:cNvPr id="5" name="Grafik 4"/>
          <p:cNvPicPr>
            <a:picLocks noChangeAspect="1"/>
          </p:cNvPicPr>
          <p:nvPr/>
        </p:nvPicPr>
        <p:blipFill>
          <a:blip r:embed="rId2"/>
          <a:stretch>
            <a:fillRect/>
          </a:stretch>
        </p:blipFill>
        <p:spPr>
          <a:xfrm>
            <a:off x="467544" y="764704"/>
            <a:ext cx="3072650" cy="1188823"/>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6" name="Foliennummernplatzhalter 5"/>
          <p:cNvSpPr>
            <a:spLocks noGrp="1"/>
          </p:cNvSpPr>
          <p:nvPr>
            <p:ph type="sldNum" sz="quarter" idx="13"/>
          </p:nvPr>
        </p:nvSpPr>
        <p:spPr/>
        <p:txBody>
          <a:bodyPr/>
          <a:lstStyle/>
          <a:p>
            <a:r>
              <a:rPr lang="de-CH" dirty="0"/>
              <a:t>| </a:t>
            </a:r>
            <a:fld id="{7109C224-8541-4BB1-8296-28D25F0B5C9C}" type="slidenum">
              <a:rPr lang="de-CH" smtClean="0"/>
              <a:pPr/>
              <a:t>16</a:t>
            </a:fld>
            <a:endParaRPr lang="de-CH" dirty="0"/>
          </a:p>
        </p:txBody>
      </p:sp>
    </p:spTree>
    <p:extLst>
      <p:ext uri="{BB962C8B-B14F-4D97-AF65-F5344CB8AC3E}">
        <p14:creationId xmlns:p14="http://schemas.microsoft.com/office/powerpoint/2010/main" val="4853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11561" y="2708921"/>
            <a:ext cx="7272808" cy="2304256"/>
          </a:xfrm>
        </p:spPr>
        <p:txBody>
          <a:bodyPr/>
          <a:lstStyle/>
          <a:p>
            <a:r>
              <a:rPr lang="de-CH" sz="2400" i="1" dirty="0"/>
              <a:t>«Es gibt Mittel, um den Alkohol schneller abzubauen»</a:t>
            </a:r>
          </a:p>
          <a:p>
            <a:endParaRPr lang="de-CH" sz="2400" i="1" dirty="0"/>
          </a:p>
          <a:p>
            <a:endParaRPr lang="de-CH" sz="2400" i="1" dirty="0"/>
          </a:p>
          <a:p>
            <a:endParaRPr lang="de-CH" sz="2400" dirty="0"/>
          </a:p>
          <a:p>
            <a:endParaRPr lang="de-CH" sz="2400" dirty="0"/>
          </a:p>
          <a:p>
            <a:endParaRPr lang="de-DE" sz="2400" dirty="0"/>
          </a:p>
        </p:txBody>
      </p:sp>
      <p:sp>
        <p:nvSpPr>
          <p:cNvPr id="2" name="Titel 1"/>
          <p:cNvSpPr>
            <a:spLocks noGrp="1"/>
          </p:cNvSpPr>
          <p:nvPr>
            <p:ph type="title"/>
          </p:nvPr>
        </p:nvSpPr>
        <p:spPr>
          <a:noFill/>
        </p:spPr>
        <p:txBody>
          <a:bodyPr/>
          <a:lstStyle/>
          <a:p>
            <a:r>
              <a:rPr lang="de-CH" sz="2800" dirty="0"/>
              <a:t>Mythos oder Tatsache?</a:t>
            </a:r>
            <a:endParaRPr lang="de-DE" sz="2800" dirty="0"/>
          </a:p>
        </p:txBody>
      </p:sp>
      <p:pic>
        <p:nvPicPr>
          <p:cNvPr id="3" name="Grafik 2"/>
          <p:cNvPicPr>
            <a:picLocks noChangeAspect="1"/>
          </p:cNvPicPr>
          <p:nvPr/>
        </p:nvPicPr>
        <p:blipFill>
          <a:blip r:embed="rId3"/>
          <a:stretch>
            <a:fillRect/>
          </a:stretch>
        </p:blipFill>
        <p:spPr>
          <a:xfrm>
            <a:off x="2339752" y="3429000"/>
            <a:ext cx="3456384" cy="2376264"/>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17</a:t>
            </a:fld>
            <a:endParaRPr lang="de-CH" dirty="0"/>
          </a:p>
        </p:txBody>
      </p:sp>
    </p:spTree>
    <p:extLst>
      <p:ext uri="{BB962C8B-B14F-4D97-AF65-F5344CB8AC3E}">
        <p14:creationId xmlns:p14="http://schemas.microsoft.com/office/powerpoint/2010/main" val="289932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06239" y="1700808"/>
            <a:ext cx="79311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Es gibt keine Mittel, die den Alkohol schneller abbauen lassen (weder kalte Dusche, noch Kaffee etc.)</a:t>
            </a: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Alkoholabbau: ca. 0.1</a:t>
            </a:r>
            <a:r>
              <a:rPr kumimoji="0" lang="de-DE" sz="2000" b="1" i="0" u="none" strike="noStrike" kern="1200" cap="none" spc="0" normalizeH="0" baseline="0" noProof="0" dirty="0">
                <a:ln>
                  <a:noFill/>
                </a:ln>
                <a:solidFill>
                  <a:prstClr val="black"/>
                </a:solidFill>
                <a:effectLst/>
                <a:uLnTx/>
                <a:uFillTx/>
                <a:latin typeface="Arial" charset="0"/>
                <a:ea typeface="+mn-ea"/>
                <a:cs typeface="+mn-cs"/>
              </a:rPr>
              <a:t> ‰ pro Stunde – mit zunehmendem Alter langsamer</a:t>
            </a: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 </a:t>
            </a:r>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18</a:t>
            </a:fld>
            <a:endParaRPr lang="de-CH" dirty="0"/>
          </a:p>
        </p:txBody>
      </p:sp>
    </p:spTree>
    <p:extLst>
      <p:ext uri="{BB962C8B-B14F-4D97-AF65-F5344CB8AC3E}">
        <p14:creationId xmlns:p14="http://schemas.microsoft.com/office/powerpoint/2010/main" val="62089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body" idx="4294967295"/>
          </p:nvPr>
        </p:nvSpPr>
        <p:spPr>
          <a:xfrm>
            <a:off x="511329" y="2803525"/>
            <a:ext cx="8105621" cy="2857723"/>
          </a:xfrm>
          <a:prstGeom prst="rect">
            <a:avLst/>
          </a:prstGeom>
        </p:spPr>
        <p:txBody>
          <a:bodyPr/>
          <a:lstStyle/>
          <a:p>
            <a:pPr marL="514350" indent="-514350" eaLnBrk="1" hangingPunct="1">
              <a:buFont typeface="+mj-lt"/>
              <a:buAutoNum type="arabicPeriod"/>
              <a:defRPr/>
            </a:pPr>
            <a:r>
              <a:rPr lang="de-CH" sz="2000" dirty="0"/>
              <a:t>Starker Wunsch, Substanz zu konsumieren</a:t>
            </a:r>
          </a:p>
          <a:p>
            <a:pPr marL="514350" indent="-514350" eaLnBrk="1" hangingPunct="1">
              <a:buFont typeface="+mj-lt"/>
              <a:buAutoNum type="arabicPeriod"/>
              <a:defRPr/>
            </a:pPr>
            <a:r>
              <a:rPr lang="de-CH" sz="2000" dirty="0"/>
              <a:t>Schwierigkeiten, den Konsum  zu kontrollieren</a:t>
            </a:r>
          </a:p>
          <a:p>
            <a:pPr marL="514350" indent="-514350" eaLnBrk="1" hangingPunct="1">
              <a:buFont typeface="+mj-lt"/>
              <a:buAutoNum type="arabicPeriod"/>
              <a:defRPr/>
            </a:pPr>
            <a:r>
              <a:rPr lang="de-CH" sz="2000" dirty="0"/>
              <a:t>Anhaltender Konsum trotz schädlicher Folgen</a:t>
            </a:r>
          </a:p>
          <a:p>
            <a:pPr marL="514350" indent="-514350" eaLnBrk="1" hangingPunct="1">
              <a:buFont typeface="+mj-lt"/>
              <a:buAutoNum type="arabicPeriod"/>
              <a:defRPr/>
            </a:pPr>
            <a:r>
              <a:rPr lang="de-CH" sz="2000" dirty="0"/>
              <a:t>Zurückstellung anderer Aktivitäten und Verpflichtungen</a:t>
            </a:r>
          </a:p>
          <a:p>
            <a:pPr marL="514350" indent="-514350" eaLnBrk="1" hangingPunct="1">
              <a:buFont typeface="+mj-lt"/>
              <a:buAutoNum type="arabicPeriod"/>
              <a:defRPr/>
            </a:pPr>
            <a:r>
              <a:rPr lang="de-CH" sz="2000" dirty="0"/>
              <a:t>Toleranzerhöhung</a:t>
            </a:r>
          </a:p>
          <a:p>
            <a:pPr marL="514350" indent="-514350" eaLnBrk="1" hangingPunct="1">
              <a:buFont typeface="+mj-lt"/>
              <a:buAutoNum type="arabicPeriod"/>
              <a:defRPr/>
            </a:pPr>
            <a:r>
              <a:rPr lang="de-CH" sz="2000" dirty="0"/>
              <a:t>Körperliches Entzugssymptom</a:t>
            </a:r>
          </a:p>
          <a:p>
            <a:pPr eaLnBrk="1" hangingPunct="1">
              <a:defRPr/>
            </a:pPr>
            <a:endParaRPr lang="de-CH" sz="2000" dirty="0"/>
          </a:p>
        </p:txBody>
      </p:sp>
      <p:grpSp>
        <p:nvGrpSpPr>
          <p:cNvPr id="9" name="Group 27"/>
          <p:cNvGrpSpPr>
            <a:grpSpLocks/>
          </p:cNvGrpSpPr>
          <p:nvPr/>
        </p:nvGrpSpPr>
        <p:grpSpPr bwMode="auto">
          <a:xfrm>
            <a:off x="323528" y="452413"/>
            <a:ext cx="2971800" cy="1368425"/>
            <a:chOff x="1973" y="2840"/>
            <a:chExt cx="1440" cy="862"/>
          </a:xfrm>
        </p:grpSpPr>
        <p:sp>
          <p:nvSpPr>
            <p:cNvPr id="10" name="Oval 7"/>
            <p:cNvSpPr>
              <a:spLocks noChangeArrowheads="1"/>
            </p:cNvSpPr>
            <p:nvPr/>
          </p:nvSpPr>
          <p:spPr bwMode="auto">
            <a:xfrm>
              <a:off x="1973" y="2840"/>
              <a:ext cx="1440" cy="862"/>
            </a:xfrm>
            <a:prstGeom prst="ellipse">
              <a:avLst/>
            </a:prstGeom>
            <a:solidFill>
              <a:schemeClr val="accent3"/>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CH" altLang="de-DE" sz="2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1" i="0" u="none" strike="noStrike" kern="1200" cap="none" spc="0" normalizeH="0" baseline="0" noProof="0" dirty="0">
                  <a:ln>
                    <a:noFill/>
                  </a:ln>
                  <a:solidFill>
                    <a:srgbClr val="000000"/>
                  </a:solidFill>
                  <a:effectLst/>
                  <a:uLnTx/>
                  <a:uFillTx/>
                  <a:latin typeface="Arial"/>
                  <a:ea typeface="+mn-ea"/>
                  <a:cs typeface="+mn-cs"/>
                </a:rPr>
                <a:t>Abhängigkeit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altLang="de-DE" sz="20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1" name="Text Box 26"/>
            <p:cNvSpPr txBox="1">
              <a:spLocks noChangeArrowheads="1"/>
            </p:cNvSpPr>
            <p:nvPr/>
          </p:nvSpPr>
          <p:spPr bwMode="auto">
            <a:xfrm>
              <a:off x="2064" y="3039"/>
              <a:ext cx="1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de-DE" altLang="de-DE" sz="2000" b="1" i="0" u="none" strike="noStrike" kern="1200" cap="none" spc="0" normalizeH="0" baseline="0" noProof="0">
                <a:ln>
                  <a:noFill/>
                </a:ln>
                <a:solidFill>
                  <a:srgbClr val="FFFFFF"/>
                </a:solidFill>
                <a:effectLst/>
                <a:uLnTx/>
                <a:uFillTx/>
                <a:latin typeface="Arial"/>
                <a:ea typeface="+mn-ea"/>
                <a:cs typeface="Arial" pitchFamily="34" charset="0"/>
              </a:endParaRPr>
            </a:p>
          </p:txBody>
        </p:sp>
      </p:grpSp>
      <p:sp>
        <p:nvSpPr>
          <p:cNvPr id="12" name="Rectangle 2"/>
          <p:cNvSpPr>
            <a:spLocks noGrp="1" noChangeArrowheads="1"/>
          </p:cNvSpPr>
          <p:nvPr>
            <p:ph type="title"/>
          </p:nvPr>
        </p:nvSpPr>
        <p:spPr>
          <a:xfrm>
            <a:off x="539552" y="1989113"/>
            <a:ext cx="7107237" cy="646113"/>
          </a:xfrm>
        </p:spPr>
        <p:txBody>
          <a:bodyPr/>
          <a:lstStyle/>
          <a:p>
            <a:pPr eaLnBrk="1" hangingPunct="1"/>
            <a:r>
              <a:rPr lang="de-CH" altLang="de-DE" sz="2800" dirty="0"/>
              <a:t>Kriterien der Abhängigkeit (WHO)</a:t>
            </a:r>
            <a:endParaRPr lang="de-CH" altLang="de-DE" dirty="0">
              <a:solidFill>
                <a:srgbClr val="FF6600"/>
              </a:solidFill>
            </a:endParaRPr>
          </a:p>
        </p:txBody>
      </p:sp>
      <p:sp>
        <p:nvSpPr>
          <p:cNvPr id="13" name="Textfeld 12"/>
          <p:cNvSpPr txBox="1"/>
          <p:nvPr/>
        </p:nvSpPr>
        <p:spPr>
          <a:xfrm>
            <a:off x="511329" y="5621178"/>
            <a:ext cx="7661071" cy="707886"/>
          </a:xfrm>
          <a:prstGeom prst="rect">
            <a:avLst/>
          </a:prstGeom>
          <a:solidFill>
            <a:schemeClr val="accent1">
              <a:lumMod val="20000"/>
              <a:lumOff val="80000"/>
            </a:schemeClr>
          </a:solidFill>
          <a:ln>
            <a:solidFill>
              <a:srgbClr val="D53B42"/>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Diagnose Abhängigkeit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mn-cs"/>
              </a:rPr>
              <a:t>Wenn </a:t>
            </a:r>
            <a:r>
              <a:rPr lang="de-CH" sz="2000" dirty="0">
                <a:solidFill>
                  <a:prstClr val="black"/>
                </a:solidFill>
              </a:rPr>
              <a:t>3</a:t>
            </a:r>
            <a:r>
              <a:rPr kumimoji="0" lang="de-CH" sz="2000" b="0" i="0" u="none" strike="noStrike" kern="1200" cap="none" spc="0" normalizeH="0" baseline="0" noProof="0" dirty="0">
                <a:ln>
                  <a:noFill/>
                </a:ln>
                <a:solidFill>
                  <a:prstClr val="black"/>
                </a:solidFill>
                <a:effectLst/>
                <a:uLnTx/>
                <a:uFillTx/>
                <a:latin typeface="Arial" charset="0"/>
                <a:ea typeface="+mn-ea"/>
                <a:cs typeface="+mn-cs"/>
              </a:rPr>
              <a:t> Kriterien in den letzten 12 Monaten erfüllt sind </a:t>
            </a:r>
            <a:endParaRPr kumimoji="0" lang="de-DE" sz="2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Fußzeilenplatzhalter 4"/>
          <p:cNvSpPr txBox="1">
            <a:spLocks/>
          </p:cNvSpPr>
          <p:nvPr/>
        </p:nvSpPr>
        <p:spPr>
          <a:xfrm>
            <a:off x="2735263" y="6489700"/>
            <a:ext cx="5581650" cy="366713"/>
          </a:xfrm>
          <a:prstGeom prst="rect">
            <a:avLst/>
          </a:prstGeom>
        </p:spPr>
        <p:txBody>
          <a:bodyPr vert="horz" lIns="0" tIns="28795" rIns="0" bIns="0" rtlCol="0" anchor="t" anchorCtr="0"/>
          <a:lstStyle>
            <a:defPPr>
              <a:defRPr lang="en-US"/>
            </a:defPPr>
            <a:lvl1pPr algn="r" rtl="0" fontAlgn="auto">
              <a:spcBef>
                <a:spcPts val="0"/>
              </a:spcBef>
              <a:spcAft>
                <a:spcPts val="0"/>
              </a:spcAft>
              <a:defRPr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CH"/>
              <a:t>Alkohol</a:t>
            </a:r>
            <a:endParaRPr lang="de-CH" dirty="0"/>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19</a:t>
            </a:fld>
            <a:endParaRPr lang="de-CH" dirty="0"/>
          </a:p>
        </p:txBody>
      </p:sp>
    </p:spTree>
    <p:extLst>
      <p:ext uri="{BB962C8B-B14F-4D97-AF65-F5344CB8AC3E}">
        <p14:creationId xmlns:p14="http://schemas.microsoft.com/office/powerpoint/2010/main" val="226814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kt 40" hidden="1"/>
          <p:cNvGraphicFramePr>
            <a:graphicFrameLocks noChangeAspect="1"/>
          </p:cNvGraphicFramePr>
          <p:nvPr>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Folie" r:id="rId4" imgW="270" imgH="270" progId="TCLayout.ActiveDocument.1">
                  <p:embed/>
                </p:oleObj>
              </mc:Choice>
              <mc:Fallback>
                <p:oleObj name="think-cell Folie" r:id="rId4" imgW="270" imgH="270" progId="TCLayout.ActiveDocument.1">
                  <p:embed/>
                  <p:pic>
                    <p:nvPicPr>
                      <p:cNvPr id="41" name="Objekt 40" hidden="1"/>
                      <p:cNvPicPr/>
                      <p:nvPr/>
                    </p:nvPicPr>
                    <p:blipFill>
                      <a:blip r:embed="rId5"/>
                      <a:stretch>
                        <a:fillRect/>
                      </a:stretch>
                    </p:blipFill>
                    <p:spPr>
                      <a:xfrm>
                        <a:off x="1589" y="1588"/>
                        <a:ext cx="1587" cy="1587"/>
                      </a:xfrm>
                      <a:prstGeom prst="rect">
                        <a:avLst/>
                      </a:prstGeom>
                    </p:spPr>
                  </p:pic>
                </p:oleObj>
              </mc:Fallback>
            </mc:AlternateContent>
          </a:graphicData>
        </a:graphic>
      </p:graphicFrame>
      <p:sp>
        <p:nvSpPr>
          <p:cNvPr id="48" name="Ellipse 47"/>
          <p:cNvSpPr>
            <a:spLocks/>
          </p:cNvSpPr>
          <p:nvPr/>
        </p:nvSpPr>
        <p:spPr>
          <a:xfrm>
            <a:off x="2306315" y="1222431"/>
            <a:ext cx="4775535" cy="4775535"/>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de-DE"/>
          </a:p>
        </p:txBody>
      </p:sp>
      <p:sp>
        <p:nvSpPr>
          <p:cNvPr id="36" name="Ellipse 35"/>
          <p:cNvSpPr>
            <a:spLocks/>
          </p:cNvSpPr>
          <p:nvPr/>
        </p:nvSpPr>
        <p:spPr>
          <a:xfrm>
            <a:off x="3643994" y="2560111"/>
            <a:ext cx="2100175" cy="21001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24" tIns="45712" rIns="91424" bIns="45712" rtlCol="0" anchor="ctr"/>
          <a:lstStyle/>
          <a:p>
            <a:pPr algn="ctr"/>
            <a:endParaRPr lang="de-CH" sz="1400" b="1" dirty="0">
              <a:solidFill>
                <a:prstClr val="white"/>
              </a:solidFill>
            </a:endParaRPr>
          </a:p>
          <a:p>
            <a:pPr algn="ctr"/>
            <a:endParaRPr lang="de-CH" sz="1400" b="1" dirty="0">
              <a:solidFill>
                <a:prstClr val="white"/>
              </a:solidFill>
            </a:endParaRPr>
          </a:p>
          <a:p>
            <a:pPr algn="ctr"/>
            <a:r>
              <a:rPr lang="de-CH" sz="1400" b="1" dirty="0">
                <a:solidFill>
                  <a:prstClr val="white"/>
                </a:solidFill>
              </a:rPr>
              <a:t>Abteilung Sucht</a:t>
            </a:r>
            <a:br>
              <a:rPr lang="de-CH" sz="1400" b="1" dirty="0">
                <a:solidFill>
                  <a:prstClr val="white"/>
                </a:solidFill>
              </a:rPr>
            </a:br>
            <a:endParaRPr lang="de-CH" sz="1400" b="1" dirty="0">
              <a:solidFill>
                <a:prstClr val="white"/>
              </a:solidFill>
            </a:endParaRPr>
          </a:p>
          <a:p>
            <a:pPr algn="ctr"/>
            <a:r>
              <a:rPr lang="de-CH" sz="1400" b="1" dirty="0">
                <a:solidFill>
                  <a:schemeClr val="bg1"/>
                </a:solidFill>
              </a:rPr>
              <a:t>30 Mitarbeitende</a:t>
            </a:r>
          </a:p>
          <a:p>
            <a:pPr algn="ctr"/>
            <a:endParaRPr lang="de-CH" sz="1400" b="1" dirty="0">
              <a:solidFill>
                <a:schemeClr val="bg1"/>
              </a:solidFill>
            </a:endParaRPr>
          </a:p>
          <a:p>
            <a:pPr algn="ctr"/>
            <a:endParaRPr lang="de-CH" sz="1400" b="1" dirty="0">
              <a:solidFill>
                <a:prstClr val="white"/>
              </a:solidFill>
            </a:endParaRPr>
          </a:p>
        </p:txBody>
      </p:sp>
      <p:grpSp>
        <p:nvGrpSpPr>
          <p:cNvPr id="10" name="Gruppieren 9"/>
          <p:cNvGrpSpPr/>
          <p:nvPr/>
        </p:nvGrpSpPr>
        <p:grpSpPr>
          <a:xfrm>
            <a:off x="2981754" y="5416178"/>
            <a:ext cx="2742374" cy="893142"/>
            <a:chOff x="2885728" y="5651092"/>
            <a:chExt cx="2873968" cy="936000"/>
          </a:xfrm>
        </p:grpSpPr>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28172" y="5651093"/>
              <a:ext cx="1531524" cy="935358"/>
            </a:xfrm>
            <a:prstGeom prst="roundRect">
              <a:avLst>
                <a:gd name="adj" fmla="val 10881"/>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Abgerundetes Rechteck 2"/>
            <p:cNvSpPr>
              <a:spLocks/>
            </p:cNvSpPr>
            <p:nvPr/>
          </p:nvSpPr>
          <p:spPr>
            <a:xfrm>
              <a:off x="2885728" y="5651092"/>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Suchtberatung</a:t>
              </a:r>
            </a:p>
          </p:txBody>
        </p:sp>
        <p:sp>
          <p:nvSpPr>
            <p:cNvPr id="47" name="Abgerundetes Rechteck 2"/>
            <p:cNvSpPr>
              <a:spLocks/>
            </p:cNvSpPr>
            <p:nvPr/>
          </p:nvSpPr>
          <p:spPr>
            <a:xfrm flipH="1">
              <a:off x="4319536" y="5651092"/>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nvGrpSpPr>
          <p:cNvPr id="2" name="Gruppieren 1"/>
          <p:cNvGrpSpPr/>
          <p:nvPr/>
        </p:nvGrpSpPr>
        <p:grpSpPr>
          <a:xfrm>
            <a:off x="611123" y="3541580"/>
            <a:ext cx="2759208" cy="895532"/>
            <a:chOff x="179388" y="2348879"/>
            <a:chExt cx="2891610" cy="938505"/>
          </a:xfrm>
        </p:grpSpPr>
        <p:pic>
          <p:nvPicPr>
            <p:cNvPr id="45"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63355" y="2355703"/>
              <a:ext cx="1507643" cy="931681"/>
            </a:xfrm>
            <a:prstGeom prst="roundRect">
              <a:avLst>
                <a:gd name="adj" fmla="val 8815"/>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a:spLocks/>
            </p:cNvSpPr>
            <p:nvPr/>
          </p:nvSpPr>
          <p:spPr>
            <a:xfrm>
              <a:off x="179388" y="2348879"/>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Staatsbeiträge und  Projekt-management</a:t>
              </a:r>
            </a:p>
          </p:txBody>
        </p:sp>
        <p:sp>
          <p:nvSpPr>
            <p:cNvPr id="51" name="Abgerundetes Rechteck 2"/>
            <p:cNvSpPr>
              <a:spLocks/>
            </p:cNvSpPr>
            <p:nvPr/>
          </p:nvSpPr>
          <p:spPr>
            <a:xfrm flipH="1">
              <a:off x="1630838" y="2348879"/>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nvGrpSpPr>
          <p:cNvPr id="11" name="Gruppieren 10"/>
          <p:cNvGrpSpPr/>
          <p:nvPr/>
        </p:nvGrpSpPr>
        <p:grpSpPr>
          <a:xfrm>
            <a:off x="1547664" y="1310888"/>
            <a:ext cx="2748436" cy="893976"/>
            <a:chOff x="5292080" y="835801"/>
            <a:chExt cx="2880321" cy="936875"/>
          </a:xfrm>
        </p:grpSpPr>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0420" y="837488"/>
              <a:ext cx="1521981" cy="935188"/>
            </a:xfrm>
            <a:prstGeom prst="roundRect">
              <a:avLst>
                <a:gd name="adj" fmla="val 10668"/>
              </a:avLst>
            </a:prstGeom>
          </p:spPr>
        </p:pic>
        <p:grpSp>
          <p:nvGrpSpPr>
            <p:cNvPr id="12" name="Gruppieren 11"/>
            <p:cNvGrpSpPr/>
            <p:nvPr/>
          </p:nvGrpSpPr>
          <p:grpSpPr>
            <a:xfrm>
              <a:off x="5292080" y="835801"/>
              <a:ext cx="2880320" cy="936000"/>
              <a:chOff x="4596786" y="835801"/>
              <a:chExt cx="2880320" cy="936000"/>
            </a:xfrm>
          </p:grpSpPr>
          <p:sp>
            <p:nvSpPr>
              <p:cNvPr id="33" name="Abgerundetes Rechteck 2"/>
              <p:cNvSpPr>
                <a:spLocks/>
              </p:cNvSpPr>
              <p:nvPr/>
            </p:nvSpPr>
            <p:spPr>
              <a:xfrm>
                <a:off x="4596786" y="835801"/>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2E2E2"/>
              </a:solidFill>
              <a:ln w="12700">
                <a:solidFill>
                  <a:srgbClr val="E2E2E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Case Management</a:t>
                </a:r>
              </a:p>
            </p:txBody>
          </p:sp>
          <p:sp>
            <p:nvSpPr>
              <p:cNvPr id="35" name="Abgerundetes Rechteck 2"/>
              <p:cNvSpPr>
                <a:spLocks/>
              </p:cNvSpPr>
              <p:nvPr/>
            </p:nvSpPr>
            <p:spPr>
              <a:xfrm flipH="1">
                <a:off x="6036946" y="835801"/>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sp>
        <p:nvSpPr>
          <p:cNvPr id="38" name="Titel 2"/>
          <p:cNvSpPr>
            <a:spLocks noGrp="1"/>
          </p:cNvSpPr>
          <p:nvPr>
            <p:ph type="title"/>
          </p:nvPr>
        </p:nvSpPr>
        <p:spPr>
          <a:xfrm>
            <a:off x="611189" y="394817"/>
            <a:ext cx="8137525" cy="369887"/>
          </a:xfrm>
        </p:spPr>
        <p:txBody>
          <a:bodyPr/>
          <a:lstStyle/>
          <a:p>
            <a:pPr marL="361886" indent="-361886"/>
            <a:r>
              <a:rPr lang="de-CH" dirty="0"/>
              <a:t>Die Abteilung Sucht des Gesundheitsdepartements</a:t>
            </a:r>
          </a:p>
        </p:txBody>
      </p:sp>
      <p:sp>
        <p:nvSpPr>
          <p:cNvPr id="23" name="Foliennummernplatzhalter 22"/>
          <p:cNvSpPr>
            <a:spLocks noGrp="1"/>
          </p:cNvSpPr>
          <p:nvPr>
            <p:ph type="sldNum" sz="quarter" idx="13"/>
          </p:nvPr>
        </p:nvSpPr>
        <p:spPr/>
        <p:txBody>
          <a:bodyPr/>
          <a:lstStyle/>
          <a:p>
            <a:r>
              <a:rPr lang="de-CH" dirty="0"/>
              <a:t>| </a:t>
            </a:r>
            <a:fld id="{B2EE8AD8-D56E-45EB-99E2-2CCF51283985}" type="slidenum">
              <a:rPr lang="de-CH" smtClean="0"/>
              <a:pPr/>
              <a:t>2</a:t>
            </a:fld>
            <a:endParaRPr lang="de-CH" dirty="0"/>
          </a:p>
        </p:txBody>
      </p:sp>
      <p:grpSp>
        <p:nvGrpSpPr>
          <p:cNvPr id="53" name="Gruppieren 52"/>
          <p:cNvGrpSpPr/>
          <p:nvPr/>
        </p:nvGrpSpPr>
        <p:grpSpPr>
          <a:xfrm>
            <a:off x="5784004" y="1844824"/>
            <a:ext cx="2748436" cy="900228"/>
            <a:chOff x="5761147" y="4193266"/>
            <a:chExt cx="2748436" cy="900228"/>
          </a:xfrm>
        </p:grpSpPr>
        <p:pic>
          <p:nvPicPr>
            <p:cNvPr id="55" name="Grafik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1575" y="4193266"/>
              <a:ext cx="1398007" cy="900228"/>
            </a:xfrm>
            <a:prstGeom prst="roundRect">
              <a:avLst>
                <a:gd name="adj" fmla="val 10070"/>
              </a:avLst>
            </a:prstGeom>
          </p:spPr>
        </p:pic>
        <p:grpSp>
          <p:nvGrpSpPr>
            <p:cNvPr id="56" name="Gruppieren 55"/>
            <p:cNvGrpSpPr/>
            <p:nvPr/>
          </p:nvGrpSpPr>
          <p:grpSpPr>
            <a:xfrm>
              <a:off x="5761147" y="4195408"/>
              <a:ext cx="2748436" cy="893142"/>
              <a:chOff x="5973804" y="4413036"/>
              <a:chExt cx="2880320" cy="936000"/>
            </a:xfrm>
          </p:grpSpPr>
          <p:sp>
            <p:nvSpPr>
              <p:cNvPr id="57" name="Abgerundetes Rechteck 2"/>
              <p:cNvSpPr>
                <a:spLocks/>
              </p:cNvSpPr>
              <p:nvPr/>
            </p:nvSpPr>
            <p:spPr>
              <a:xfrm>
                <a:off x="5973804" y="4413036"/>
                <a:ext cx="152198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AEAEA"/>
              </a:solid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Führungssupport</a:t>
                </a:r>
              </a:p>
            </p:txBody>
          </p:sp>
          <p:sp>
            <p:nvSpPr>
              <p:cNvPr id="58" name="Abgerundetes Rechteck 2"/>
              <p:cNvSpPr>
                <a:spLocks/>
              </p:cNvSpPr>
              <p:nvPr/>
            </p:nvSpPr>
            <p:spPr>
              <a:xfrm flipH="1">
                <a:off x="7413964" y="4413036"/>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grpSp>
        <p:nvGrpSpPr>
          <p:cNvPr id="34" name="Gruppieren 33"/>
          <p:cNvGrpSpPr/>
          <p:nvPr/>
        </p:nvGrpSpPr>
        <p:grpSpPr>
          <a:xfrm>
            <a:off x="6084168" y="3843046"/>
            <a:ext cx="2748436" cy="893142"/>
            <a:chOff x="5761147" y="4195408"/>
            <a:chExt cx="2748436" cy="893142"/>
          </a:xfrm>
        </p:grpSpPr>
        <p:pic>
          <p:nvPicPr>
            <p:cNvPr id="39" name="Grafik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1575" y="4216211"/>
              <a:ext cx="1398007" cy="854337"/>
            </a:xfrm>
            <a:prstGeom prst="roundRect">
              <a:avLst>
                <a:gd name="adj" fmla="val 10070"/>
              </a:avLst>
            </a:prstGeom>
          </p:spPr>
        </p:pic>
        <p:grpSp>
          <p:nvGrpSpPr>
            <p:cNvPr id="40" name="Gruppieren 39"/>
            <p:cNvGrpSpPr/>
            <p:nvPr/>
          </p:nvGrpSpPr>
          <p:grpSpPr>
            <a:xfrm>
              <a:off x="5761147" y="4195408"/>
              <a:ext cx="2748436" cy="893142"/>
              <a:chOff x="5973804" y="4413036"/>
              <a:chExt cx="2880320" cy="936000"/>
            </a:xfrm>
          </p:grpSpPr>
          <p:sp>
            <p:nvSpPr>
              <p:cNvPr id="42" name="Abgerundetes Rechteck 2"/>
              <p:cNvSpPr>
                <a:spLocks/>
              </p:cNvSpPr>
              <p:nvPr/>
            </p:nvSpPr>
            <p:spPr>
              <a:xfrm>
                <a:off x="5973804" y="4413036"/>
                <a:ext cx="152198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solidFill>
                <a:srgbClr val="EAEAEA"/>
              </a:solid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r>
                  <a:rPr lang="de-CH" sz="1300" dirty="0">
                    <a:solidFill>
                      <a:schemeClr val="tx1"/>
                    </a:solidFill>
                  </a:rPr>
                  <a:t>Mittler im öffentlichen Raum</a:t>
                </a:r>
              </a:p>
            </p:txBody>
          </p:sp>
          <p:sp>
            <p:nvSpPr>
              <p:cNvPr id="43" name="Abgerundetes Rechteck 2"/>
              <p:cNvSpPr>
                <a:spLocks/>
              </p:cNvSpPr>
              <p:nvPr/>
            </p:nvSpPr>
            <p:spPr>
              <a:xfrm flipH="1">
                <a:off x="7413964" y="4413036"/>
                <a:ext cx="1440160" cy="936000"/>
              </a:xfrm>
              <a:custGeom>
                <a:avLst/>
                <a:gdLst/>
                <a:ahLst/>
                <a:cxnLst/>
                <a:rect l="l" t="t" r="r" b="b"/>
                <a:pathLst>
                  <a:path w="1440160" h="936000">
                    <a:moveTo>
                      <a:pt x="101575" y="0"/>
                    </a:moveTo>
                    <a:lnTo>
                      <a:pt x="1440160" y="0"/>
                    </a:lnTo>
                    <a:lnTo>
                      <a:pt x="1440160" y="936000"/>
                    </a:lnTo>
                    <a:lnTo>
                      <a:pt x="101575" y="936000"/>
                    </a:lnTo>
                    <a:cubicBezTo>
                      <a:pt x="45477" y="936000"/>
                      <a:pt x="0" y="890523"/>
                      <a:pt x="0" y="834425"/>
                    </a:cubicBezTo>
                    <a:lnTo>
                      <a:pt x="0" y="101575"/>
                    </a:lnTo>
                    <a:cubicBezTo>
                      <a:pt x="0" y="45477"/>
                      <a:pt x="45477" y="0"/>
                      <a:pt x="101575" y="0"/>
                    </a:cubicBezTo>
                    <a:close/>
                  </a:path>
                </a:pathLst>
              </a:custGeom>
              <a:noFill/>
              <a:ln w="12700">
                <a:solidFill>
                  <a:srgbClr val="EAEAE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18467" rIns="72000" bIns="118467" numCol="1" spcCol="1270" anchor="ctr" anchorCtr="0">
                <a:noAutofit/>
              </a:bodyPr>
              <a:lstStyle/>
              <a:p>
                <a:endParaRPr lang="de-CH" sz="1300" dirty="0">
                  <a:solidFill>
                    <a:schemeClr val="tx1"/>
                  </a:solidFill>
                </a:endParaRPr>
              </a:p>
            </p:txBody>
          </p:sp>
        </p:grpSp>
      </p:grpSp>
      <p:sp>
        <p:nvSpPr>
          <p:cNvPr id="4" name="Datumsplatzhalter 3"/>
          <p:cNvSpPr>
            <a:spLocks noGrp="1"/>
          </p:cNvSpPr>
          <p:nvPr>
            <p:ph type="dt" sz="half" idx="11"/>
          </p:nvPr>
        </p:nvSpPr>
        <p:spPr/>
        <p:txBody>
          <a:bodyPr/>
          <a:lstStyle/>
          <a:p>
            <a:pPr>
              <a:defRPr/>
            </a:pPr>
            <a:r>
              <a:rPr lang="de-DE"/>
              <a:t>14.06.2023</a:t>
            </a:r>
            <a:endParaRPr lang="de-CH" dirty="0"/>
          </a:p>
        </p:txBody>
      </p:sp>
    </p:spTree>
    <p:extLst>
      <p:ext uri="{BB962C8B-B14F-4D97-AF65-F5344CB8AC3E}">
        <p14:creationId xmlns:p14="http://schemas.microsoft.com/office/powerpoint/2010/main" val="47247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342900" indent="-342900">
              <a:buAutoNum type="arabicPeriod"/>
            </a:pPr>
            <a:endParaRPr lang="de-CH" dirty="0"/>
          </a:p>
          <a:p>
            <a:pPr marL="342900" indent="-342900">
              <a:buAutoNum type="arabicPeriod"/>
            </a:pPr>
            <a:r>
              <a:rPr lang="de-CH" dirty="0"/>
              <a:t>Unwiderstehliches Verlangen, das Verhalten auszuüben</a:t>
            </a:r>
          </a:p>
          <a:p>
            <a:pPr marL="342900" indent="-342900">
              <a:buAutoNum type="arabicPeriod"/>
            </a:pPr>
            <a:r>
              <a:rPr lang="de-CH" dirty="0"/>
              <a:t>Kontrollverlust bzgl. Beginn, Ende, Dauer u. Zeitpunkt</a:t>
            </a:r>
          </a:p>
          <a:p>
            <a:pPr marL="342900" indent="-342900">
              <a:buAutoNum type="arabicPeriod"/>
            </a:pPr>
            <a:r>
              <a:rPr lang="de-CH" dirty="0"/>
              <a:t>Das Verhalten wird länger, häufiger und intensiver ausgeübt für erwünschten Effekt</a:t>
            </a:r>
          </a:p>
          <a:p>
            <a:pPr marL="342900" indent="-342900">
              <a:buAutoNum type="arabicPeriod"/>
            </a:pPr>
            <a:r>
              <a:rPr lang="de-CH" dirty="0"/>
              <a:t>Entzugserscheinungen</a:t>
            </a:r>
          </a:p>
          <a:p>
            <a:pPr marL="342900" indent="-342900">
              <a:buAutoNum type="arabicPeriod"/>
            </a:pPr>
            <a:r>
              <a:rPr lang="de-CH" dirty="0"/>
              <a:t>Vernachlässigung von Interessen, hoher Zeitaufwand für Konsum</a:t>
            </a:r>
          </a:p>
          <a:p>
            <a:pPr marL="342900" indent="-342900">
              <a:buAutoNum type="arabicPeriod"/>
            </a:pPr>
            <a:r>
              <a:rPr lang="de-CH" dirty="0"/>
              <a:t>Fortführung des Konsums trotz schädlicher Folgen (psychisch, physisch und sozial)</a:t>
            </a:r>
          </a:p>
          <a:p>
            <a:pPr marL="342900" indent="-342900">
              <a:buAutoNum type="arabicPeriod"/>
            </a:pPr>
            <a:endParaRPr lang="de-CH" dirty="0"/>
          </a:p>
          <a:p>
            <a:pPr marL="342900" indent="-342900">
              <a:buAutoNum type="arabicPeriod"/>
            </a:pPr>
            <a:endParaRPr lang="de-CH" dirty="0"/>
          </a:p>
        </p:txBody>
      </p:sp>
      <p:sp>
        <p:nvSpPr>
          <p:cNvPr id="3" name="Titel 2"/>
          <p:cNvSpPr>
            <a:spLocks noGrp="1"/>
          </p:cNvSpPr>
          <p:nvPr>
            <p:ph type="title"/>
          </p:nvPr>
        </p:nvSpPr>
        <p:spPr/>
        <p:txBody>
          <a:bodyPr/>
          <a:lstStyle/>
          <a:p>
            <a:r>
              <a:rPr lang="de-CH" dirty="0"/>
              <a:t>Kriterien Verhaltenssucht </a:t>
            </a:r>
            <a:r>
              <a:rPr lang="de-CH" sz="1600" dirty="0"/>
              <a:t>(nach </a:t>
            </a:r>
            <a:r>
              <a:rPr lang="de-CH" sz="1600" dirty="0" err="1"/>
              <a:t>Grüsser</a:t>
            </a:r>
            <a:r>
              <a:rPr lang="de-CH" sz="1600" dirty="0"/>
              <a:t>/ </a:t>
            </a:r>
            <a:r>
              <a:rPr lang="de-CH" sz="1600" dirty="0" err="1"/>
              <a:t>Thalmann</a:t>
            </a:r>
            <a:r>
              <a:rPr lang="de-CH" sz="1600" dirty="0"/>
              <a:t> 2006)</a:t>
            </a:r>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20</a:t>
            </a:fld>
            <a:endParaRPr lang="de-CH" dirty="0"/>
          </a:p>
        </p:txBody>
      </p:sp>
    </p:spTree>
    <p:extLst>
      <p:ext uri="{BB962C8B-B14F-4D97-AF65-F5344CB8AC3E}">
        <p14:creationId xmlns:p14="http://schemas.microsoft.com/office/powerpoint/2010/main" val="107241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quarter" idx="10"/>
          </p:nvPr>
        </p:nvSpPr>
        <p:spPr>
          <a:xfrm>
            <a:off x="683568" y="2312737"/>
            <a:ext cx="6409083" cy="2771775"/>
          </a:xfrm>
        </p:spPr>
        <p:txBody>
          <a:bodyPr/>
          <a:lstStyle/>
          <a:p>
            <a:endParaRPr lang="de-CH" sz="2400" i="1" dirty="0"/>
          </a:p>
          <a:p>
            <a:r>
              <a:rPr lang="de-CH" sz="2400" i="1" dirty="0"/>
              <a:t>«Mit Alkohol schläft man besser»</a:t>
            </a:r>
          </a:p>
          <a:p>
            <a:endParaRPr lang="de-CH" sz="2400" i="1" dirty="0"/>
          </a:p>
          <a:p>
            <a:endParaRPr lang="de-CH" sz="2400" dirty="0"/>
          </a:p>
          <a:p>
            <a:endParaRPr lang="de-CH" sz="2400" dirty="0"/>
          </a:p>
          <a:p>
            <a:endParaRPr lang="de-DE" sz="2400" dirty="0"/>
          </a:p>
        </p:txBody>
      </p:sp>
      <p:sp>
        <p:nvSpPr>
          <p:cNvPr id="2" name="Titel 1"/>
          <p:cNvSpPr>
            <a:spLocks noGrp="1"/>
          </p:cNvSpPr>
          <p:nvPr>
            <p:ph type="title"/>
          </p:nvPr>
        </p:nvSpPr>
        <p:spPr>
          <a:xfrm>
            <a:off x="683572" y="1412776"/>
            <a:ext cx="6409080" cy="503384"/>
          </a:xfrm>
          <a:noFill/>
        </p:spPr>
        <p:txBody>
          <a:bodyPr/>
          <a:lstStyle/>
          <a:p>
            <a:r>
              <a:rPr lang="de-CH" sz="2800" dirty="0"/>
              <a:t>Mythos oder Tatsache?</a:t>
            </a:r>
            <a:endParaRPr lang="de-DE" sz="2800" dirty="0"/>
          </a:p>
        </p:txBody>
      </p:sp>
      <p:pic>
        <p:nvPicPr>
          <p:cNvPr id="3" name="Grafik 2"/>
          <p:cNvPicPr>
            <a:picLocks noChangeAspect="1"/>
          </p:cNvPicPr>
          <p:nvPr/>
        </p:nvPicPr>
        <p:blipFill>
          <a:blip r:embed="rId3"/>
          <a:stretch>
            <a:fillRect/>
          </a:stretch>
        </p:blipFill>
        <p:spPr>
          <a:xfrm>
            <a:off x="2483768" y="3733010"/>
            <a:ext cx="3600400" cy="2000245"/>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21</a:t>
            </a:fld>
            <a:endParaRPr lang="de-CH" dirty="0"/>
          </a:p>
        </p:txBody>
      </p:sp>
    </p:spTree>
    <p:extLst>
      <p:ext uri="{BB962C8B-B14F-4D97-AF65-F5344CB8AC3E}">
        <p14:creationId xmlns:p14="http://schemas.microsoft.com/office/powerpoint/2010/main" val="83291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02447" y="2348880"/>
            <a:ext cx="7931150" cy="140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spcAft>
                <a:spcPts val="863"/>
              </a:spcAft>
              <a:buFont typeface="Arial" charset="0"/>
              <a:defRPr>
                <a:solidFill>
                  <a:schemeClr val="tx1"/>
                </a:solidFill>
                <a:latin typeface="Arial" charset="0"/>
              </a:defRPr>
            </a:lvl1pPr>
            <a:lvl2pPr marL="342900" indent="-342900" eaLnBrk="0" hangingPunct="0">
              <a:spcAft>
                <a:spcPts val="863"/>
              </a:spcAft>
              <a:buFont typeface="Arial" charset="0"/>
              <a:buChar char="–"/>
              <a:defRPr>
                <a:solidFill>
                  <a:schemeClr val="tx1"/>
                </a:solidFill>
                <a:latin typeface="Arial" charset="0"/>
              </a:defRPr>
            </a:lvl2pPr>
            <a:lvl3pPr marL="1143000" indent="-228600" eaLnBrk="0" hangingPunct="0">
              <a:spcAft>
                <a:spcPts val="675"/>
              </a:spcAft>
              <a:buFont typeface="Arial" charset="0"/>
              <a:defRPr sz="1400">
                <a:solidFill>
                  <a:schemeClr val="tx1"/>
                </a:solidFill>
                <a:latin typeface="Arial" charset="0"/>
              </a:defRPr>
            </a:lvl3pPr>
            <a:lvl4pPr marL="684213" indent="-341313" eaLnBrk="0" hangingPunct="0">
              <a:spcAft>
                <a:spcPts val="675"/>
              </a:spcAft>
              <a:buFont typeface="Arial" charset="0"/>
              <a:buChar char="–"/>
              <a:defRPr sz="1400">
                <a:solidFill>
                  <a:schemeClr val="tx1"/>
                </a:solidFill>
                <a:latin typeface="Arial" charset="0"/>
              </a:defRPr>
            </a:lvl4pPr>
            <a:lvl5pPr marL="2057400" indent="-228600" eaLnBrk="0" hangingPunct="0">
              <a:buFont typeface="Arial" charset="0"/>
              <a:defRPr sz="1000">
                <a:solidFill>
                  <a:schemeClr val="tx1"/>
                </a:solidFill>
                <a:latin typeface="Arial" charset="0"/>
              </a:defRPr>
            </a:lvl5pPr>
            <a:lvl6pPr marL="2514600" indent="-228600" eaLnBrk="0" fontAlgn="base" hangingPunct="0">
              <a:spcBef>
                <a:spcPct val="0"/>
              </a:spcBef>
              <a:spcAft>
                <a:spcPct val="0"/>
              </a:spcAft>
              <a:buFont typeface="Arial" charset="0"/>
              <a:defRPr sz="1000">
                <a:solidFill>
                  <a:schemeClr val="tx1"/>
                </a:solidFill>
                <a:latin typeface="Arial" charset="0"/>
              </a:defRPr>
            </a:lvl6pPr>
            <a:lvl7pPr marL="2971800" indent="-228600" eaLnBrk="0" fontAlgn="base" hangingPunct="0">
              <a:spcBef>
                <a:spcPct val="0"/>
              </a:spcBef>
              <a:spcAft>
                <a:spcPct val="0"/>
              </a:spcAft>
              <a:buFont typeface="Arial" charset="0"/>
              <a:defRPr sz="1000">
                <a:solidFill>
                  <a:schemeClr val="tx1"/>
                </a:solidFill>
                <a:latin typeface="Arial" charset="0"/>
              </a:defRPr>
            </a:lvl7pPr>
            <a:lvl8pPr marL="3429000" indent="-228600" eaLnBrk="0" fontAlgn="base" hangingPunct="0">
              <a:spcBef>
                <a:spcPct val="0"/>
              </a:spcBef>
              <a:spcAft>
                <a:spcPct val="0"/>
              </a:spcAft>
              <a:buFont typeface="Arial" charset="0"/>
              <a:defRPr sz="1000">
                <a:solidFill>
                  <a:schemeClr val="tx1"/>
                </a:solidFill>
                <a:latin typeface="Arial" charset="0"/>
              </a:defRPr>
            </a:lvl8pPr>
            <a:lvl9pPr marL="3886200" indent="-228600" eaLnBrk="0" fontAlgn="base" hangingPunct="0">
              <a:spcBef>
                <a:spcPct val="0"/>
              </a:spcBef>
              <a:spcAft>
                <a:spcPct val="0"/>
              </a:spcAft>
              <a:buFont typeface="Arial" charset="0"/>
              <a:defRPr sz="1000">
                <a:solidFill>
                  <a:schemeClr val="tx1"/>
                </a:solidFill>
                <a:latin typeface="Arial" charset="0"/>
              </a:defRPr>
            </a:lvl9pPr>
          </a:lstStyle>
          <a:p>
            <a:pPr marL="0" marR="0" lvl="0" indent="0" algn="l" defTabSz="914400" rtl="0" eaLnBrk="1" fontAlgn="base" latinLnBrk="0" hangingPunct="1">
              <a:lnSpc>
                <a:spcPct val="130000"/>
              </a:lnSpc>
              <a:spcBef>
                <a:spcPct val="0"/>
              </a:spcBef>
              <a:spcAft>
                <a:spcPts val="900"/>
              </a:spcAft>
              <a:buClr>
                <a:prstClr val="black"/>
              </a:buClr>
              <a:buSzTx/>
              <a:buFont typeface="Arial" charset="0"/>
              <a:buNone/>
              <a:tabLst/>
              <a:defRPr/>
            </a:pPr>
            <a:endPar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endParaRPr>
          </a:p>
          <a:p>
            <a:pPr marL="342900" marR="0" lvl="0" indent="-342900" algn="l" defTabSz="914400" rtl="0" eaLnBrk="1" fontAlgn="base" latinLnBrk="0" hangingPunct="1">
              <a:lnSpc>
                <a:spcPct val="130000"/>
              </a:lnSpc>
              <a:spcBef>
                <a:spcPct val="0"/>
              </a:spcBef>
              <a:spcAft>
                <a:spcPts val="900"/>
              </a:spcAft>
              <a:buClr>
                <a:prstClr val="black"/>
              </a:buClr>
              <a:buSzTx/>
              <a:buFont typeface="Wingdings" pitchFamily="2" charset="2"/>
              <a:buChar char="à"/>
              <a:tabLst/>
              <a:defRPr/>
            </a:pPr>
            <a:r>
              <a:rPr kumimoji="0" lang="de-CH" altLang="de-DE" sz="2000" b="1" i="0" u="none" strike="noStrike" kern="1200" cap="none" spc="0" normalizeH="0" baseline="0" noProof="0" dirty="0">
                <a:ln>
                  <a:noFill/>
                </a:ln>
                <a:solidFill>
                  <a:prstClr val="black"/>
                </a:solidFill>
                <a:effectLst/>
                <a:uLnTx/>
                <a:uFillTx/>
                <a:latin typeface="Arial" charset="0"/>
                <a:ea typeface="+mn-ea"/>
                <a:cs typeface="+mn-cs"/>
                <a:sym typeface="Wingdings" pitchFamily="2" charset="2"/>
              </a:rPr>
              <a:t>Man schläft leichter ein, aber die Schlafqualität und der Erholungseffekt sind beeinträchtigt</a:t>
            </a:r>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22</a:t>
            </a:fld>
            <a:endParaRPr lang="de-CH" dirty="0"/>
          </a:p>
        </p:txBody>
      </p:sp>
    </p:spTree>
    <p:extLst>
      <p:ext uri="{BB962C8B-B14F-4D97-AF65-F5344CB8AC3E}">
        <p14:creationId xmlns:p14="http://schemas.microsoft.com/office/powerpoint/2010/main" val="266902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a:solidFill>
                  <a:srgbClr val="C00000"/>
                </a:solidFill>
                <a:effectLst>
                  <a:outerShdw blurRad="38100" dist="38100" dir="2700000" algn="tl">
                    <a:srgbClr val="000000">
                      <a:alpha val="43137"/>
                    </a:srgbClr>
                  </a:outerShdw>
                </a:effectLst>
              </a:rPr>
              <a:t>Auswirkungen des Suchtmittelkonsums</a:t>
            </a:r>
          </a:p>
        </p:txBody>
      </p:sp>
      <p:sp>
        <p:nvSpPr>
          <p:cNvPr id="3" name="Datumsplatzhalter 2"/>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23</a:t>
            </a:fld>
            <a:endParaRPr lang="de-CH" dirty="0"/>
          </a:p>
        </p:txBody>
      </p:sp>
    </p:spTree>
    <p:extLst>
      <p:ext uri="{BB962C8B-B14F-4D97-AF65-F5344CB8AC3E}">
        <p14:creationId xmlns:p14="http://schemas.microsoft.com/office/powerpoint/2010/main" val="199545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dirty="0"/>
              <a:t>Grundsätzlich gibt es bei Suchtmittelkonsum hohe </a:t>
            </a:r>
            <a:r>
              <a:rPr lang="de-CH" b="1" dirty="0" err="1"/>
              <a:t>Komorbiditätsraten</a:t>
            </a:r>
            <a:r>
              <a:rPr lang="de-CH" dirty="0"/>
              <a:t> mit verschiedenen psychischen Störungen </a:t>
            </a:r>
          </a:p>
          <a:p>
            <a:pPr marL="285750" indent="-285750">
              <a:buFont typeface="Wingdings" panose="05000000000000000000" pitchFamily="2" charset="2"/>
              <a:buChar char="§"/>
            </a:pPr>
            <a:r>
              <a:rPr lang="de-CH" dirty="0"/>
              <a:t>Häufige </a:t>
            </a:r>
            <a:r>
              <a:rPr lang="de-CH" dirty="0" err="1"/>
              <a:t>komorbide</a:t>
            </a:r>
            <a:r>
              <a:rPr lang="de-CH" dirty="0"/>
              <a:t> psychische Erkrankungen: </a:t>
            </a:r>
            <a:r>
              <a:rPr lang="de-CH" b="1" dirty="0"/>
              <a:t>Depression, Persönlichkeitsstörung, Angststörungen, ADHS, Psychosen, Trauma </a:t>
            </a:r>
            <a:endParaRPr lang="de-CH" dirty="0"/>
          </a:p>
          <a:p>
            <a:pPr marL="285750" indent="-285750">
              <a:buFont typeface="Wingdings" panose="05000000000000000000" pitchFamily="2" charset="2"/>
              <a:buChar char="§"/>
            </a:pPr>
            <a:r>
              <a:rPr lang="de-CH" dirty="0"/>
              <a:t>Es besteht ein Zusammenhang zwischen Substanz und psychischen Erkrankungen. </a:t>
            </a:r>
          </a:p>
          <a:p>
            <a:pPr marL="285750" indent="-285750">
              <a:buFont typeface="Wingdings" panose="05000000000000000000" pitchFamily="2" charset="2"/>
              <a:buChar char="§"/>
            </a:pPr>
            <a:r>
              <a:rPr lang="de-CH" dirty="0"/>
              <a:t>Oft unklar, was ist Ursache und was ist Folge. </a:t>
            </a:r>
          </a:p>
          <a:p>
            <a:pPr marL="285750" indent="-285750">
              <a:buFont typeface="Wingdings" panose="05000000000000000000" pitchFamily="2" charset="2"/>
              <a:buChar char="§"/>
            </a:pPr>
            <a:r>
              <a:rPr lang="de-CH" dirty="0"/>
              <a:t>Für die Behandlung von Sucht und anderen psychischen Erkrankungen ist die Kombination von Psychotherapie und suchtspezifischer Therapie erfolgversprechend. </a:t>
            </a:r>
          </a:p>
          <a:p>
            <a:pPr marL="285750" indent="-285750">
              <a:buFont typeface="Wingdings" panose="05000000000000000000" pitchFamily="2" charset="2"/>
              <a:buChar char="§"/>
            </a:pPr>
            <a:endParaRPr lang="de-CH" dirty="0"/>
          </a:p>
          <a:p>
            <a:endParaRPr lang="de-CH" dirty="0"/>
          </a:p>
          <a:p>
            <a:endParaRPr lang="de-CH" dirty="0"/>
          </a:p>
          <a:p>
            <a:pPr marL="285750" indent="-285750">
              <a:buFont typeface="Arial" panose="020B0604020202020204" pitchFamily="34" charset="0"/>
              <a:buChar char="•"/>
            </a:pPr>
            <a:endParaRPr lang="de-CH" dirty="0"/>
          </a:p>
          <a:p>
            <a:endParaRPr lang="de-CH" dirty="0"/>
          </a:p>
          <a:p>
            <a:endParaRPr lang="de-CH" dirty="0"/>
          </a:p>
        </p:txBody>
      </p:sp>
      <p:sp>
        <p:nvSpPr>
          <p:cNvPr id="3" name="Titel 2"/>
          <p:cNvSpPr>
            <a:spLocks noGrp="1"/>
          </p:cNvSpPr>
          <p:nvPr>
            <p:ph type="title"/>
          </p:nvPr>
        </p:nvSpPr>
        <p:spPr/>
        <p:txBody>
          <a:bodyPr/>
          <a:lstStyle/>
          <a:p>
            <a:r>
              <a:rPr lang="de-CH" dirty="0"/>
              <a:t>Psyche</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98628"/>
            <a:ext cx="237626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24</a:t>
            </a:fld>
            <a:endParaRPr lang="de-CH" dirty="0"/>
          </a:p>
        </p:txBody>
      </p:sp>
    </p:spTree>
    <p:extLst>
      <p:ext uri="{BB962C8B-B14F-4D97-AF65-F5344CB8AC3E}">
        <p14:creationId xmlns:p14="http://schemas.microsoft.com/office/powerpoint/2010/main" val="23544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quarter" idx="10"/>
          </p:nvPr>
        </p:nvPicPr>
        <p:blipFill>
          <a:blip r:embed="rId2"/>
          <a:stretch>
            <a:fillRect/>
          </a:stretch>
        </p:blipFill>
        <p:spPr>
          <a:xfrm>
            <a:off x="2411760" y="1844824"/>
            <a:ext cx="3672408" cy="4392488"/>
          </a:xfrm>
          <a:prstGeom prst="rect">
            <a:avLst/>
          </a:prstGeom>
        </p:spPr>
      </p:pic>
      <p:sp>
        <p:nvSpPr>
          <p:cNvPr id="3" name="Titel 2"/>
          <p:cNvSpPr>
            <a:spLocks noGrp="1"/>
          </p:cNvSpPr>
          <p:nvPr>
            <p:ph type="title"/>
          </p:nvPr>
        </p:nvSpPr>
        <p:spPr/>
        <p:txBody>
          <a:bodyPr/>
          <a:lstStyle/>
          <a:p>
            <a:r>
              <a:rPr lang="de-CH" dirty="0"/>
              <a:t>Körper</a:t>
            </a:r>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25</a:t>
            </a:fld>
            <a:endParaRPr lang="de-CH" dirty="0"/>
          </a:p>
        </p:txBody>
      </p:sp>
    </p:spTree>
    <p:extLst>
      <p:ext uri="{BB962C8B-B14F-4D97-AF65-F5344CB8AC3E}">
        <p14:creationId xmlns:p14="http://schemas.microsoft.com/office/powerpoint/2010/main" val="226709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Psychosoziale Aspekte</a:t>
            </a:r>
          </a:p>
        </p:txBody>
      </p:sp>
      <p:sp>
        <p:nvSpPr>
          <p:cNvPr id="5" name="Inhaltsplatzhalter 2"/>
          <p:cNvSpPr>
            <a:spLocks noGrp="1"/>
          </p:cNvSpPr>
          <p:nvPr>
            <p:ph sz="quarter" idx="10"/>
          </p:nvPr>
        </p:nvSpPr>
        <p:spPr/>
        <p:txBody>
          <a:bodyPr/>
          <a:lstStyle/>
          <a:p>
            <a:pPr marL="285750" indent="-285750">
              <a:buFont typeface="Arial" panose="020B0604020202020204" pitchFamily="34" charset="0"/>
              <a:buChar char="•"/>
            </a:pPr>
            <a:r>
              <a:rPr lang="de-DE" dirty="0"/>
              <a:t>Abhängige weisen oft ein gestörtes Bindungs- und </a:t>
            </a:r>
            <a:r>
              <a:rPr lang="de-CH" dirty="0"/>
              <a:t>Beziehungsverhalten auf</a:t>
            </a:r>
          </a:p>
          <a:p>
            <a:pPr marL="285750" indent="-285750">
              <a:buFont typeface="Arial" panose="020B0604020202020204" pitchFamily="34" charset="0"/>
              <a:buChar char="•"/>
            </a:pPr>
            <a:r>
              <a:rPr lang="de-DE" dirty="0"/>
              <a:t>Der Alltag Abhängiger ist von Stress geprägt</a:t>
            </a:r>
          </a:p>
          <a:p>
            <a:pPr marL="285750" indent="-285750">
              <a:buFont typeface="Arial" panose="020B0604020202020204" pitchFamily="34" charset="0"/>
              <a:buChar char="•"/>
            </a:pPr>
            <a:r>
              <a:rPr lang="de-DE" dirty="0"/>
              <a:t>Abhängige leiden oft unter Schuld-/ Schamgefühlen und instabilem </a:t>
            </a:r>
            <a:r>
              <a:rPr lang="de-CH" dirty="0"/>
              <a:t>Selbstwertgefühl</a:t>
            </a:r>
          </a:p>
          <a:p>
            <a:pPr marL="285750" indent="-285750">
              <a:buFont typeface="Arial" panose="020B0604020202020204" pitchFamily="34" charset="0"/>
              <a:buChar char="•"/>
            </a:pPr>
            <a:r>
              <a:rPr lang="de-DE" dirty="0"/>
              <a:t>Die Frustrationstoleranz Abhängiger ist oft geringer</a:t>
            </a:r>
          </a:p>
          <a:p>
            <a:pPr marL="285750" indent="-285750">
              <a:buFont typeface="Arial" panose="020B0604020202020204" pitchFamily="34" charset="0"/>
              <a:buChar char="•"/>
            </a:pPr>
            <a:r>
              <a:rPr lang="de-DE" dirty="0"/>
              <a:t>Die Ressourcen Abhängiger sind oftmals begrenzt</a:t>
            </a:r>
            <a:endParaRPr lang="de-CH" dirty="0"/>
          </a:p>
        </p:txBody>
      </p:sp>
      <p:pic>
        <p:nvPicPr>
          <p:cNvPr id="6" name="Grafik 5"/>
          <p:cNvPicPr>
            <a:picLocks noChangeAspect="1"/>
          </p:cNvPicPr>
          <p:nvPr/>
        </p:nvPicPr>
        <p:blipFill>
          <a:blip r:embed="rId2"/>
          <a:stretch>
            <a:fillRect/>
          </a:stretch>
        </p:blipFill>
        <p:spPr>
          <a:xfrm>
            <a:off x="5580112" y="4221088"/>
            <a:ext cx="2619375" cy="1743075"/>
          </a:xfrm>
          <a:prstGeom prst="rect">
            <a:avLst/>
          </a:prstGeom>
        </p:spPr>
      </p:pic>
      <p:sp>
        <p:nvSpPr>
          <p:cNvPr id="2" name="Datumsplatzhalter 1"/>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26</a:t>
            </a:fld>
            <a:endParaRPr lang="de-CH" dirty="0"/>
          </a:p>
        </p:txBody>
      </p:sp>
    </p:spTree>
    <p:extLst>
      <p:ext uri="{BB962C8B-B14F-4D97-AF65-F5344CB8AC3E}">
        <p14:creationId xmlns:p14="http://schemas.microsoft.com/office/powerpoint/2010/main" val="329557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p:cNvSpPr txBox="1">
            <a:spLocks/>
          </p:cNvSpPr>
          <p:nvPr/>
        </p:nvSpPr>
        <p:spPr>
          <a:xfrm>
            <a:off x="467046" y="730708"/>
            <a:ext cx="8353426" cy="900001"/>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r>
              <a:rPr lang="de-DE" sz="2800" dirty="0">
                <a:solidFill>
                  <a:srgbClr val="C00000"/>
                </a:solidFill>
              </a:rPr>
              <a:t>Mögliche Hinweise auf Substanzmissbrauch</a:t>
            </a:r>
            <a:br>
              <a:rPr lang="de-DE" sz="2800" dirty="0"/>
            </a:br>
            <a:endParaRPr lang="de-DE" sz="2800" dirty="0"/>
          </a:p>
        </p:txBody>
      </p:sp>
      <p:sp>
        <p:nvSpPr>
          <p:cNvPr id="4" name="Inhaltsplatzhalter 7"/>
          <p:cNvSpPr txBox="1">
            <a:spLocks/>
          </p:cNvSpPr>
          <p:nvPr/>
        </p:nvSpPr>
        <p:spPr>
          <a:xfrm>
            <a:off x="683568" y="1630709"/>
            <a:ext cx="8137525" cy="4246563"/>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600"/>
              </a:spcAft>
              <a:buFont typeface="Wingdings" panose="05000000000000000000" pitchFamily="2" charset="2"/>
              <a:buChar char="§"/>
            </a:pPr>
            <a:r>
              <a:rPr lang="de-DE" sz="2000" dirty="0"/>
              <a:t>Verminderte Leistungsfähigkeit</a:t>
            </a:r>
          </a:p>
          <a:p>
            <a:pPr marL="342900" indent="-342900">
              <a:lnSpc>
                <a:spcPct val="150000"/>
              </a:lnSpc>
              <a:spcAft>
                <a:spcPts val="600"/>
              </a:spcAft>
              <a:buFont typeface="Wingdings" panose="05000000000000000000" pitchFamily="2" charset="2"/>
              <a:buChar char="§"/>
            </a:pPr>
            <a:r>
              <a:rPr lang="de-DE" sz="2000" dirty="0"/>
              <a:t>Rückgang der Motivation, Desinteresse</a:t>
            </a:r>
          </a:p>
          <a:p>
            <a:pPr marL="342900" indent="-342900">
              <a:lnSpc>
                <a:spcPct val="150000"/>
              </a:lnSpc>
              <a:spcAft>
                <a:spcPts val="600"/>
              </a:spcAft>
              <a:buFont typeface="Wingdings" panose="05000000000000000000" pitchFamily="2" charset="2"/>
              <a:buChar char="§"/>
            </a:pPr>
            <a:r>
              <a:rPr lang="de-DE" sz="2000" dirty="0"/>
              <a:t>Auffallende Müdigkeit (gerötete, glasige Augen)</a:t>
            </a:r>
          </a:p>
          <a:p>
            <a:pPr marL="342900" indent="-342900">
              <a:lnSpc>
                <a:spcPct val="150000"/>
              </a:lnSpc>
              <a:spcAft>
                <a:spcPts val="600"/>
              </a:spcAft>
              <a:buFont typeface="Wingdings" panose="05000000000000000000" pitchFamily="2" charset="2"/>
              <a:buChar char="§"/>
            </a:pPr>
            <a:r>
              <a:rPr lang="de-DE" sz="2000" dirty="0"/>
              <a:t>Verändertes Erscheinungsbild (Kleidung, Körperpflege) </a:t>
            </a:r>
          </a:p>
          <a:p>
            <a:pPr marL="342900" indent="-342900">
              <a:lnSpc>
                <a:spcPct val="150000"/>
              </a:lnSpc>
              <a:spcAft>
                <a:spcPts val="600"/>
              </a:spcAft>
              <a:buFont typeface="Wingdings" panose="05000000000000000000" pitchFamily="2" charset="2"/>
              <a:buChar char="§"/>
            </a:pPr>
            <a:r>
              <a:rPr lang="de-DE" sz="2000" dirty="0"/>
              <a:t>Stimmungsschwankungen (launisch, gereizt, nervös...)</a:t>
            </a:r>
          </a:p>
          <a:p>
            <a:pPr marL="342900" indent="-342900">
              <a:lnSpc>
                <a:spcPct val="150000"/>
              </a:lnSpc>
              <a:spcAft>
                <a:spcPts val="600"/>
              </a:spcAft>
              <a:buFont typeface="Wingdings" panose="05000000000000000000" pitchFamily="2" charset="2"/>
              <a:buChar char="§"/>
            </a:pPr>
            <a:r>
              <a:rPr lang="de-DE" sz="2000" dirty="0"/>
              <a:t>Unzuverlässigkeit, häufige Fehlzeiten </a:t>
            </a:r>
          </a:p>
          <a:p>
            <a:pPr marL="342900" indent="-342900">
              <a:lnSpc>
                <a:spcPct val="150000"/>
              </a:lnSpc>
              <a:spcAft>
                <a:spcPts val="600"/>
              </a:spcAft>
              <a:buFont typeface="Wingdings" panose="05000000000000000000" pitchFamily="2" charset="2"/>
              <a:buChar char="§"/>
            </a:pPr>
            <a:r>
              <a:rPr lang="de-DE" sz="2000" dirty="0"/>
              <a:t>Personen für finanzielle Unterstützung anfragen</a:t>
            </a:r>
          </a:p>
          <a:p>
            <a:pPr marL="285750" indent="-285750">
              <a:lnSpc>
                <a:spcPct val="150000"/>
              </a:lnSpc>
              <a:buFont typeface="Arial" panose="020B0604020202020204" pitchFamily="34" charset="0"/>
              <a:buChar char="•"/>
            </a:pPr>
            <a:endParaRPr lang="de-DE" sz="2000" dirty="0"/>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5" name="Foliennummernplatzhalter 4"/>
          <p:cNvSpPr>
            <a:spLocks noGrp="1"/>
          </p:cNvSpPr>
          <p:nvPr>
            <p:ph type="sldNum" sz="quarter" idx="12"/>
          </p:nvPr>
        </p:nvSpPr>
        <p:spPr/>
        <p:txBody>
          <a:bodyPr/>
          <a:lstStyle/>
          <a:p>
            <a:r>
              <a:rPr lang="de-CH" dirty="0"/>
              <a:t>| </a:t>
            </a:r>
            <a:fld id="{3A32DBB8-1E0D-4566-9E06-75BC4A887CF8}" type="slidenum">
              <a:rPr lang="de-CH" smtClean="0"/>
              <a:pPr/>
              <a:t>27</a:t>
            </a:fld>
            <a:endParaRPr lang="de-CH" dirty="0"/>
          </a:p>
        </p:txBody>
      </p:sp>
    </p:spTree>
    <p:extLst>
      <p:ext uri="{BB962C8B-B14F-4D97-AF65-F5344CB8AC3E}">
        <p14:creationId xmlns:p14="http://schemas.microsoft.com/office/powerpoint/2010/main" val="2793194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p:cNvSpPr txBox="1">
            <a:spLocks/>
          </p:cNvSpPr>
          <p:nvPr/>
        </p:nvSpPr>
        <p:spPr>
          <a:xfrm>
            <a:off x="467046" y="730708"/>
            <a:ext cx="8353426" cy="900001"/>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endParaRPr lang="de-DE" sz="2800" dirty="0">
              <a:solidFill>
                <a:srgbClr val="C00000"/>
              </a:solidFill>
            </a:endParaRPr>
          </a:p>
        </p:txBody>
      </p:sp>
      <p:sp>
        <p:nvSpPr>
          <p:cNvPr id="4" name="Inhaltsplatzhalter 7"/>
          <p:cNvSpPr txBox="1">
            <a:spLocks/>
          </p:cNvSpPr>
          <p:nvPr/>
        </p:nvSpPr>
        <p:spPr>
          <a:xfrm>
            <a:off x="683568" y="1630709"/>
            <a:ext cx="8137525" cy="4246563"/>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a:spcBef>
                <a:spcPts val="900"/>
              </a:spcBef>
            </a:pPr>
            <a:endParaRPr lang="de-DE" sz="2000" dirty="0"/>
          </a:p>
          <a:p>
            <a:pPr marL="609600" indent="-342900">
              <a:spcBef>
                <a:spcPts val="900"/>
              </a:spcBef>
              <a:buFont typeface="Wingdings" panose="05000000000000000000" pitchFamily="2" charset="2"/>
              <a:buChar char="§"/>
            </a:pPr>
            <a:r>
              <a:rPr lang="de-DE" sz="2000" dirty="0"/>
              <a:t>Konzentrationsschwierigkeiten, mangelnde Aufmerksamkeit</a:t>
            </a:r>
          </a:p>
          <a:p>
            <a:pPr marL="609600" indent="-342900">
              <a:spcBef>
                <a:spcPts val="900"/>
              </a:spcBef>
              <a:buFont typeface="Wingdings" panose="05000000000000000000" pitchFamily="2" charset="2"/>
              <a:buChar char="§"/>
            </a:pPr>
            <a:r>
              <a:rPr lang="de-DE" sz="2000" dirty="0"/>
              <a:t> Alkoholfahne oder kaschierende Gerüche</a:t>
            </a:r>
          </a:p>
          <a:p>
            <a:pPr marL="609600" indent="-342900">
              <a:spcBef>
                <a:spcPts val="900"/>
              </a:spcBef>
              <a:buFont typeface="Wingdings" panose="05000000000000000000" pitchFamily="2" charset="2"/>
              <a:buChar char="§"/>
            </a:pPr>
            <a:r>
              <a:rPr lang="de-DE" sz="2000" dirty="0"/>
              <a:t> Häufiges Verlassen des Arbeitsplatzes/ anderen Situationen</a:t>
            </a:r>
          </a:p>
          <a:p>
            <a:pPr marL="609600" indent="-342900">
              <a:spcBef>
                <a:spcPts val="900"/>
              </a:spcBef>
              <a:buFont typeface="Wingdings" panose="05000000000000000000" pitchFamily="2" charset="2"/>
              <a:buChar char="§"/>
            </a:pPr>
            <a:r>
              <a:rPr lang="de-DE" sz="2000" dirty="0"/>
              <a:t> Fahrausweisentzug</a:t>
            </a:r>
          </a:p>
          <a:p>
            <a:pPr marL="609600" indent="-342900">
              <a:spcBef>
                <a:spcPts val="900"/>
              </a:spcBef>
              <a:buFont typeface="Wingdings" panose="05000000000000000000" pitchFamily="2" charset="2"/>
              <a:buChar char="§"/>
            </a:pPr>
            <a:r>
              <a:rPr lang="de-DE" sz="2000" dirty="0"/>
              <a:t> Entschuldigung durch Dritte</a:t>
            </a:r>
          </a:p>
          <a:p>
            <a:pPr marL="342900" indent="-342900">
              <a:lnSpc>
                <a:spcPct val="150000"/>
              </a:lnSpc>
              <a:buFont typeface="Wingdings" panose="05000000000000000000" pitchFamily="2" charset="2"/>
              <a:buChar char="Ø"/>
            </a:pPr>
            <a:endParaRPr lang="de-DE" sz="2000" dirty="0"/>
          </a:p>
          <a:p>
            <a:pPr marL="342900" indent="-342900">
              <a:lnSpc>
                <a:spcPct val="150000"/>
              </a:lnSpc>
              <a:buFont typeface="Wingdings" panose="05000000000000000000" pitchFamily="2" charset="2"/>
              <a:buChar char="Ø"/>
            </a:pPr>
            <a:endParaRPr lang="de-DE" sz="2000" dirty="0"/>
          </a:p>
          <a:p>
            <a:pPr marL="285750" indent="-285750">
              <a:lnSpc>
                <a:spcPct val="150000"/>
              </a:lnSpc>
              <a:buFont typeface="Arial" panose="020B0604020202020204" pitchFamily="34" charset="0"/>
              <a:buChar char="•"/>
            </a:pPr>
            <a:endParaRPr lang="de-DE" sz="2000" dirty="0"/>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5" name="Foliennummernplatzhalter 4"/>
          <p:cNvSpPr>
            <a:spLocks noGrp="1"/>
          </p:cNvSpPr>
          <p:nvPr>
            <p:ph type="sldNum" sz="quarter" idx="12"/>
          </p:nvPr>
        </p:nvSpPr>
        <p:spPr/>
        <p:txBody>
          <a:bodyPr/>
          <a:lstStyle/>
          <a:p>
            <a:r>
              <a:rPr lang="de-CH" dirty="0"/>
              <a:t>| </a:t>
            </a:r>
            <a:fld id="{3A32DBB8-1E0D-4566-9E06-75BC4A887CF8}" type="slidenum">
              <a:rPr lang="de-CH" smtClean="0"/>
              <a:pPr/>
              <a:t>28</a:t>
            </a:fld>
            <a:endParaRPr lang="de-CH" dirty="0"/>
          </a:p>
        </p:txBody>
      </p:sp>
    </p:spTree>
    <p:extLst>
      <p:ext uri="{BB962C8B-B14F-4D97-AF65-F5344CB8AC3E}">
        <p14:creationId xmlns:p14="http://schemas.microsoft.com/office/powerpoint/2010/main" val="193059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a:solidFill>
                  <a:srgbClr val="C00000"/>
                </a:solidFill>
                <a:effectLst>
                  <a:outerShdw blurRad="38100" dist="38100" dir="2700000" algn="tl">
                    <a:srgbClr val="000000">
                      <a:alpha val="43137"/>
                    </a:srgbClr>
                  </a:outerShdw>
                </a:effectLst>
              </a:rPr>
              <a:t>Gesprächsführung</a:t>
            </a:r>
          </a:p>
        </p:txBody>
      </p:sp>
      <p:sp>
        <p:nvSpPr>
          <p:cNvPr id="3" name="Datumsplatzhalter 2"/>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29</a:t>
            </a:fld>
            <a:endParaRPr lang="de-CH" dirty="0"/>
          </a:p>
        </p:txBody>
      </p:sp>
    </p:spTree>
    <p:extLst>
      <p:ext uri="{BB962C8B-B14F-4D97-AF65-F5344CB8AC3E}">
        <p14:creationId xmlns:p14="http://schemas.microsoft.com/office/powerpoint/2010/main" val="397637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endParaRPr lang="de-CH" b="1" dirty="0"/>
          </a:p>
          <a:p>
            <a:pPr marL="285750" indent="-285750">
              <a:buFont typeface="Wingdings" panose="05000000000000000000" pitchFamily="2" charset="2"/>
              <a:buChar char="§"/>
            </a:pPr>
            <a:endParaRPr lang="de-CH" b="1" dirty="0"/>
          </a:p>
          <a:p>
            <a:pPr marL="285750" indent="-285750">
              <a:buFont typeface="Wingdings" panose="05000000000000000000" pitchFamily="2" charset="2"/>
              <a:buChar char="§"/>
            </a:pPr>
            <a:r>
              <a:rPr lang="de-CH" b="1" dirty="0"/>
              <a:t>Was Sucht bedeutet</a:t>
            </a:r>
          </a:p>
          <a:p>
            <a:endParaRPr lang="de-CH" b="1" dirty="0"/>
          </a:p>
          <a:p>
            <a:pPr marL="285750" indent="-285750">
              <a:buFont typeface="Wingdings" panose="05000000000000000000" pitchFamily="2" charset="2"/>
              <a:buChar char="§"/>
            </a:pPr>
            <a:r>
              <a:rPr lang="de-CH" b="1" dirty="0"/>
              <a:t>Wie Sie Suchtprobleme ansprechen können</a:t>
            </a:r>
          </a:p>
          <a:p>
            <a:endParaRPr lang="de-CH" b="1" dirty="0"/>
          </a:p>
          <a:p>
            <a:pPr marL="285750" indent="-285750">
              <a:buFont typeface="Wingdings" panose="05000000000000000000" pitchFamily="2" charset="2"/>
              <a:buChar char="§"/>
            </a:pPr>
            <a:r>
              <a:rPr lang="de-CH" b="1" dirty="0"/>
              <a:t>Wo es Beratung und Unterstützung gibt</a:t>
            </a:r>
          </a:p>
        </p:txBody>
      </p:sp>
      <p:sp>
        <p:nvSpPr>
          <p:cNvPr id="3" name="Titel 2"/>
          <p:cNvSpPr>
            <a:spLocks noGrp="1"/>
          </p:cNvSpPr>
          <p:nvPr>
            <p:ph type="title"/>
          </p:nvPr>
        </p:nvSpPr>
        <p:spPr/>
        <p:txBody>
          <a:bodyPr/>
          <a:lstStyle/>
          <a:p>
            <a:r>
              <a:rPr lang="de-CH" dirty="0"/>
              <a:t>Am Ende der Fortbildung wissen Sie...</a:t>
            </a:r>
          </a:p>
        </p:txBody>
      </p:sp>
      <p:sp>
        <p:nvSpPr>
          <p:cNvPr id="4" name="Datumsplatzhalter 3"/>
          <p:cNvSpPr>
            <a:spLocks noGrp="1"/>
          </p:cNvSpPr>
          <p:nvPr>
            <p:ph type="dt" sz="half" idx="11"/>
          </p:nvPr>
        </p:nvSpPr>
        <p:spPr/>
        <p:txBody>
          <a:bodyPr/>
          <a:lstStyle/>
          <a:p>
            <a:pPr>
              <a:defRPr/>
            </a:pPr>
            <a:r>
              <a:rPr lang="de-DE" dirty="0"/>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a:t>
            </a:fld>
            <a:endParaRPr lang="de-CH" dirty="0"/>
          </a:p>
        </p:txBody>
      </p:sp>
    </p:spTree>
    <p:extLst>
      <p:ext uri="{BB962C8B-B14F-4D97-AF65-F5344CB8AC3E}">
        <p14:creationId xmlns:p14="http://schemas.microsoft.com/office/powerpoint/2010/main" val="4032835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Austausch</a:t>
            </a:r>
          </a:p>
        </p:txBody>
      </p:sp>
      <p:sp>
        <p:nvSpPr>
          <p:cNvPr id="3" name="Inhaltsplatzhalter 2"/>
          <p:cNvSpPr>
            <a:spLocks noGrp="1"/>
          </p:cNvSpPr>
          <p:nvPr>
            <p:ph sz="quarter" idx="10"/>
          </p:nvPr>
        </p:nvSpPr>
        <p:spPr/>
        <p:txBody>
          <a:bodyPr/>
          <a:lstStyle/>
          <a:p>
            <a:endParaRPr lang="de-CH" dirty="0"/>
          </a:p>
          <a:p>
            <a:pPr marL="285750" indent="-285750">
              <a:buFont typeface="Wingdings" panose="05000000000000000000" pitchFamily="2" charset="2"/>
              <a:buChar char="§"/>
            </a:pPr>
            <a:r>
              <a:rPr lang="de-CH" dirty="0"/>
              <a:t>Hatten Sie während der Arbeit schon Berührungspunkte mit dem Thema Sucht? Wenn ja, welche?</a:t>
            </a:r>
          </a:p>
          <a:p>
            <a:pPr marL="285750" indent="-285750">
              <a:buFont typeface="Wingdings" panose="05000000000000000000" pitchFamily="2" charset="2"/>
              <a:buChar char="§"/>
            </a:pPr>
            <a:r>
              <a:rPr lang="de-CH" dirty="0"/>
              <a:t>Ist es sinnvoll, dass med. Praxisassistent*innen bei der Arbeit Wahrnehmungen/ Verdacht bzgl. Sucht anzusprechen? </a:t>
            </a:r>
          </a:p>
          <a:p>
            <a:pPr marL="285750" indent="-285750">
              <a:buFont typeface="Wingdings" panose="05000000000000000000" pitchFamily="2" charset="2"/>
              <a:buChar char="§"/>
            </a:pPr>
            <a:r>
              <a:rPr lang="de-CH" dirty="0"/>
              <a:t>Wo liegen Schwierigkeiten das Thema Sucht anzusprechen?</a:t>
            </a:r>
          </a:p>
          <a:p>
            <a:pPr marL="285750" indent="-285750">
              <a:buFont typeface="Wingdings" panose="05000000000000000000" pitchFamily="2" charset="2"/>
              <a:buChar char="§"/>
            </a:pPr>
            <a:endParaRPr lang="de-CH" dirty="0"/>
          </a:p>
          <a:p>
            <a:pPr marL="285750" indent="-285750">
              <a:buFont typeface="Wingdings" panose="05000000000000000000" pitchFamily="2" charset="2"/>
              <a:buChar char="§"/>
            </a:pPr>
            <a:endParaRPr lang="de-CH" dirty="0"/>
          </a:p>
          <a:p>
            <a:pPr marL="285750" indent="-285750">
              <a:buFont typeface="Wingdings" panose="05000000000000000000" pitchFamily="2" charset="2"/>
              <a:buChar char="§"/>
            </a:pPr>
            <a:endParaRPr lang="de-CH" dirty="0"/>
          </a:p>
          <a:p>
            <a:pPr marL="285750" indent="-285750">
              <a:buFont typeface="Wingdings" panose="05000000000000000000" pitchFamily="2" charset="2"/>
              <a:buChar char="§"/>
            </a:pPr>
            <a:endParaRPr lang="de-CH" dirty="0"/>
          </a:p>
          <a:p>
            <a:endParaRPr lang="de-CH" dirty="0"/>
          </a:p>
        </p:txBody>
      </p:sp>
      <p:sp>
        <p:nvSpPr>
          <p:cNvPr id="4" name="AutoShape 2" descr="Warum uns regelmäßiger Austausch so wichtig 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4" descr="Warum uns regelmäßiger Austausch so wichtig 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p:cNvPicPr>
            <a:picLocks noChangeAspect="1"/>
          </p:cNvPicPr>
          <p:nvPr/>
        </p:nvPicPr>
        <p:blipFill>
          <a:blip r:embed="rId2"/>
          <a:stretch>
            <a:fillRect/>
          </a:stretch>
        </p:blipFill>
        <p:spPr>
          <a:xfrm>
            <a:off x="2915816" y="4365104"/>
            <a:ext cx="3109229" cy="1475360"/>
          </a:xfrm>
          <a:prstGeom prst="rect">
            <a:avLst/>
          </a:prstGeom>
        </p:spPr>
      </p:pic>
      <p:sp>
        <p:nvSpPr>
          <p:cNvPr id="7" name="Datumsplatzhalter 6"/>
          <p:cNvSpPr>
            <a:spLocks noGrp="1"/>
          </p:cNvSpPr>
          <p:nvPr>
            <p:ph type="dt" sz="half" idx="11"/>
          </p:nvPr>
        </p:nvSpPr>
        <p:spPr/>
        <p:txBody>
          <a:bodyPr/>
          <a:lstStyle/>
          <a:p>
            <a:pPr>
              <a:defRPr/>
            </a:pPr>
            <a:r>
              <a:rPr lang="de-DE"/>
              <a:t>14.06.2023</a:t>
            </a:r>
            <a:endParaRPr lang="de-CH" dirty="0"/>
          </a:p>
        </p:txBody>
      </p:sp>
      <p:sp>
        <p:nvSpPr>
          <p:cNvPr id="8" name="Foliennummernplatzhalter 7"/>
          <p:cNvSpPr>
            <a:spLocks noGrp="1"/>
          </p:cNvSpPr>
          <p:nvPr>
            <p:ph type="sldNum" sz="quarter" idx="13"/>
          </p:nvPr>
        </p:nvSpPr>
        <p:spPr/>
        <p:txBody>
          <a:bodyPr/>
          <a:lstStyle/>
          <a:p>
            <a:r>
              <a:rPr lang="de-CH" dirty="0"/>
              <a:t>| </a:t>
            </a:r>
            <a:fld id="{7109C224-8541-4BB1-8296-28D25F0B5C9C}" type="slidenum">
              <a:rPr lang="de-CH" smtClean="0"/>
              <a:pPr/>
              <a:t>30</a:t>
            </a:fld>
            <a:endParaRPr lang="de-CH" dirty="0"/>
          </a:p>
        </p:txBody>
      </p:sp>
    </p:spTree>
    <p:extLst>
      <p:ext uri="{BB962C8B-B14F-4D97-AF65-F5344CB8AC3E}">
        <p14:creationId xmlns:p14="http://schemas.microsoft.com/office/powerpoint/2010/main" val="124697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67544" y="1196752"/>
            <a:ext cx="8137525" cy="369888"/>
          </a:xfrm>
          <a:prstGeom prst="rect">
            <a:avLst/>
          </a:prstGeom>
        </p:spPr>
        <p:txBody>
          <a:bodyPr/>
          <a:lst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charset="0"/>
              </a:defRPr>
            </a:lvl2pPr>
            <a:lvl3pPr algn="l" rtl="0" eaLnBrk="1" fontAlgn="base" hangingPunct="1">
              <a:spcBef>
                <a:spcPct val="0"/>
              </a:spcBef>
              <a:spcAft>
                <a:spcPct val="0"/>
              </a:spcAft>
              <a:defRPr sz="2400" b="1">
                <a:solidFill>
                  <a:schemeClr val="accent1"/>
                </a:solidFill>
                <a:latin typeface="Arial" charset="0"/>
              </a:defRPr>
            </a:lvl3pPr>
            <a:lvl4pPr algn="l" rtl="0" eaLnBrk="1" fontAlgn="base" hangingPunct="1">
              <a:spcBef>
                <a:spcPct val="0"/>
              </a:spcBef>
              <a:spcAft>
                <a:spcPct val="0"/>
              </a:spcAft>
              <a:defRPr sz="2400" b="1">
                <a:solidFill>
                  <a:schemeClr val="accent1"/>
                </a:solidFill>
                <a:latin typeface="Arial" charset="0"/>
              </a:defRPr>
            </a:lvl4pPr>
            <a:lvl5pPr algn="l" rtl="0" eaLnBrk="1" fontAlgn="base" hangingPunct="1">
              <a:spcBef>
                <a:spcPct val="0"/>
              </a:spcBef>
              <a:spcAft>
                <a:spcPct val="0"/>
              </a:spcAft>
              <a:defRPr sz="2400" b="1">
                <a:solidFill>
                  <a:schemeClr val="accent1"/>
                </a:solidFill>
                <a:latin typeface="Arial" charset="0"/>
              </a:defRPr>
            </a:lvl5pPr>
            <a:lvl6pPr marL="457119" algn="l" rtl="0" eaLnBrk="1" fontAlgn="base" hangingPunct="1">
              <a:spcBef>
                <a:spcPct val="0"/>
              </a:spcBef>
              <a:spcAft>
                <a:spcPct val="0"/>
              </a:spcAft>
              <a:defRPr sz="2400" b="1">
                <a:solidFill>
                  <a:schemeClr val="accent1"/>
                </a:solidFill>
                <a:latin typeface="Arial" charset="0"/>
              </a:defRPr>
            </a:lvl6pPr>
            <a:lvl7pPr marL="914239" algn="l" rtl="0" eaLnBrk="1" fontAlgn="base" hangingPunct="1">
              <a:spcBef>
                <a:spcPct val="0"/>
              </a:spcBef>
              <a:spcAft>
                <a:spcPct val="0"/>
              </a:spcAft>
              <a:defRPr sz="2400" b="1">
                <a:solidFill>
                  <a:schemeClr val="accent1"/>
                </a:solidFill>
                <a:latin typeface="Arial" charset="0"/>
              </a:defRPr>
            </a:lvl7pPr>
            <a:lvl8pPr marL="1371358" algn="l" rtl="0" eaLnBrk="1" fontAlgn="base" hangingPunct="1">
              <a:spcBef>
                <a:spcPct val="0"/>
              </a:spcBef>
              <a:spcAft>
                <a:spcPct val="0"/>
              </a:spcAft>
              <a:defRPr sz="2400" b="1">
                <a:solidFill>
                  <a:schemeClr val="accent1"/>
                </a:solidFill>
                <a:latin typeface="Arial" charset="0"/>
              </a:defRPr>
            </a:lvl8pPr>
            <a:lvl9pPr marL="1828477" algn="l" rtl="0" eaLnBrk="1" fontAlgn="base" hangingPunct="1">
              <a:spcBef>
                <a:spcPct val="0"/>
              </a:spcBef>
              <a:spcAft>
                <a:spcPct val="0"/>
              </a:spcAft>
              <a:defRPr sz="2400" b="1">
                <a:solidFill>
                  <a:schemeClr val="accent1"/>
                </a:solidFill>
                <a:latin typeface="Arial" charset="0"/>
              </a:defRPr>
            </a:lvl9pPr>
          </a:lstStyle>
          <a:p>
            <a:r>
              <a:rPr lang="de-CH" altLang="de-DE" sz="2800" dirty="0"/>
              <a:t>Was macht das Ansprechen schwierig?</a:t>
            </a:r>
          </a:p>
        </p:txBody>
      </p:sp>
      <p:sp>
        <p:nvSpPr>
          <p:cNvPr id="4" name="Inhaltsplatzhalter 2"/>
          <p:cNvSpPr txBox="1">
            <a:spLocks/>
          </p:cNvSpPr>
          <p:nvPr/>
        </p:nvSpPr>
        <p:spPr>
          <a:xfrm>
            <a:off x="611560" y="2132857"/>
            <a:ext cx="7993509" cy="3528392"/>
          </a:xfrm>
          <a:prstGeom prst="rect">
            <a:avLst/>
          </a:prstGeom>
        </p:spPr>
        <p:txBody>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defRPr/>
            </a:pPr>
            <a:r>
              <a:rPr lang="de-CH" altLang="de-DE" sz="2000" dirty="0">
                <a:sym typeface="Wingdings" panose="05000000000000000000" pitchFamily="2" charset="2"/>
              </a:rPr>
              <a:t>Unsicherheit betreffend der Wahrnehmung </a:t>
            </a:r>
          </a:p>
          <a:p>
            <a:pPr marL="457200" indent="-457200">
              <a:buFont typeface="Wingdings" panose="05000000000000000000" pitchFamily="2" charset="2"/>
              <a:buChar char="§"/>
              <a:defRPr/>
            </a:pPr>
            <a:r>
              <a:rPr lang="de-CH" altLang="de-DE" sz="2000" dirty="0">
                <a:sym typeface="Wingdings" panose="05000000000000000000" pitchFamily="2" charset="2"/>
              </a:rPr>
              <a:t>Ängste und Hemmungen die Problematik anzusprechen</a:t>
            </a:r>
          </a:p>
          <a:p>
            <a:pPr lvl="1" indent="0">
              <a:buNone/>
              <a:defRPr/>
            </a:pPr>
            <a:r>
              <a:rPr lang="de-CH" altLang="de-DE" sz="2000" i="1" dirty="0">
                <a:sym typeface="Wingdings" panose="05000000000000000000" pitchFamily="2" charset="2"/>
              </a:rPr>
              <a:t>  Zurückweisung, Einmischung, Belastung für Beziehung</a:t>
            </a:r>
          </a:p>
          <a:p>
            <a:pPr marL="457200" indent="-457200">
              <a:buFont typeface="Wingdings" panose="05000000000000000000" pitchFamily="2" charset="2"/>
              <a:buChar char="§"/>
              <a:defRPr/>
            </a:pPr>
            <a:r>
              <a:rPr lang="de-CH" altLang="de-DE" sz="2000" dirty="0">
                <a:sym typeface="Wingdings" panose="05000000000000000000" pitchFamily="2" charset="2"/>
              </a:rPr>
              <a:t>Unsicherheit betreffend der Reaktion</a:t>
            </a:r>
          </a:p>
          <a:p>
            <a:pPr marL="457200" indent="-457200">
              <a:buFont typeface="Wingdings" panose="05000000000000000000" pitchFamily="2" charset="2"/>
              <a:buChar char="§"/>
              <a:defRPr/>
            </a:pPr>
            <a:r>
              <a:rPr lang="de-CH" altLang="de-DE" sz="2000" dirty="0">
                <a:sym typeface="Wingdings" panose="05000000000000000000" pitchFamily="2" charset="2"/>
              </a:rPr>
              <a:t>Mangelnde Information über Hilfsangebote</a:t>
            </a:r>
          </a:p>
          <a:p>
            <a:pPr marL="457200" indent="-457200">
              <a:buFont typeface="Arial" panose="020B0604020202020204" pitchFamily="34" charset="0"/>
              <a:buChar char="•"/>
              <a:defRPr/>
            </a:pPr>
            <a:endParaRPr lang="de-CH" altLang="de-DE" sz="2400" dirty="0">
              <a:sym typeface="Wingdings" panose="05000000000000000000" pitchFamily="2" charset="2"/>
            </a:endParaRPr>
          </a:p>
          <a:p>
            <a:pPr>
              <a:defRPr/>
            </a:pPr>
            <a:endParaRPr lang="de-CH" altLang="de-DE" sz="2400" dirty="0">
              <a:sym typeface="Wingdings" panose="05000000000000000000" pitchFamily="2" charset="2"/>
            </a:endParaRPr>
          </a:p>
          <a:p>
            <a:pPr marL="285750" indent="-285750">
              <a:buFont typeface="Wingdings" pitchFamily="2" charset="2"/>
              <a:buChar char="à"/>
              <a:defRPr/>
            </a:pPr>
            <a:endParaRPr lang="de-CH" altLang="de-DE" sz="2400" dirty="0"/>
          </a:p>
        </p:txBody>
      </p:sp>
      <p:sp>
        <p:nvSpPr>
          <p:cNvPr id="2" name="Datumsplatzhalter 1"/>
          <p:cNvSpPr>
            <a:spLocks noGrp="1"/>
          </p:cNvSpPr>
          <p:nvPr>
            <p:ph type="dt" sz="half" idx="10"/>
          </p:nvPr>
        </p:nvSpPr>
        <p:spPr/>
        <p:txBody>
          <a:bodyPr/>
          <a:lstStyle/>
          <a:p>
            <a:pPr>
              <a:defRPr/>
            </a:pPr>
            <a:r>
              <a:rPr lang="de-DE"/>
              <a:t>14.06.2023</a:t>
            </a:r>
            <a:endParaRPr lang="de-CH" dirty="0"/>
          </a:p>
        </p:txBody>
      </p:sp>
      <p:sp>
        <p:nvSpPr>
          <p:cNvPr id="5" name="Foliennummernplatzhalter 4"/>
          <p:cNvSpPr>
            <a:spLocks noGrp="1"/>
          </p:cNvSpPr>
          <p:nvPr>
            <p:ph type="sldNum" sz="quarter" idx="12"/>
          </p:nvPr>
        </p:nvSpPr>
        <p:spPr/>
        <p:txBody>
          <a:bodyPr/>
          <a:lstStyle/>
          <a:p>
            <a:r>
              <a:rPr lang="de-CH" dirty="0"/>
              <a:t>| </a:t>
            </a:r>
            <a:fld id="{3A32DBB8-1E0D-4566-9E06-75BC4A887CF8}" type="slidenum">
              <a:rPr lang="de-CH" smtClean="0"/>
              <a:pPr/>
              <a:t>31</a:t>
            </a:fld>
            <a:endParaRPr lang="de-CH" dirty="0"/>
          </a:p>
        </p:txBody>
      </p:sp>
    </p:spTree>
    <p:extLst>
      <p:ext uri="{BB962C8B-B14F-4D97-AF65-F5344CB8AC3E}">
        <p14:creationId xmlns:p14="http://schemas.microsoft.com/office/powerpoint/2010/main" val="314555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468313" y="1341438"/>
            <a:ext cx="7705725" cy="4822825"/>
          </a:xfrm>
        </p:spPr>
        <p:txBody>
          <a:bodyPr/>
          <a:lstStyle/>
          <a:p>
            <a:pPr marL="258762" eaLnBrk="1" hangingPunct="1">
              <a:spcAft>
                <a:spcPct val="50000"/>
              </a:spcAft>
              <a:buClr>
                <a:schemeClr val="tx1"/>
              </a:buClr>
            </a:pPr>
            <a:r>
              <a:rPr lang="de-DE" altLang="de-DE" sz="2400" dirty="0"/>
              <a:t> </a:t>
            </a:r>
            <a:endParaRPr lang="de-CH" altLang="de-DE" sz="2000" dirty="0"/>
          </a:p>
        </p:txBody>
      </p:sp>
      <p:sp>
        <p:nvSpPr>
          <p:cNvPr id="8" name="Inhaltsplatzhalter 2"/>
          <p:cNvSpPr>
            <a:spLocks noGrp="1"/>
          </p:cNvSpPr>
          <p:nvPr>
            <p:ph idx="4294967295"/>
          </p:nvPr>
        </p:nvSpPr>
        <p:spPr>
          <a:xfrm>
            <a:off x="539552" y="1556792"/>
            <a:ext cx="8353425" cy="2520280"/>
          </a:xfrm>
          <a:prstGeom prst="rect">
            <a:avLst/>
          </a:prstGeom>
        </p:spPr>
        <p:txBody>
          <a:bodyPr/>
          <a:lstStyle/>
          <a:p>
            <a:pPr>
              <a:defRPr/>
            </a:pPr>
            <a:endParaRPr lang="de-DE" altLang="de-DE" sz="2000" dirty="0"/>
          </a:p>
          <a:p>
            <a:pPr marL="342900" indent="-342900">
              <a:buFont typeface="Wingdings" panose="05000000000000000000" pitchFamily="2" charset="2"/>
              <a:buChar char="§"/>
              <a:defRPr/>
            </a:pPr>
            <a:r>
              <a:rPr lang="de-DE" altLang="de-DE" sz="2000" dirty="0"/>
              <a:t>  </a:t>
            </a:r>
            <a:r>
              <a:rPr lang="de-DE" altLang="de-DE" dirty="0"/>
              <a:t>Eher früh als spät aktiv werden</a:t>
            </a:r>
          </a:p>
          <a:p>
            <a:pPr marL="342900" indent="-342900">
              <a:buFont typeface="Wingdings" panose="05000000000000000000" pitchFamily="2" charset="2"/>
              <a:buChar char="§"/>
              <a:defRPr/>
            </a:pPr>
            <a:r>
              <a:rPr lang="de-CH" altLang="de-DE" dirty="0"/>
              <a:t>  Motivation wirkt erfolgreicher als Konfrontation.  </a:t>
            </a:r>
            <a:endParaRPr lang="de-DE" altLang="de-DE" dirty="0"/>
          </a:p>
          <a:p>
            <a:pPr marL="342900" indent="-342900">
              <a:buFont typeface="Wingdings" panose="05000000000000000000" pitchFamily="2" charset="2"/>
              <a:buChar char="§"/>
              <a:defRPr/>
            </a:pPr>
            <a:r>
              <a:rPr lang="de-DE" altLang="de-DE" dirty="0"/>
              <a:t>  Richtiger Zeitpunkt „Timing“</a:t>
            </a:r>
          </a:p>
          <a:p>
            <a:pPr marL="457200" indent="-457200">
              <a:buFont typeface="Wingdings" panose="05000000000000000000" pitchFamily="2" charset="2"/>
              <a:buChar char="§"/>
              <a:defRPr/>
            </a:pPr>
            <a:r>
              <a:rPr lang="de-DE" altLang="de-DE" dirty="0"/>
              <a:t>Vorbereitung (Inhalt, mental)</a:t>
            </a:r>
          </a:p>
          <a:p>
            <a:pPr marL="457200" indent="-457200">
              <a:buFont typeface="Wingdings" panose="05000000000000000000" pitchFamily="2" charset="2"/>
              <a:buChar char="§"/>
              <a:defRPr/>
            </a:pPr>
            <a:r>
              <a:rPr lang="de-DE" altLang="de-DE" dirty="0"/>
              <a:t>Wirkung nicht (nur) an Reaktion bemessen - Verhaltensänderung ist ein Prozess</a:t>
            </a:r>
          </a:p>
          <a:p>
            <a:pPr marL="457200" indent="-457200">
              <a:buFont typeface="Wingdings" panose="05000000000000000000" pitchFamily="2" charset="2"/>
              <a:buChar char="§"/>
              <a:defRPr/>
            </a:pPr>
            <a:endParaRPr lang="de-DE" altLang="de-DE" dirty="0"/>
          </a:p>
          <a:p>
            <a:pPr>
              <a:defRPr/>
            </a:pPr>
            <a:endParaRPr lang="de-DE" altLang="de-DE" sz="2000" dirty="0"/>
          </a:p>
          <a:p>
            <a:pPr>
              <a:defRPr/>
            </a:pPr>
            <a:endParaRPr lang="de-DE" altLang="de-DE" sz="2000" dirty="0"/>
          </a:p>
          <a:p>
            <a:pPr marL="457200" indent="-457200">
              <a:buFont typeface="Wingdings" panose="05000000000000000000" pitchFamily="2" charset="2"/>
              <a:buChar char="§"/>
              <a:defRPr/>
            </a:pPr>
            <a:endParaRPr lang="de-DE" altLang="de-DE" sz="2000" dirty="0"/>
          </a:p>
          <a:p>
            <a:pPr>
              <a:defRPr/>
            </a:pPr>
            <a:endParaRPr lang="de-DE" altLang="de-DE" sz="2000" dirty="0"/>
          </a:p>
          <a:p>
            <a:pPr>
              <a:lnSpc>
                <a:spcPct val="150000"/>
              </a:lnSpc>
              <a:defRPr/>
            </a:pPr>
            <a:endParaRPr lang="de-DE" altLang="de-DE" sz="2800" dirty="0"/>
          </a:p>
          <a:p>
            <a:pPr>
              <a:lnSpc>
                <a:spcPct val="150000"/>
              </a:lnSpc>
              <a:defRPr/>
            </a:pPr>
            <a:endParaRPr lang="de-DE" altLang="de-DE" sz="2400" dirty="0"/>
          </a:p>
          <a:p>
            <a:pPr marL="285750" indent="-285750">
              <a:lnSpc>
                <a:spcPct val="150000"/>
              </a:lnSpc>
              <a:buFont typeface="Wingdings" panose="05000000000000000000" pitchFamily="2" charset="2"/>
              <a:buChar char="Ø"/>
              <a:defRPr/>
            </a:pPr>
            <a:endParaRPr lang="de-DE" altLang="de-DE" sz="2400" dirty="0"/>
          </a:p>
          <a:p>
            <a:pPr>
              <a:lnSpc>
                <a:spcPct val="150000"/>
              </a:lnSpc>
              <a:defRPr/>
            </a:pPr>
            <a:endParaRPr lang="de-CH" altLang="de-DE" sz="2400" dirty="0"/>
          </a:p>
        </p:txBody>
      </p:sp>
      <p:sp>
        <p:nvSpPr>
          <p:cNvPr id="9" name="Titel 1"/>
          <p:cNvSpPr>
            <a:spLocks noGrp="1"/>
          </p:cNvSpPr>
          <p:nvPr>
            <p:ph type="title"/>
          </p:nvPr>
        </p:nvSpPr>
        <p:spPr>
          <a:xfrm>
            <a:off x="611560" y="692696"/>
            <a:ext cx="7107237" cy="646113"/>
          </a:xfrm>
        </p:spPr>
        <p:txBody>
          <a:bodyPr/>
          <a:lstStyle/>
          <a:p>
            <a:r>
              <a:rPr lang="de-DE" altLang="de-DE" dirty="0"/>
              <a:t>Empfehlungen Gesprächsführung </a:t>
            </a:r>
            <a:endParaRPr lang="de-CH" altLang="de-DE" dirty="0"/>
          </a:p>
        </p:txBody>
      </p:sp>
      <p:pic>
        <p:nvPicPr>
          <p:cNvPr id="2" name="Grafik 1"/>
          <p:cNvPicPr>
            <a:picLocks noChangeAspect="1"/>
          </p:cNvPicPr>
          <p:nvPr/>
        </p:nvPicPr>
        <p:blipFill>
          <a:blip r:embed="rId3"/>
          <a:stretch>
            <a:fillRect/>
          </a:stretch>
        </p:blipFill>
        <p:spPr>
          <a:xfrm>
            <a:off x="6263518" y="366471"/>
            <a:ext cx="2523963" cy="1298561"/>
          </a:xfrm>
          <a:prstGeom prst="rect">
            <a:avLst/>
          </a:prstGeom>
        </p:spPr>
      </p:pic>
      <p:sp>
        <p:nvSpPr>
          <p:cNvPr id="3" name="Datumsplatzhalter 2"/>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32</a:t>
            </a:fld>
            <a:endParaRPr lang="de-CH" dirty="0"/>
          </a:p>
        </p:txBody>
      </p:sp>
    </p:spTree>
    <p:extLst>
      <p:ext uri="{BB962C8B-B14F-4D97-AF65-F5344CB8AC3E}">
        <p14:creationId xmlns:p14="http://schemas.microsoft.com/office/powerpoint/2010/main" val="52907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b="1" u="sng" dirty="0"/>
          </a:p>
          <a:p>
            <a:pPr marL="285750" indent="-285750">
              <a:buFont typeface="Wingdings" panose="05000000000000000000" pitchFamily="2" charset="2"/>
              <a:buChar char="§"/>
            </a:pPr>
            <a:r>
              <a:rPr lang="de-CH" dirty="0"/>
              <a:t>Keine Vorwürfe machen</a:t>
            </a:r>
          </a:p>
          <a:p>
            <a:pPr marL="285750" indent="-285750">
              <a:buFont typeface="Wingdings" panose="05000000000000000000" pitchFamily="2" charset="2"/>
              <a:buChar char="§"/>
            </a:pPr>
            <a:r>
              <a:rPr lang="de-CH" dirty="0"/>
              <a:t>Keine Beweisführung </a:t>
            </a:r>
          </a:p>
          <a:p>
            <a:pPr marL="285750" indent="-285750">
              <a:buFont typeface="Wingdings" panose="05000000000000000000" pitchFamily="2" charset="2"/>
              <a:buChar char="§"/>
            </a:pPr>
            <a:r>
              <a:rPr lang="de-CH" dirty="0"/>
              <a:t>Keine Eingeständnisse fordern</a:t>
            </a:r>
          </a:p>
          <a:p>
            <a:pPr marL="285750" indent="-285750">
              <a:buFont typeface="Wingdings" panose="05000000000000000000" pitchFamily="2" charset="2"/>
              <a:buChar char="§"/>
            </a:pPr>
            <a:r>
              <a:rPr lang="de-CH" dirty="0"/>
              <a:t>Nicht für Veränderung plädieren</a:t>
            </a:r>
          </a:p>
          <a:p>
            <a:pPr marL="285750" indent="-285750">
              <a:buFont typeface="Wingdings" panose="05000000000000000000" pitchFamily="2" charset="2"/>
              <a:buChar char="§"/>
            </a:pPr>
            <a:r>
              <a:rPr lang="de-CH" dirty="0"/>
              <a:t>Kommunikation auf Augenhöhe</a:t>
            </a:r>
          </a:p>
          <a:p>
            <a:pPr marL="285750" indent="-285750">
              <a:buFont typeface="Wingdings" panose="05000000000000000000" pitchFamily="2" charset="2"/>
              <a:buChar char="§"/>
            </a:pPr>
            <a:endParaRPr lang="de-CH" dirty="0"/>
          </a:p>
          <a:p>
            <a:endParaRPr lang="de-CH" dirty="0"/>
          </a:p>
        </p:txBody>
      </p:sp>
      <p:sp>
        <p:nvSpPr>
          <p:cNvPr id="3" name="Titel 2"/>
          <p:cNvSpPr>
            <a:spLocks noGrp="1"/>
          </p:cNvSpPr>
          <p:nvPr>
            <p:ph type="title"/>
          </p:nvPr>
        </p:nvSpPr>
        <p:spPr/>
        <p:txBody>
          <a:bodyPr/>
          <a:lstStyle/>
          <a:p>
            <a:r>
              <a:rPr lang="de-CH" dirty="0"/>
              <a:t>Empfehlungen Gesprächsführung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319" y="512019"/>
            <a:ext cx="252028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33</a:t>
            </a:fld>
            <a:endParaRPr lang="de-CH" dirty="0"/>
          </a:p>
        </p:txBody>
      </p:sp>
    </p:spTree>
    <p:extLst>
      <p:ext uri="{BB962C8B-B14F-4D97-AF65-F5344CB8AC3E}">
        <p14:creationId xmlns:p14="http://schemas.microsoft.com/office/powerpoint/2010/main" val="2620094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b="1" u="sng" dirty="0"/>
          </a:p>
          <a:p>
            <a:pPr marL="285750" indent="-285750">
              <a:buFont typeface="Wingdings" panose="05000000000000000000" pitchFamily="2" charset="2"/>
              <a:buChar char="§"/>
            </a:pPr>
            <a:r>
              <a:rPr lang="de-CH" dirty="0"/>
              <a:t>Wohlwollend die eigene Sorge zum Ausdruck bringen (Ich-Botschaften)</a:t>
            </a:r>
          </a:p>
          <a:p>
            <a:pPr marL="285750" indent="-285750">
              <a:buFont typeface="Wingdings" panose="05000000000000000000" pitchFamily="2" charset="2"/>
              <a:buChar char="§"/>
            </a:pPr>
            <a:r>
              <a:rPr lang="de-CH" dirty="0"/>
              <a:t>Eigene Beobachtungen schildern</a:t>
            </a:r>
          </a:p>
          <a:p>
            <a:pPr marL="285750" indent="-285750">
              <a:buFont typeface="Wingdings" panose="05000000000000000000" pitchFamily="2" charset="2"/>
              <a:buChar char="§"/>
            </a:pPr>
            <a:r>
              <a:rPr lang="de-CH" dirty="0"/>
              <a:t>Verhalten und nicht Person thematisieren</a:t>
            </a:r>
            <a:endParaRPr lang="de-CH" b="1" dirty="0"/>
          </a:p>
          <a:p>
            <a:pPr marL="285750" indent="-285750">
              <a:buFont typeface="Wingdings" panose="05000000000000000000" pitchFamily="2" charset="2"/>
              <a:buChar char="§"/>
            </a:pPr>
            <a:r>
              <a:rPr lang="de-CH" dirty="0"/>
              <a:t>Hypothesen formulieren </a:t>
            </a:r>
          </a:p>
          <a:p>
            <a:pPr marL="285750" indent="-285750">
              <a:buFont typeface="Wingdings" panose="05000000000000000000" pitchFamily="2" charset="2"/>
              <a:buChar char="§"/>
            </a:pPr>
            <a:r>
              <a:rPr lang="de-CH" dirty="0"/>
              <a:t>Auf kompetente, professionelle Beratung hinweisen (Fachstelle, Onlineberatung, Internet)</a:t>
            </a:r>
            <a:endParaRPr lang="de-CH" i="1" dirty="0"/>
          </a:p>
          <a:p>
            <a:endParaRPr lang="de-CH" dirty="0"/>
          </a:p>
        </p:txBody>
      </p:sp>
      <p:sp>
        <p:nvSpPr>
          <p:cNvPr id="3" name="Titel 2"/>
          <p:cNvSpPr>
            <a:spLocks noGrp="1"/>
          </p:cNvSpPr>
          <p:nvPr>
            <p:ph type="title"/>
          </p:nvPr>
        </p:nvSpPr>
        <p:spPr/>
        <p:txBody>
          <a:bodyPr/>
          <a:lstStyle/>
          <a:p>
            <a:r>
              <a:rPr lang="de-CH" dirty="0"/>
              <a:t>Empfehlung Gesprächsführung</a:t>
            </a:r>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34</a:t>
            </a:fld>
            <a:endParaRPr lang="de-CH" dirty="0"/>
          </a:p>
        </p:txBody>
      </p:sp>
      <p:pic>
        <p:nvPicPr>
          <p:cNvPr id="6" name="Grafik 5"/>
          <p:cNvPicPr>
            <a:picLocks noChangeAspect="1"/>
          </p:cNvPicPr>
          <p:nvPr/>
        </p:nvPicPr>
        <p:blipFill>
          <a:blip r:embed="rId2"/>
          <a:stretch>
            <a:fillRect/>
          </a:stretch>
        </p:blipFill>
        <p:spPr>
          <a:xfrm>
            <a:off x="6084168" y="533414"/>
            <a:ext cx="2530059" cy="1298561"/>
          </a:xfrm>
          <a:prstGeom prst="rect">
            <a:avLst/>
          </a:prstGeom>
        </p:spPr>
      </p:pic>
    </p:spTree>
    <p:extLst>
      <p:ext uri="{BB962C8B-B14F-4D97-AF65-F5344CB8AC3E}">
        <p14:creationId xmlns:p14="http://schemas.microsoft.com/office/powerpoint/2010/main" val="1301558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a:t>Gespräch positiv beginnen, Wertschätzung zeigen, Erlaubnis einholen</a:t>
            </a:r>
          </a:p>
          <a:p>
            <a:pPr marL="285750" indent="-285750">
              <a:buFont typeface="Wingdings" panose="05000000000000000000" pitchFamily="2" charset="2"/>
              <a:buChar char="Ø"/>
            </a:pPr>
            <a:r>
              <a:rPr lang="de-CH" dirty="0"/>
              <a:t>«Sie kommen schon länger zu uns in die Arztpraxis, mir liegt ihr Wohl am Herzen. Darf ich Sie etwas Persönliches fragen?»</a:t>
            </a:r>
          </a:p>
          <a:p>
            <a:pPr marL="285750" indent="-285750">
              <a:buFont typeface="Wingdings" panose="05000000000000000000" pitchFamily="2" charset="2"/>
              <a:buChar char="§"/>
            </a:pPr>
            <a:r>
              <a:rPr lang="de-CH" b="1" dirty="0"/>
              <a:t>Eigene Unsicherheit kann angesprochen werden</a:t>
            </a:r>
          </a:p>
          <a:p>
            <a:pPr marL="285750" indent="-285750">
              <a:buFont typeface="Wingdings" panose="05000000000000000000" pitchFamily="2" charset="2"/>
              <a:buChar char="Ø"/>
            </a:pPr>
            <a:r>
              <a:rPr lang="de-CH" dirty="0"/>
              <a:t>«Für mich ist es schwierig dieses Thema anzusprechen, aber Sie sind mir wichtig, deshalb....» «Ich will sie nicht vor den Kopf stossen, aber ich merke, dass es mir wichtig ist, dieses Thema mit Ihnen zu besprechen»</a:t>
            </a:r>
          </a:p>
          <a:p>
            <a:pPr marL="285750" indent="-285750">
              <a:buFont typeface="Wingdings" panose="05000000000000000000" pitchFamily="2" charset="2"/>
              <a:buChar char="§"/>
            </a:pPr>
            <a:r>
              <a:rPr lang="de-CH" b="1" dirty="0"/>
              <a:t>Gespräch begründen, Beobachtungen ansprechen</a:t>
            </a:r>
          </a:p>
          <a:p>
            <a:pPr marL="285750" indent="-285750">
              <a:buFont typeface="Wingdings" panose="05000000000000000000" pitchFamily="2" charset="2"/>
              <a:buChar char="Ø"/>
            </a:pPr>
            <a:r>
              <a:rPr lang="de-CH" dirty="0"/>
              <a:t>«Mir ist aufgefallen, dass Sie....»</a:t>
            </a:r>
          </a:p>
          <a:p>
            <a:pPr marL="285750" indent="-285750">
              <a:buFont typeface="Wingdings" panose="05000000000000000000" pitchFamily="2" charset="2"/>
              <a:buChar char="§"/>
            </a:pPr>
            <a:r>
              <a:rPr lang="de-CH" b="1" dirty="0"/>
              <a:t>Beobachtungen in Zusammenhang mit Konsum bringen</a:t>
            </a:r>
          </a:p>
          <a:p>
            <a:pPr marL="285750" indent="-285750">
              <a:buFont typeface="Wingdings" panose="05000000000000000000" pitchFamily="2" charset="2"/>
              <a:buChar char="Ø"/>
            </a:pPr>
            <a:r>
              <a:rPr lang="de-CH" dirty="0"/>
              <a:t>«Könnte es sein, dass das an....liegt?»</a:t>
            </a:r>
          </a:p>
          <a:p>
            <a:endParaRPr lang="de-CH" dirty="0"/>
          </a:p>
          <a:p>
            <a:pPr marL="285750" indent="-285750">
              <a:buFont typeface="Wingdings" panose="05000000000000000000" pitchFamily="2" charset="2"/>
              <a:buChar char="Ø"/>
            </a:pPr>
            <a:endParaRPr lang="de-CH" dirty="0"/>
          </a:p>
          <a:p>
            <a:pPr marL="285750" indent="-285750">
              <a:buFont typeface="Wingdings" panose="05000000000000000000" pitchFamily="2" charset="2"/>
              <a:buChar char="Ø"/>
            </a:pPr>
            <a:endParaRPr lang="de-CH" dirty="0"/>
          </a:p>
          <a:p>
            <a:endParaRPr lang="de-CH" dirty="0"/>
          </a:p>
        </p:txBody>
      </p:sp>
      <p:sp>
        <p:nvSpPr>
          <p:cNvPr id="3" name="Titel 2"/>
          <p:cNvSpPr>
            <a:spLocks noGrp="1"/>
          </p:cNvSpPr>
          <p:nvPr>
            <p:ph type="title"/>
          </p:nvPr>
        </p:nvSpPr>
        <p:spPr/>
        <p:txBody>
          <a:bodyPr/>
          <a:lstStyle/>
          <a:p>
            <a:r>
              <a:rPr lang="de-CH" dirty="0"/>
              <a:t>Beispiele Gesprächsführung</a:t>
            </a:r>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35</a:t>
            </a:fld>
            <a:endParaRPr lang="de-CH" dirty="0"/>
          </a:p>
        </p:txBody>
      </p:sp>
      <p:pic>
        <p:nvPicPr>
          <p:cNvPr id="6" name="Grafik 5"/>
          <p:cNvPicPr>
            <a:picLocks noChangeAspect="1"/>
          </p:cNvPicPr>
          <p:nvPr/>
        </p:nvPicPr>
        <p:blipFill>
          <a:blip r:embed="rId2"/>
          <a:stretch>
            <a:fillRect/>
          </a:stretch>
        </p:blipFill>
        <p:spPr>
          <a:xfrm>
            <a:off x="6287543" y="365139"/>
            <a:ext cx="2530059" cy="1298561"/>
          </a:xfrm>
          <a:prstGeom prst="rect">
            <a:avLst/>
          </a:prstGeom>
        </p:spPr>
      </p:pic>
    </p:spTree>
    <p:extLst>
      <p:ext uri="{BB962C8B-B14F-4D97-AF65-F5344CB8AC3E}">
        <p14:creationId xmlns:p14="http://schemas.microsoft.com/office/powerpoint/2010/main" val="2278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a:t>Sorge zum Ausdruck bringen</a:t>
            </a:r>
          </a:p>
          <a:p>
            <a:pPr marL="285750" indent="-285750">
              <a:buFont typeface="Wingdings" panose="05000000000000000000" pitchFamily="2" charset="2"/>
              <a:buChar char="Ø"/>
            </a:pPr>
            <a:r>
              <a:rPr lang="de-CH" dirty="0"/>
              <a:t>«Ich mache mir Sorgen, um Ihre Gesundheit»</a:t>
            </a:r>
            <a:endParaRPr lang="de-CH" b="1" dirty="0"/>
          </a:p>
          <a:p>
            <a:pPr marL="285750" indent="-285750">
              <a:buFont typeface="Wingdings" panose="05000000000000000000" pitchFamily="2" charset="2"/>
              <a:buChar char="§"/>
            </a:pPr>
            <a:r>
              <a:rPr lang="de-CH" b="1" dirty="0"/>
              <a:t>Empathie zeigen</a:t>
            </a:r>
          </a:p>
          <a:p>
            <a:pPr marL="285750" indent="-285750">
              <a:buFont typeface="Wingdings" panose="05000000000000000000" pitchFamily="2" charset="2"/>
              <a:buChar char="Ø"/>
            </a:pPr>
            <a:r>
              <a:rPr lang="de-CH" dirty="0"/>
              <a:t>«Ich verstehe, dass die Situation für Sie nicht einfach ist»</a:t>
            </a:r>
            <a:endParaRPr lang="de-CH" b="1" dirty="0"/>
          </a:p>
          <a:p>
            <a:pPr marL="285750" indent="-285750">
              <a:buFont typeface="Wingdings" panose="05000000000000000000" pitchFamily="2" charset="2"/>
              <a:buChar char="§"/>
            </a:pPr>
            <a:r>
              <a:rPr lang="de-CH" b="1" dirty="0"/>
              <a:t>Auf professionelle Beratung hinweisen</a:t>
            </a:r>
          </a:p>
          <a:p>
            <a:pPr marL="285750" indent="-285750">
              <a:buFont typeface="Wingdings" panose="05000000000000000000" pitchFamily="2" charset="2"/>
              <a:buChar char="Ø"/>
            </a:pPr>
            <a:r>
              <a:rPr lang="de-CH" dirty="0"/>
              <a:t>«Haben Sie sich schon überlegt diesbezüglich professionelle Hilfe in Anspruch zu nehmen?»</a:t>
            </a:r>
          </a:p>
          <a:p>
            <a:pPr marL="285750" indent="-285750">
              <a:buFont typeface="Wingdings" panose="05000000000000000000" pitchFamily="2" charset="2"/>
              <a:buChar char="§"/>
            </a:pPr>
            <a:r>
              <a:rPr lang="de-CH" b="1" dirty="0"/>
              <a:t>Mögliche nächste Schritte ansprechen</a:t>
            </a:r>
          </a:p>
          <a:p>
            <a:pPr marL="285750" indent="-285750">
              <a:buFont typeface="Wingdings" panose="05000000000000000000" pitchFamily="2" charset="2"/>
              <a:buChar char="Ø"/>
            </a:pPr>
            <a:r>
              <a:rPr lang="de-CH" dirty="0"/>
              <a:t>«Sie haben sich sicher schon selbst Gedanken gemacht. Was könnte ein erster/ nächster Schritt sein?», «Wie könnten Sie die Situation verbessern/ verändern?» </a:t>
            </a:r>
          </a:p>
          <a:p>
            <a:pPr marL="285750" indent="-285750">
              <a:buFont typeface="Wingdings" panose="05000000000000000000" pitchFamily="2" charset="2"/>
              <a:buChar char="Ø"/>
            </a:pPr>
            <a:endParaRPr lang="de-CH" dirty="0"/>
          </a:p>
          <a:p>
            <a:endParaRPr lang="de-CH" dirty="0"/>
          </a:p>
          <a:p>
            <a:pPr marL="285750" indent="-285750">
              <a:buFont typeface="Wingdings" panose="05000000000000000000" pitchFamily="2" charset="2"/>
              <a:buChar char="Ø"/>
            </a:pPr>
            <a:endParaRPr lang="de-CH" dirty="0"/>
          </a:p>
          <a:p>
            <a:endParaRPr lang="de-CH" dirty="0"/>
          </a:p>
        </p:txBody>
      </p:sp>
      <p:sp>
        <p:nvSpPr>
          <p:cNvPr id="3" name="Titel 2"/>
          <p:cNvSpPr>
            <a:spLocks noGrp="1"/>
          </p:cNvSpPr>
          <p:nvPr>
            <p:ph type="title"/>
          </p:nvPr>
        </p:nvSpPr>
        <p:spPr/>
        <p:txBody>
          <a:bodyPr/>
          <a:lstStyle/>
          <a:p>
            <a:endParaRPr lang="de-CH" dirty="0"/>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36</a:t>
            </a:fld>
            <a:endParaRPr lang="de-CH" dirty="0"/>
          </a:p>
        </p:txBody>
      </p:sp>
      <p:pic>
        <p:nvPicPr>
          <p:cNvPr id="6" name="Grafik 5"/>
          <p:cNvPicPr>
            <a:picLocks noChangeAspect="1"/>
          </p:cNvPicPr>
          <p:nvPr/>
        </p:nvPicPr>
        <p:blipFill>
          <a:blip r:embed="rId2"/>
          <a:stretch>
            <a:fillRect/>
          </a:stretch>
        </p:blipFill>
        <p:spPr>
          <a:xfrm>
            <a:off x="6218654" y="365139"/>
            <a:ext cx="2530059" cy="1298561"/>
          </a:xfrm>
          <a:prstGeom prst="rect">
            <a:avLst/>
          </a:prstGeom>
        </p:spPr>
      </p:pic>
    </p:spTree>
    <p:extLst>
      <p:ext uri="{BB962C8B-B14F-4D97-AF65-F5344CB8AC3E}">
        <p14:creationId xmlns:p14="http://schemas.microsoft.com/office/powerpoint/2010/main" val="2710996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dirty="0"/>
          </a:p>
          <a:p>
            <a:pPr marL="285750" indent="-285750">
              <a:buFont typeface="Wingdings" panose="05000000000000000000" pitchFamily="2" charset="2"/>
              <a:buChar char="§"/>
            </a:pPr>
            <a:r>
              <a:rPr lang="de-CH" b="1" dirty="0"/>
              <a:t>Versöhnlicher Abschluss, der Tür für weiteres Gespräch offen lässt</a:t>
            </a:r>
          </a:p>
          <a:p>
            <a:pPr marL="285750" indent="-285750">
              <a:buFont typeface="Wingdings" panose="05000000000000000000" pitchFamily="2" charset="2"/>
              <a:buChar char="Ø"/>
            </a:pPr>
            <a:r>
              <a:rPr lang="de-CH" dirty="0"/>
              <a:t>«Mir war es wichtig, das Thema einmal anzusprechen. Wir können gerne bei einer nächsten Gelegenheit noch einmal darüber reden», «Ich kann mir gut vorstellen, dass Sie darüber erst einmal in Ruhe nachdenken möchten. Ich würde mich freuen, wenn wir bei einem nächsten Kontakt noch einmal darüber sprechen könnten».</a:t>
            </a:r>
          </a:p>
          <a:p>
            <a:pPr marL="285750" indent="-285750">
              <a:buFont typeface="Wingdings" panose="05000000000000000000" pitchFamily="2" charset="2"/>
              <a:buChar char="Ø"/>
            </a:pPr>
            <a:endParaRPr lang="de-CH" dirty="0"/>
          </a:p>
          <a:p>
            <a:endParaRPr lang="de-CH" dirty="0"/>
          </a:p>
          <a:p>
            <a:pPr marL="285750" indent="-285750">
              <a:buFont typeface="Wingdings" panose="05000000000000000000" pitchFamily="2" charset="2"/>
              <a:buChar char="Ø"/>
            </a:pPr>
            <a:endParaRPr lang="de-CH" dirty="0"/>
          </a:p>
        </p:txBody>
      </p:sp>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37</a:t>
            </a:fld>
            <a:endParaRPr lang="de-CH" dirty="0"/>
          </a:p>
        </p:txBody>
      </p:sp>
      <p:pic>
        <p:nvPicPr>
          <p:cNvPr id="6" name="Grafik 5"/>
          <p:cNvPicPr>
            <a:picLocks noChangeAspect="1"/>
          </p:cNvPicPr>
          <p:nvPr/>
        </p:nvPicPr>
        <p:blipFill>
          <a:blip r:embed="rId2"/>
          <a:stretch>
            <a:fillRect/>
          </a:stretch>
        </p:blipFill>
        <p:spPr>
          <a:xfrm>
            <a:off x="6218654" y="365139"/>
            <a:ext cx="2530059" cy="1298561"/>
          </a:xfrm>
          <a:prstGeom prst="rect">
            <a:avLst/>
          </a:prstGeom>
        </p:spPr>
      </p:pic>
    </p:spTree>
    <p:extLst>
      <p:ext uri="{BB962C8B-B14F-4D97-AF65-F5344CB8AC3E}">
        <p14:creationId xmlns:p14="http://schemas.microsoft.com/office/powerpoint/2010/main" val="1533041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gn="ctr"/>
            <a:r>
              <a:rPr lang="de-CH" sz="4800" b="1" dirty="0">
                <a:solidFill>
                  <a:srgbClr val="C00000"/>
                </a:solidFill>
                <a:effectLst>
                  <a:outerShdw blurRad="38100" dist="38100" dir="2700000" algn="tl">
                    <a:srgbClr val="000000">
                      <a:alpha val="43137"/>
                    </a:srgbClr>
                  </a:outerShdw>
                </a:effectLst>
              </a:rPr>
              <a:t>Behandlungsmöglichkeiten</a:t>
            </a:r>
          </a:p>
        </p:txBody>
      </p:sp>
      <p:sp>
        <p:nvSpPr>
          <p:cNvPr id="3" name="Datumsplatzhalter 2"/>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38</a:t>
            </a:fld>
            <a:endParaRPr lang="de-CH" dirty="0"/>
          </a:p>
        </p:txBody>
      </p:sp>
    </p:spTree>
    <p:extLst>
      <p:ext uri="{BB962C8B-B14F-4D97-AF65-F5344CB8AC3E}">
        <p14:creationId xmlns:p14="http://schemas.microsoft.com/office/powerpoint/2010/main" val="891305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0283" y="332656"/>
            <a:ext cx="8137525" cy="369887"/>
          </a:xfrm>
        </p:spPr>
        <p:txBody>
          <a:bodyPr/>
          <a:lstStyle/>
          <a:p>
            <a:r>
              <a:rPr lang="de-CH" dirty="0"/>
              <a:t>Behandlungsziele</a:t>
            </a:r>
          </a:p>
        </p:txBody>
      </p:sp>
      <p:pic>
        <p:nvPicPr>
          <p:cNvPr id="6" name="Bildplatzhalter 4" descr="viele wege führen nach rom – Google-Suche - Internet Explorer"/>
          <p:cNvPicPr>
            <a:picLocks noGrp="1" noChangeAspect="1"/>
          </p:cNvPicPr>
          <p:nvPr>
            <p:ph sz="quarter" idx="10"/>
          </p:nvPr>
        </p:nvPicPr>
        <p:blipFill>
          <a:blip r:embed="rId3">
            <a:extLst>
              <a:ext uri="{28A0092B-C50C-407E-A947-70E740481C1C}">
                <a14:useLocalDpi xmlns:a14="http://schemas.microsoft.com/office/drawing/2010/main" val="0"/>
              </a:ext>
            </a:extLst>
          </a:blip>
          <a:srcRect/>
          <a:stretch>
            <a:fillRect/>
          </a:stretch>
        </p:blipFill>
        <p:spPr>
          <a:xfrm>
            <a:off x="5890603" y="656692"/>
            <a:ext cx="2569829" cy="1800200"/>
          </a:xfrm>
        </p:spPr>
      </p:pic>
      <p:sp>
        <p:nvSpPr>
          <p:cNvPr id="2" name="Textfeld 1"/>
          <p:cNvSpPr txBox="1"/>
          <p:nvPr/>
        </p:nvSpPr>
        <p:spPr>
          <a:xfrm>
            <a:off x="611560" y="1556792"/>
            <a:ext cx="5120312" cy="1754326"/>
          </a:xfrm>
          <a:prstGeom prst="rect">
            <a:avLst/>
          </a:prstGeom>
          <a:solidFill>
            <a:schemeClr val="bg1"/>
          </a:solidFill>
        </p:spPr>
        <p:txBody>
          <a:bodyPr wrap="none" rtlCol="0">
            <a:spAutoFit/>
          </a:bodyPr>
          <a:lstStyle/>
          <a:p>
            <a:r>
              <a:rPr lang="de-CH" sz="2400" b="1" dirty="0"/>
              <a:t>Ziele</a:t>
            </a:r>
          </a:p>
          <a:p>
            <a:endParaRPr lang="de-CH" sz="2400" b="1" dirty="0"/>
          </a:p>
          <a:p>
            <a:pPr marL="342900" indent="-342900">
              <a:buFont typeface="Wingdings" panose="05000000000000000000" pitchFamily="2" charset="2"/>
              <a:buChar char="§"/>
            </a:pPr>
            <a:r>
              <a:rPr lang="de-CH" sz="2000" dirty="0"/>
              <a:t>Abstinenz</a:t>
            </a:r>
          </a:p>
          <a:p>
            <a:pPr marL="342900" indent="-342900">
              <a:buFont typeface="Wingdings" panose="05000000000000000000" pitchFamily="2" charset="2"/>
              <a:buChar char="§"/>
            </a:pPr>
            <a:r>
              <a:rPr lang="de-CH" sz="2000" dirty="0"/>
              <a:t>Reduktion</a:t>
            </a:r>
          </a:p>
          <a:p>
            <a:pPr marL="342900" indent="-342900">
              <a:buFont typeface="Wingdings" panose="05000000000000000000" pitchFamily="2" charset="2"/>
              <a:buChar char="§"/>
            </a:pPr>
            <a:r>
              <a:rPr lang="de-CH" sz="2000" dirty="0"/>
              <a:t>Schadensbegrenzung (Harm </a:t>
            </a:r>
            <a:r>
              <a:rPr lang="de-CH" sz="2000" dirty="0" err="1"/>
              <a:t>Reduction</a:t>
            </a:r>
            <a:r>
              <a:rPr lang="de-CH" sz="2000" dirty="0"/>
              <a:t>)</a:t>
            </a:r>
          </a:p>
        </p:txBody>
      </p:sp>
      <p:sp>
        <p:nvSpPr>
          <p:cNvPr id="3" name="Textfeld 2"/>
          <p:cNvSpPr txBox="1"/>
          <p:nvPr/>
        </p:nvSpPr>
        <p:spPr>
          <a:xfrm>
            <a:off x="2987824" y="3810362"/>
            <a:ext cx="5472608" cy="3477875"/>
          </a:xfrm>
          <a:prstGeom prst="rect">
            <a:avLst/>
          </a:prstGeom>
          <a:solidFill>
            <a:schemeClr val="bg1"/>
          </a:solidFill>
        </p:spPr>
        <p:txBody>
          <a:bodyPr wrap="square" rtlCol="0">
            <a:spAutoFit/>
          </a:bodyPr>
          <a:lstStyle/>
          <a:p>
            <a:r>
              <a:rPr lang="de-CH" sz="2400" b="1" dirty="0"/>
              <a:t>Methoden</a:t>
            </a:r>
          </a:p>
          <a:p>
            <a:endParaRPr lang="de-CH" sz="2400" b="1" dirty="0"/>
          </a:p>
          <a:p>
            <a:pPr marL="342900" indent="-342900">
              <a:buFont typeface="Wingdings" panose="05000000000000000000" pitchFamily="2" charset="2"/>
              <a:buChar char="§"/>
            </a:pPr>
            <a:r>
              <a:rPr lang="de-CH" sz="2000" dirty="0"/>
              <a:t>Training Kontrollierter Konsum</a:t>
            </a:r>
          </a:p>
          <a:p>
            <a:pPr marL="342900" indent="-342900">
              <a:buFont typeface="Wingdings" panose="05000000000000000000" pitchFamily="2" charset="2"/>
              <a:buChar char="§"/>
            </a:pPr>
            <a:r>
              <a:rPr lang="de-CH" sz="2000" dirty="0"/>
              <a:t>Entzug ambulant oder stationär</a:t>
            </a:r>
          </a:p>
          <a:p>
            <a:pPr marL="342900" indent="-342900">
              <a:buFont typeface="Wingdings" panose="05000000000000000000" pitchFamily="2" charset="2"/>
              <a:buChar char="§"/>
            </a:pPr>
            <a:r>
              <a:rPr lang="de-CH" sz="2000" dirty="0"/>
              <a:t>Therapie ambulant oder stationär</a:t>
            </a:r>
          </a:p>
          <a:p>
            <a:pPr marL="342900" indent="-342900">
              <a:buFont typeface="Wingdings" panose="05000000000000000000" pitchFamily="2" charset="2"/>
              <a:buChar char="§"/>
            </a:pPr>
            <a:r>
              <a:rPr lang="de-CH" sz="2000" dirty="0"/>
              <a:t>Opioid-Agonisten-Therapie (</a:t>
            </a:r>
            <a:r>
              <a:rPr lang="de-CH" sz="2000" dirty="0" err="1"/>
              <a:t>Substituion</a:t>
            </a:r>
            <a:r>
              <a:rPr lang="de-CH" sz="2000" dirty="0"/>
              <a:t>)</a:t>
            </a:r>
          </a:p>
          <a:p>
            <a:pPr marL="342900" indent="-342900">
              <a:buFont typeface="Wingdings" panose="05000000000000000000" pitchFamily="2" charset="2"/>
              <a:buChar char="§"/>
            </a:pPr>
            <a:r>
              <a:rPr lang="de-CH" sz="2000" dirty="0"/>
              <a:t>Selbsthilfe</a:t>
            </a:r>
          </a:p>
          <a:p>
            <a:endParaRPr lang="de-CH" dirty="0"/>
          </a:p>
          <a:p>
            <a:endParaRPr lang="de-CH" dirty="0"/>
          </a:p>
          <a:p>
            <a:endParaRPr lang="de-CH" dirty="0"/>
          </a:p>
          <a:p>
            <a:endParaRPr lang="de-CH" dirty="0" err="1"/>
          </a:p>
        </p:txBody>
      </p:sp>
      <p:pic>
        <p:nvPicPr>
          <p:cNvPr id="5" name="Grafik 4"/>
          <p:cNvPicPr>
            <a:picLocks noChangeAspect="1"/>
          </p:cNvPicPr>
          <p:nvPr/>
        </p:nvPicPr>
        <p:blipFill>
          <a:blip r:embed="rId4"/>
          <a:stretch>
            <a:fillRect/>
          </a:stretch>
        </p:blipFill>
        <p:spPr>
          <a:xfrm>
            <a:off x="827584" y="3909724"/>
            <a:ext cx="1408298" cy="1981372"/>
          </a:xfrm>
          <a:prstGeom prst="rect">
            <a:avLst/>
          </a:prstGeom>
        </p:spPr>
      </p:pic>
      <p:sp>
        <p:nvSpPr>
          <p:cNvPr id="7" name="Datumsplatzhalter 6"/>
          <p:cNvSpPr>
            <a:spLocks noGrp="1"/>
          </p:cNvSpPr>
          <p:nvPr>
            <p:ph type="dt" sz="half" idx="11"/>
          </p:nvPr>
        </p:nvSpPr>
        <p:spPr/>
        <p:txBody>
          <a:bodyPr/>
          <a:lstStyle/>
          <a:p>
            <a:pPr>
              <a:defRPr/>
            </a:pPr>
            <a:r>
              <a:rPr lang="de-DE"/>
              <a:t>14.06.2023</a:t>
            </a:r>
            <a:endParaRPr lang="de-CH" dirty="0"/>
          </a:p>
        </p:txBody>
      </p:sp>
      <p:sp>
        <p:nvSpPr>
          <p:cNvPr id="8" name="Foliennummernplatzhalter 7"/>
          <p:cNvSpPr>
            <a:spLocks noGrp="1"/>
          </p:cNvSpPr>
          <p:nvPr>
            <p:ph type="sldNum" sz="quarter" idx="13"/>
          </p:nvPr>
        </p:nvSpPr>
        <p:spPr/>
        <p:txBody>
          <a:bodyPr/>
          <a:lstStyle/>
          <a:p>
            <a:r>
              <a:rPr lang="de-CH" dirty="0"/>
              <a:t>| </a:t>
            </a:r>
            <a:fld id="{7109C224-8541-4BB1-8296-28D25F0B5C9C}" type="slidenum">
              <a:rPr lang="de-CH" smtClean="0"/>
              <a:pPr/>
              <a:t>39</a:t>
            </a:fld>
            <a:endParaRPr lang="de-CH" dirty="0"/>
          </a:p>
        </p:txBody>
      </p:sp>
    </p:spTree>
    <p:extLst>
      <p:ext uri="{BB962C8B-B14F-4D97-AF65-F5344CB8AC3E}">
        <p14:creationId xmlns:p14="http://schemas.microsoft.com/office/powerpoint/2010/main" val="1928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endParaRPr lang="de-CH" dirty="0"/>
          </a:p>
        </p:txBody>
      </p:sp>
      <p:sp>
        <p:nvSpPr>
          <p:cNvPr id="3" name="Titel 2"/>
          <p:cNvSpPr>
            <a:spLocks noGrp="1"/>
          </p:cNvSpPr>
          <p:nvPr>
            <p:ph type="title"/>
          </p:nvPr>
        </p:nvSpPr>
        <p:spPr/>
        <p:txBody>
          <a:bodyPr/>
          <a:lstStyle/>
          <a:p>
            <a:pPr algn="ctr"/>
            <a:r>
              <a:rPr lang="de-CH" sz="4800" dirty="0"/>
              <a:t>Was ist Sucht?</a:t>
            </a:r>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dirty="0"/>
              <a:t>| </a:t>
            </a:r>
            <a:fld id="{7109C224-8541-4BB1-8296-28D25F0B5C9C}" type="slidenum">
              <a:rPr lang="de-CH" smtClean="0"/>
              <a:pPr/>
              <a:t>4</a:t>
            </a:fld>
            <a:endParaRPr lang="de-CH" dirty="0"/>
          </a:p>
        </p:txBody>
      </p:sp>
    </p:spTree>
    <p:extLst>
      <p:ext uri="{BB962C8B-B14F-4D97-AF65-F5344CB8AC3E}">
        <p14:creationId xmlns:p14="http://schemas.microsoft.com/office/powerpoint/2010/main" val="1576105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marL="285750" indent="-285750">
              <a:buFont typeface="Wingdings" panose="05000000000000000000" pitchFamily="2" charset="2"/>
              <a:buChar char="§"/>
            </a:pPr>
            <a:r>
              <a:rPr lang="de-CH" b="1" dirty="0"/>
              <a:t>Informationen im Internet:</a:t>
            </a:r>
          </a:p>
          <a:p>
            <a:pPr lvl="1" indent="0">
              <a:buNone/>
            </a:pPr>
            <a:r>
              <a:rPr lang="de-CH" dirty="0"/>
              <a:t>z. B. www.sucht.bs.ch</a:t>
            </a:r>
          </a:p>
          <a:p>
            <a:pPr lvl="1" indent="0">
              <a:buNone/>
            </a:pPr>
            <a:endParaRPr lang="de-CH" dirty="0"/>
          </a:p>
          <a:p>
            <a:pPr marL="285750" indent="-285750">
              <a:buFont typeface="Wingdings" panose="05000000000000000000" pitchFamily="2" charset="2"/>
              <a:buChar char="§"/>
            </a:pPr>
            <a:r>
              <a:rPr lang="de-CH" b="1" dirty="0"/>
              <a:t>Selbsttests im Internet:</a:t>
            </a:r>
          </a:p>
          <a:p>
            <a:r>
              <a:rPr lang="de-CH" b="1" dirty="0"/>
              <a:t>	</a:t>
            </a:r>
            <a:r>
              <a:rPr lang="de-CH" dirty="0"/>
              <a:t>div. Homepages</a:t>
            </a:r>
            <a:endParaRPr lang="de-CH" b="1" dirty="0"/>
          </a:p>
          <a:p>
            <a:r>
              <a:rPr lang="de-CH" dirty="0"/>
              <a:t>   </a:t>
            </a:r>
          </a:p>
          <a:p>
            <a:pPr marL="285750" indent="-285750">
              <a:buFont typeface="Wingdings" panose="05000000000000000000" pitchFamily="2" charset="2"/>
              <a:buChar char="§"/>
            </a:pPr>
            <a:r>
              <a:rPr lang="de-CH" b="1" dirty="0"/>
              <a:t>Konsumtagebuch App:</a:t>
            </a:r>
          </a:p>
          <a:p>
            <a:r>
              <a:rPr lang="de-CH" dirty="0"/>
              <a:t>     z. B. Drink </a:t>
            </a:r>
            <a:r>
              <a:rPr lang="de-CH" dirty="0" err="1"/>
              <a:t>Less</a:t>
            </a:r>
            <a:r>
              <a:rPr lang="de-CH" dirty="0"/>
              <a:t>, ARUD</a:t>
            </a:r>
          </a:p>
          <a:p>
            <a:endParaRPr lang="de-CH" b="1" dirty="0"/>
          </a:p>
          <a:p>
            <a:pPr marL="285750" indent="-285750">
              <a:buFont typeface="Wingdings" panose="05000000000000000000" pitchFamily="2" charset="2"/>
              <a:buChar char="§"/>
            </a:pPr>
            <a:r>
              <a:rPr lang="de-CH" b="1" dirty="0"/>
              <a:t>Anonyme Onlineberatung:</a:t>
            </a:r>
          </a:p>
          <a:p>
            <a:r>
              <a:rPr lang="de-CH" b="1" dirty="0"/>
              <a:t>     </a:t>
            </a:r>
            <a:r>
              <a:rPr lang="de-CH" dirty="0"/>
              <a:t>Safe Zone.ch</a:t>
            </a:r>
            <a:endParaRPr lang="de-CH" b="1" dirty="0"/>
          </a:p>
        </p:txBody>
      </p:sp>
      <p:sp>
        <p:nvSpPr>
          <p:cNvPr id="3" name="Titel 2"/>
          <p:cNvSpPr>
            <a:spLocks noGrp="1"/>
          </p:cNvSpPr>
          <p:nvPr>
            <p:ph type="title"/>
          </p:nvPr>
        </p:nvSpPr>
        <p:spPr/>
        <p:txBody>
          <a:bodyPr/>
          <a:lstStyle/>
          <a:p>
            <a:r>
              <a:rPr lang="de-CH" dirty="0"/>
              <a:t>Erste mögliche Schritte</a:t>
            </a:r>
            <a:br>
              <a:rPr lang="de-CH" dirty="0"/>
            </a:br>
            <a:endParaRPr lang="de-CH" dirty="0"/>
          </a:p>
        </p:txBody>
      </p:sp>
      <p:pic>
        <p:nvPicPr>
          <p:cNvPr id="5" name="Grafik 4"/>
          <p:cNvPicPr>
            <a:picLocks noChangeAspect="1"/>
          </p:cNvPicPr>
          <p:nvPr/>
        </p:nvPicPr>
        <p:blipFill>
          <a:blip r:embed="rId2"/>
          <a:stretch>
            <a:fillRect/>
          </a:stretch>
        </p:blipFill>
        <p:spPr>
          <a:xfrm>
            <a:off x="6708206" y="4266732"/>
            <a:ext cx="1608707" cy="1728192"/>
          </a:xfrm>
          <a:prstGeom prst="rect">
            <a:avLst/>
          </a:prstGeom>
        </p:spPr>
      </p:pic>
      <p:pic>
        <p:nvPicPr>
          <p:cNvPr id="6" name="Grafik 5"/>
          <p:cNvPicPr>
            <a:picLocks noChangeAspect="1"/>
          </p:cNvPicPr>
          <p:nvPr/>
        </p:nvPicPr>
        <p:blipFill>
          <a:blip r:embed="rId3"/>
          <a:stretch>
            <a:fillRect/>
          </a:stretch>
        </p:blipFill>
        <p:spPr>
          <a:xfrm>
            <a:off x="6145521" y="1036640"/>
            <a:ext cx="2448272" cy="1543050"/>
          </a:xfrm>
          <a:prstGeom prst="rect">
            <a:avLst/>
          </a:prstGeom>
        </p:spPr>
      </p:pic>
      <p:pic>
        <p:nvPicPr>
          <p:cNvPr id="7" name="Grafik 6"/>
          <p:cNvPicPr>
            <a:picLocks noChangeAspect="1"/>
          </p:cNvPicPr>
          <p:nvPr/>
        </p:nvPicPr>
        <p:blipFill>
          <a:blip r:embed="rId4"/>
          <a:stretch>
            <a:fillRect/>
          </a:stretch>
        </p:blipFill>
        <p:spPr>
          <a:xfrm>
            <a:off x="4499992" y="3236633"/>
            <a:ext cx="2282949" cy="610189"/>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8" name="Foliennummernplatzhalter 7"/>
          <p:cNvSpPr>
            <a:spLocks noGrp="1"/>
          </p:cNvSpPr>
          <p:nvPr>
            <p:ph type="sldNum" sz="quarter" idx="13"/>
          </p:nvPr>
        </p:nvSpPr>
        <p:spPr/>
        <p:txBody>
          <a:bodyPr/>
          <a:lstStyle/>
          <a:p>
            <a:r>
              <a:rPr lang="de-CH" dirty="0"/>
              <a:t>| </a:t>
            </a:r>
            <a:fld id="{7109C224-8541-4BB1-8296-28D25F0B5C9C}" type="slidenum">
              <a:rPr lang="de-CH" smtClean="0"/>
              <a:pPr/>
              <a:t>40</a:t>
            </a:fld>
            <a:endParaRPr lang="de-CH" dirty="0"/>
          </a:p>
        </p:txBody>
      </p:sp>
    </p:spTree>
    <p:extLst>
      <p:ext uri="{BB962C8B-B14F-4D97-AF65-F5344CB8AC3E}">
        <p14:creationId xmlns:p14="http://schemas.microsoft.com/office/powerpoint/2010/main" val="415436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23528" y="2204864"/>
            <a:ext cx="4248844" cy="3240360"/>
          </a:xfrm>
          <a:solidFill>
            <a:schemeClr val="accent3">
              <a:lumMod val="20000"/>
              <a:lumOff val="80000"/>
            </a:schemeClr>
          </a:solidFill>
          <a:ln w="28575">
            <a:solidFill>
              <a:schemeClr val="accent4">
                <a:lumMod val="90000"/>
                <a:lumOff val="10000"/>
              </a:schemeClr>
            </a:solidFill>
          </a:ln>
        </p:spPr>
        <p:txBody>
          <a:bodyPr>
            <a:normAutofit fontScale="70000" lnSpcReduction="20000"/>
          </a:bodyPr>
          <a:lstStyle/>
          <a:p>
            <a:r>
              <a:rPr lang="de-CH" sz="2400" dirty="0"/>
              <a:t> </a:t>
            </a:r>
          </a:p>
          <a:p>
            <a:r>
              <a:rPr lang="de-CH" sz="2400" b="1" dirty="0"/>
              <a:t> Psychosoziale Beratung</a:t>
            </a:r>
          </a:p>
          <a:p>
            <a:endParaRPr lang="de-CH" sz="2400" dirty="0"/>
          </a:p>
          <a:p>
            <a:pPr marL="542925" lvl="1" indent="-342900">
              <a:buFont typeface="Wingdings" panose="05000000000000000000" pitchFamily="2" charset="2"/>
              <a:buChar char="§"/>
            </a:pPr>
            <a:endParaRPr lang="de-CH" sz="2300" dirty="0"/>
          </a:p>
          <a:p>
            <a:pPr marL="542925" lvl="1" indent="-342900">
              <a:buFont typeface="Wingdings" panose="05000000000000000000" pitchFamily="2" charset="2"/>
              <a:buChar char="§"/>
            </a:pPr>
            <a:r>
              <a:rPr lang="de-CH" sz="2600" dirty="0"/>
              <a:t>Suchthilfe Region Basel</a:t>
            </a:r>
          </a:p>
          <a:p>
            <a:pPr marL="542925" lvl="1" indent="-342900">
              <a:buFont typeface="Wingdings" panose="05000000000000000000" pitchFamily="2" charset="2"/>
              <a:buChar char="§"/>
            </a:pPr>
            <a:r>
              <a:rPr lang="de-CH" sz="2600" dirty="0"/>
              <a:t>Blaues Kreuz Beider Basel/ MUSUB</a:t>
            </a:r>
          </a:p>
          <a:p>
            <a:pPr marL="542925" lvl="1" indent="-342900">
              <a:buFont typeface="Wingdings" panose="05000000000000000000" pitchFamily="2" charset="2"/>
              <a:buChar char="§"/>
            </a:pPr>
            <a:r>
              <a:rPr lang="de-CH" sz="2600" dirty="0"/>
              <a:t>Gesundheitsdepartement Abteilung Sucht</a:t>
            </a:r>
          </a:p>
          <a:p>
            <a:endParaRPr lang="de-CH" sz="2400" dirty="0"/>
          </a:p>
          <a:p>
            <a:pPr algn="ctr"/>
            <a:r>
              <a:rPr lang="de-CH" sz="2400" i="1" dirty="0"/>
              <a:t>Kostenlos</a:t>
            </a:r>
          </a:p>
          <a:p>
            <a:endParaRPr lang="de-CH" dirty="0"/>
          </a:p>
          <a:p>
            <a:endParaRPr lang="de-CH" dirty="0"/>
          </a:p>
        </p:txBody>
      </p:sp>
      <p:sp>
        <p:nvSpPr>
          <p:cNvPr id="3" name="Inhaltsplatzhalter 2"/>
          <p:cNvSpPr>
            <a:spLocks noGrp="1"/>
          </p:cNvSpPr>
          <p:nvPr>
            <p:ph sz="half" idx="2"/>
          </p:nvPr>
        </p:nvSpPr>
        <p:spPr>
          <a:xfrm>
            <a:off x="4716016" y="2204864"/>
            <a:ext cx="4248472" cy="3240360"/>
          </a:xfrm>
          <a:solidFill>
            <a:schemeClr val="accent3">
              <a:lumMod val="20000"/>
              <a:lumOff val="80000"/>
            </a:schemeClr>
          </a:solidFill>
          <a:ln w="38100">
            <a:solidFill>
              <a:schemeClr val="accent4">
                <a:lumMod val="90000"/>
                <a:lumOff val="10000"/>
              </a:schemeClr>
            </a:solidFill>
          </a:ln>
        </p:spPr>
        <p:txBody>
          <a:bodyPr>
            <a:normAutofit fontScale="77500" lnSpcReduction="20000"/>
          </a:bodyPr>
          <a:lstStyle/>
          <a:p>
            <a:r>
              <a:rPr lang="de-CH" sz="2400" dirty="0"/>
              <a:t> </a:t>
            </a:r>
          </a:p>
          <a:p>
            <a:r>
              <a:rPr lang="de-CH" sz="2200" b="1" dirty="0"/>
              <a:t> Medizinisch-Psychiatrische </a:t>
            </a:r>
            <a:br>
              <a:rPr lang="de-CH" sz="2200" b="1" dirty="0"/>
            </a:br>
            <a:r>
              <a:rPr lang="de-CH" sz="2200" b="1" dirty="0"/>
              <a:t> Behandlung</a:t>
            </a:r>
          </a:p>
          <a:p>
            <a:endParaRPr lang="de-CH" sz="2200" b="1" dirty="0"/>
          </a:p>
          <a:p>
            <a:pPr marL="542925" lvl="1" indent="-342900">
              <a:buFont typeface="Wingdings" panose="05000000000000000000" pitchFamily="2" charset="2"/>
              <a:buChar char="§"/>
            </a:pPr>
            <a:r>
              <a:rPr lang="de-CH" sz="2300" dirty="0"/>
              <a:t>UPK (stationär, ambulant)</a:t>
            </a:r>
          </a:p>
          <a:p>
            <a:pPr marL="542925" lvl="1" indent="-342900">
              <a:buFont typeface="Wingdings" panose="05000000000000000000" pitchFamily="2" charset="2"/>
              <a:buChar char="§"/>
            </a:pPr>
            <a:r>
              <a:rPr lang="de-CH" sz="2300" dirty="0"/>
              <a:t>Klinik Sonnenhalde</a:t>
            </a:r>
          </a:p>
          <a:p>
            <a:pPr marL="542925" lvl="1" indent="-342900">
              <a:buFont typeface="Wingdings" panose="05000000000000000000" pitchFamily="2" charset="2"/>
              <a:buChar char="§"/>
            </a:pPr>
            <a:r>
              <a:rPr lang="de-CH" sz="2300" dirty="0"/>
              <a:t>Therapiezentrum Basel</a:t>
            </a:r>
          </a:p>
          <a:p>
            <a:pPr marL="542925" lvl="1" indent="-342900">
              <a:buFont typeface="Wingdings" panose="05000000000000000000" pitchFamily="2" charset="2"/>
              <a:buChar char="§"/>
            </a:pPr>
            <a:r>
              <a:rPr lang="de-CH" sz="2300" dirty="0"/>
              <a:t>Arztpraxen</a:t>
            </a:r>
          </a:p>
          <a:p>
            <a:endParaRPr lang="de-CH" sz="2200" dirty="0"/>
          </a:p>
          <a:p>
            <a:pPr algn="ctr"/>
            <a:r>
              <a:rPr lang="de-CH" sz="2200" i="1" dirty="0"/>
              <a:t>Krankenkasse</a:t>
            </a:r>
          </a:p>
        </p:txBody>
      </p:sp>
      <p:sp>
        <p:nvSpPr>
          <p:cNvPr id="4" name="Titel 3"/>
          <p:cNvSpPr>
            <a:spLocks noGrp="1"/>
          </p:cNvSpPr>
          <p:nvPr>
            <p:ph type="title"/>
          </p:nvPr>
        </p:nvSpPr>
        <p:spPr>
          <a:xfrm>
            <a:off x="395536" y="836712"/>
            <a:ext cx="8137525" cy="369887"/>
          </a:xfrm>
        </p:spPr>
        <p:txBody>
          <a:bodyPr/>
          <a:lstStyle/>
          <a:p>
            <a:r>
              <a:rPr lang="de-CH" sz="2800" dirty="0"/>
              <a:t>Beratungs- und Behandlungsstellen in BS  </a:t>
            </a:r>
          </a:p>
        </p:txBody>
      </p:sp>
      <p:sp>
        <p:nvSpPr>
          <p:cNvPr id="5" name="Datumsplatzhalter 4"/>
          <p:cNvSpPr>
            <a:spLocks noGrp="1"/>
          </p:cNvSpPr>
          <p:nvPr>
            <p:ph type="dt" sz="half" idx="10"/>
          </p:nvPr>
        </p:nvSpPr>
        <p:spPr/>
        <p:txBody>
          <a:bodyPr/>
          <a:lstStyle/>
          <a:p>
            <a:pPr>
              <a:defRPr/>
            </a:pPr>
            <a:r>
              <a:rPr lang="de-DE"/>
              <a:t>14.06.2023</a:t>
            </a:r>
            <a:endParaRPr lang="de-CH" dirty="0"/>
          </a:p>
        </p:txBody>
      </p:sp>
      <p:sp>
        <p:nvSpPr>
          <p:cNvPr id="6" name="Foliennummernplatzhalter 5"/>
          <p:cNvSpPr>
            <a:spLocks noGrp="1"/>
          </p:cNvSpPr>
          <p:nvPr>
            <p:ph type="sldNum" sz="quarter" idx="12"/>
          </p:nvPr>
        </p:nvSpPr>
        <p:spPr/>
        <p:txBody>
          <a:bodyPr/>
          <a:lstStyle/>
          <a:p>
            <a:r>
              <a:rPr lang="de-CH"/>
              <a:t>|  </a:t>
            </a:r>
            <a:fld id="{320700ED-8522-4F83-9875-936FD71D3847}" type="slidenum">
              <a:rPr lang="de-CH" smtClean="0"/>
              <a:pPr/>
              <a:t>41</a:t>
            </a:fld>
            <a:endParaRPr lang="de-CH" dirty="0"/>
          </a:p>
        </p:txBody>
      </p:sp>
    </p:spTree>
    <p:extLst>
      <p:ext uri="{BB962C8B-B14F-4D97-AF65-F5344CB8AC3E}">
        <p14:creationId xmlns:p14="http://schemas.microsoft.com/office/powerpoint/2010/main" val="1462608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u="sng" dirty="0"/>
              <a:t>Professionelle Hilfe</a:t>
            </a:r>
          </a:p>
        </p:txBody>
      </p:sp>
      <p:pic>
        <p:nvPicPr>
          <p:cNvPr id="5122" name="Picture 2"/>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4460052" y="3103423"/>
            <a:ext cx="2711131" cy="76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301993"/>
            <a:ext cx="2858677"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B2EE8AD8-D56E-45EB-99E2-2CCF51283985}" type="slidenum">
              <a:rPr lang="de-CH" smtClean="0"/>
              <a:pPr/>
              <a:t>42</a:t>
            </a:fld>
            <a:endParaRPr lang="de-CH" dirty="0"/>
          </a:p>
        </p:txBody>
      </p:sp>
      <p:pic>
        <p:nvPicPr>
          <p:cNvPr id="6" name="Grafik 5"/>
          <p:cNvPicPr>
            <a:picLocks noChangeAspect="1"/>
          </p:cNvPicPr>
          <p:nvPr/>
        </p:nvPicPr>
        <p:blipFill>
          <a:blip r:embed="rId5"/>
          <a:stretch>
            <a:fillRect/>
          </a:stretch>
        </p:blipFill>
        <p:spPr>
          <a:xfrm>
            <a:off x="5796136" y="3871726"/>
            <a:ext cx="3106688" cy="2104290"/>
          </a:xfrm>
          <a:prstGeom prst="rect">
            <a:avLst/>
          </a:prstGeom>
        </p:spPr>
      </p:pic>
      <p:pic>
        <p:nvPicPr>
          <p:cNvPr id="7" name="Grafik 6"/>
          <p:cNvPicPr>
            <a:picLocks noChangeAspect="1"/>
          </p:cNvPicPr>
          <p:nvPr/>
        </p:nvPicPr>
        <p:blipFill>
          <a:blip r:embed="rId6"/>
          <a:stretch>
            <a:fillRect/>
          </a:stretch>
        </p:blipFill>
        <p:spPr>
          <a:xfrm>
            <a:off x="755576" y="3835061"/>
            <a:ext cx="2787820" cy="530902"/>
          </a:xfrm>
          <a:prstGeom prst="rect">
            <a:avLst/>
          </a:prstGeom>
        </p:spPr>
      </p:pic>
      <p:pic>
        <p:nvPicPr>
          <p:cNvPr id="8" name="Grafik 7"/>
          <p:cNvPicPr>
            <a:picLocks noChangeAspect="1"/>
          </p:cNvPicPr>
          <p:nvPr/>
        </p:nvPicPr>
        <p:blipFill>
          <a:blip r:embed="rId7"/>
          <a:stretch>
            <a:fillRect/>
          </a:stretch>
        </p:blipFill>
        <p:spPr>
          <a:xfrm>
            <a:off x="2843808" y="4797152"/>
            <a:ext cx="1616245" cy="1569564"/>
          </a:xfrm>
          <a:prstGeom prst="rect">
            <a:avLst/>
          </a:prstGeom>
        </p:spPr>
      </p:pic>
      <p:pic>
        <p:nvPicPr>
          <p:cNvPr id="9" name="Grafik 8"/>
          <p:cNvPicPr>
            <a:picLocks noChangeAspect="1"/>
          </p:cNvPicPr>
          <p:nvPr/>
        </p:nvPicPr>
        <p:blipFill>
          <a:blip r:embed="rId8"/>
          <a:stretch>
            <a:fillRect/>
          </a:stretch>
        </p:blipFill>
        <p:spPr>
          <a:xfrm>
            <a:off x="5292080" y="1046689"/>
            <a:ext cx="3096344" cy="1543050"/>
          </a:xfrm>
          <a:prstGeom prst="rect">
            <a:avLst/>
          </a:prstGeom>
        </p:spPr>
      </p:pic>
    </p:spTree>
    <p:extLst>
      <p:ext uri="{BB962C8B-B14F-4D97-AF65-F5344CB8AC3E}">
        <p14:creationId xmlns:p14="http://schemas.microsoft.com/office/powerpoint/2010/main" val="3339006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39552" y="404664"/>
            <a:ext cx="8137525" cy="369887"/>
          </a:xfrm>
        </p:spPr>
        <p:txBody>
          <a:bodyPr/>
          <a:lstStyle/>
          <a:p>
            <a:r>
              <a:rPr lang="de-CH" u="sng" dirty="0"/>
              <a:t>Selbsthilfe</a:t>
            </a:r>
          </a:p>
        </p:txBody>
      </p:sp>
      <p:sp>
        <p:nvSpPr>
          <p:cNvPr id="7" name="Inhaltsplatzhalter 6"/>
          <p:cNvSpPr>
            <a:spLocks noGrp="1"/>
          </p:cNvSpPr>
          <p:nvPr>
            <p:ph sz="half" idx="4294967295"/>
          </p:nvPr>
        </p:nvSpPr>
        <p:spPr>
          <a:xfrm>
            <a:off x="5183188" y="1952625"/>
            <a:ext cx="3960812" cy="4248150"/>
          </a:xfrm>
        </p:spPr>
        <p:txBody>
          <a:bodyPr/>
          <a:lstStyle/>
          <a:p>
            <a:endParaRPr lang="de-CH" dirty="0"/>
          </a:p>
          <a:p>
            <a:endParaRPr lang="de-CH" dirty="0"/>
          </a:p>
          <a:p>
            <a:endParaRPr lang="de-CH" dirty="0"/>
          </a:p>
          <a:p>
            <a:endParaRPr lang="de-CH" dirty="0"/>
          </a:p>
        </p:txBody>
      </p:sp>
      <p:pic>
        <p:nvPicPr>
          <p:cNvPr id="2050" name="Picture 2" descr="Bildergebnis für Anonyme Alkoholik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12" y="2107058"/>
            <a:ext cx="3312368" cy="21157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536" y="240335"/>
            <a:ext cx="2076822" cy="207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505783"/>
            <a:ext cx="2223706" cy="213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564905"/>
            <a:ext cx="2278705" cy="23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8"/>
          <a:stretch>
            <a:fillRect/>
          </a:stretch>
        </p:blipFill>
        <p:spPr>
          <a:xfrm>
            <a:off x="395536" y="4868269"/>
            <a:ext cx="5904656" cy="1551817"/>
          </a:xfrm>
          <a:prstGeom prst="rect">
            <a:avLst/>
          </a:prstGeom>
          <a:ln>
            <a:solidFill>
              <a:schemeClr val="tx1"/>
            </a:solidFill>
          </a:ln>
        </p:spPr>
      </p:pic>
      <p:sp>
        <p:nvSpPr>
          <p:cNvPr id="3" name="Datumsplatzhalter 2"/>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a:t>|  </a:t>
            </a:r>
            <a:fld id="{B2EE8AD8-D56E-45EB-99E2-2CCF51283985}" type="slidenum">
              <a:rPr lang="de-CH" smtClean="0"/>
              <a:pPr/>
              <a:t>43</a:t>
            </a:fld>
            <a:endParaRPr lang="de-CH" dirty="0"/>
          </a:p>
        </p:txBody>
      </p:sp>
    </p:spTree>
    <p:extLst>
      <p:ext uri="{BB962C8B-B14F-4D97-AF65-F5344CB8AC3E}">
        <p14:creationId xmlns:p14="http://schemas.microsoft.com/office/powerpoint/2010/main" val="408716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a:hlinkClick r:id="rId2"/>
              </a:rPr>
              <a:t>Wie entsteht Sucht im Gehirn? - YouTube</a:t>
            </a:r>
            <a:endParaRPr lang="de-CH" dirty="0"/>
          </a:p>
        </p:txBody>
      </p:sp>
      <p:sp>
        <p:nvSpPr>
          <p:cNvPr id="3" name="Titel 2"/>
          <p:cNvSpPr>
            <a:spLocks noGrp="1"/>
          </p:cNvSpPr>
          <p:nvPr>
            <p:ph type="title"/>
          </p:nvPr>
        </p:nvSpPr>
        <p:spPr/>
        <p:txBody>
          <a:bodyPr/>
          <a:lstStyle/>
          <a:p>
            <a:endParaRPr lang="de-CH"/>
          </a:p>
        </p:txBody>
      </p:sp>
      <p:sp>
        <p:nvSpPr>
          <p:cNvPr id="4" name="Datumsplatzhalter 3"/>
          <p:cNvSpPr>
            <a:spLocks noGrp="1"/>
          </p:cNvSpPr>
          <p:nvPr>
            <p:ph type="dt" sz="half" idx="11"/>
          </p:nvPr>
        </p:nvSpPr>
        <p:spPr/>
        <p:txBody>
          <a:bodyPr/>
          <a:lstStyle/>
          <a:p>
            <a:pPr>
              <a:defRPr/>
            </a:pPr>
            <a:r>
              <a:rPr lang="de-DE"/>
              <a:t>14.06.2023</a:t>
            </a:r>
            <a:endParaRPr lang="de-CH" dirty="0"/>
          </a:p>
        </p:txBody>
      </p:sp>
      <p:sp>
        <p:nvSpPr>
          <p:cNvPr id="5" name="Foliennummernplatzhalter 4"/>
          <p:cNvSpPr>
            <a:spLocks noGrp="1"/>
          </p:cNvSpPr>
          <p:nvPr>
            <p:ph type="sldNum" sz="quarter" idx="13"/>
          </p:nvPr>
        </p:nvSpPr>
        <p:spPr/>
        <p:txBody>
          <a:bodyPr/>
          <a:lstStyle/>
          <a:p>
            <a:r>
              <a:rPr lang="de-CH"/>
              <a:t>| </a:t>
            </a:r>
            <a:fld id="{7109C224-8541-4BB1-8296-28D25F0B5C9C}" type="slidenum">
              <a:rPr lang="de-CH" smtClean="0"/>
              <a:pPr/>
              <a:t>5</a:t>
            </a:fld>
            <a:endParaRPr lang="de-CH" dirty="0"/>
          </a:p>
        </p:txBody>
      </p:sp>
    </p:spTree>
    <p:extLst>
      <p:ext uri="{BB962C8B-B14F-4D97-AF65-F5344CB8AC3E}">
        <p14:creationId xmlns:p14="http://schemas.microsoft.com/office/powerpoint/2010/main" val="422285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611191" y="1952627"/>
            <a:ext cx="8191499" cy="4248151"/>
          </a:xfrm>
        </p:spPr>
        <p:txBody>
          <a:bodyPr/>
          <a:lstStyle/>
          <a:p>
            <a:r>
              <a:rPr lang="de-CH" sz="2800" b="1" dirty="0"/>
              <a:t>Unterscheidung von:</a:t>
            </a:r>
          </a:p>
          <a:p>
            <a:pPr marL="571500" indent="-571500">
              <a:buFont typeface="Wingdings" panose="05000000000000000000" pitchFamily="2" charset="2"/>
              <a:buChar char="Ø"/>
            </a:pPr>
            <a:endParaRPr lang="de-CH" sz="2800" b="1" dirty="0"/>
          </a:p>
          <a:p>
            <a:pPr marL="571500" indent="-571500">
              <a:buFont typeface="Wingdings" panose="05000000000000000000" pitchFamily="2" charset="2"/>
              <a:buChar char="Ø"/>
            </a:pPr>
            <a:r>
              <a:rPr lang="de-CH" sz="2800" b="1" dirty="0"/>
              <a:t>Substanzgebundene Süchte</a:t>
            </a:r>
          </a:p>
          <a:p>
            <a:endParaRPr lang="de-CH" sz="3600" b="1" dirty="0"/>
          </a:p>
          <a:p>
            <a:endParaRPr lang="de-CH" sz="2800" b="1" dirty="0"/>
          </a:p>
          <a:p>
            <a:pPr marL="571500" indent="-571500">
              <a:buFont typeface="Wingdings" panose="05000000000000000000" pitchFamily="2" charset="2"/>
              <a:buChar char="Ø"/>
            </a:pPr>
            <a:r>
              <a:rPr lang="de-CH" sz="2800" b="1" dirty="0"/>
              <a:t>Verhaltenssüchte</a:t>
            </a:r>
          </a:p>
        </p:txBody>
      </p:sp>
      <p:sp>
        <p:nvSpPr>
          <p:cNvPr id="3" name="Titel 2"/>
          <p:cNvSpPr>
            <a:spLocks noGrp="1"/>
          </p:cNvSpPr>
          <p:nvPr>
            <p:ph type="title"/>
          </p:nvPr>
        </p:nvSpPr>
        <p:spPr/>
        <p:txBody>
          <a:bodyPr/>
          <a:lstStyle/>
          <a:p>
            <a:endParaRPr lang="de-CH" dirty="0"/>
          </a:p>
        </p:txBody>
      </p:sp>
      <p:pic>
        <p:nvPicPr>
          <p:cNvPr id="5" name="Grafik 4"/>
          <p:cNvPicPr>
            <a:picLocks noChangeAspect="1"/>
          </p:cNvPicPr>
          <p:nvPr/>
        </p:nvPicPr>
        <p:blipFill>
          <a:blip r:embed="rId2"/>
          <a:stretch>
            <a:fillRect/>
          </a:stretch>
        </p:blipFill>
        <p:spPr>
          <a:xfrm>
            <a:off x="6382143" y="2828152"/>
            <a:ext cx="1746396" cy="936104"/>
          </a:xfrm>
          <a:prstGeom prst="rect">
            <a:avLst/>
          </a:prstGeom>
        </p:spPr>
      </p:pic>
      <p:pic>
        <p:nvPicPr>
          <p:cNvPr id="6" name="Grafik 5"/>
          <p:cNvPicPr>
            <a:picLocks noChangeAspect="1"/>
          </p:cNvPicPr>
          <p:nvPr/>
        </p:nvPicPr>
        <p:blipFill>
          <a:blip r:embed="rId3"/>
          <a:stretch>
            <a:fillRect/>
          </a:stretch>
        </p:blipFill>
        <p:spPr>
          <a:xfrm>
            <a:off x="6372200" y="4725144"/>
            <a:ext cx="1746396" cy="1008112"/>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7" name="Foliennummernplatzhalter 6"/>
          <p:cNvSpPr>
            <a:spLocks noGrp="1"/>
          </p:cNvSpPr>
          <p:nvPr>
            <p:ph type="sldNum" sz="quarter" idx="13"/>
          </p:nvPr>
        </p:nvSpPr>
        <p:spPr/>
        <p:txBody>
          <a:bodyPr/>
          <a:lstStyle/>
          <a:p>
            <a:r>
              <a:rPr lang="de-CH" dirty="0"/>
              <a:t>| </a:t>
            </a:r>
            <a:fld id="{7109C224-8541-4BB1-8296-28D25F0B5C9C}" type="slidenum">
              <a:rPr lang="de-CH" smtClean="0"/>
              <a:pPr/>
              <a:t>6</a:t>
            </a:fld>
            <a:endParaRPr lang="de-CH" dirty="0"/>
          </a:p>
        </p:txBody>
      </p:sp>
    </p:spTree>
    <p:extLst>
      <p:ext uri="{BB962C8B-B14F-4D97-AF65-F5344CB8AC3E}">
        <p14:creationId xmlns:p14="http://schemas.microsoft.com/office/powerpoint/2010/main" val="308982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4955" y="782638"/>
            <a:ext cx="8137525" cy="369887"/>
          </a:xfrm>
        </p:spPr>
        <p:txBody>
          <a:bodyPr/>
          <a:lstStyle/>
          <a:p>
            <a:endParaRPr lang="de-DE" dirty="0"/>
          </a:p>
        </p:txBody>
      </p:sp>
      <p:sp>
        <p:nvSpPr>
          <p:cNvPr id="5" name="Rectangle 3"/>
          <p:cNvSpPr txBox="1">
            <a:spLocks noChangeArrowheads="1"/>
          </p:cNvSpPr>
          <p:nvPr/>
        </p:nvSpPr>
        <p:spPr bwMode="auto">
          <a:xfrm>
            <a:off x="682699" y="1700808"/>
            <a:ext cx="3889301"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762">
              <a:spcAft>
                <a:spcPct val="50000"/>
              </a:spcAft>
              <a:buClr>
                <a:schemeClr val="tx1"/>
              </a:buClr>
            </a:pPr>
            <a:r>
              <a:rPr lang="de-CH" altLang="de-DE" sz="2000" b="1" dirty="0">
                <a:solidFill>
                  <a:schemeClr val="accent1"/>
                </a:solidFill>
              </a:rPr>
              <a:t>Substanzgebundene Süchte</a:t>
            </a:r>
            <a:endParaRPr lang="de-DE" altLang="de-DE" sz="2000" b="1" dirty="0">
              <a:solidFill>
                <a:schemeClr val="accent1"/>
              </a:solidFill>
            </a:endParaRPr>
          </a:p>
          <a:p>
            <a:pPr marL="258762">
              <a:spcAft>
                <a:spcPct val="50000"/>
              </a:spcAft>
              <a:buClr>
                <a:schemeClr val="tx1"/>
              </a:buClr>
            </a:pPr>
            <a:r>
              <a:rPr lang="de-DE" altLang="de-DE" sz="2000" dirty="0"/>
              <a:t>Alkohol</a:t>
            </a:r>
          </a:p>
          <a:p>
            <a:pPr marL="258762">
              <a:spcAft>
                <a:spcPct val="50000"/>
              </a:spcAft>
              <a:buClr>
                <a:schemeClr val="tx1"/>
              </a:buClr>
            </a:pPr>
            <a:r>
              <a:rPr lang="de-CH" altLang="de-DE" sz="2000" dirty="0"/>
              <a:t>Tabak</a:t>
            </a:r>
            <a:endParaRPr lang="de-DE" altLang="de-DE" sz="2000" dirty="0"/>
          </a:p>
          <a:p>
            <a:pPr marL="258762">
              <a:spcAft>
                <a:spcPct val="50000"/>
              </a:spcAft>
              <a:buClr>
                <a:schemeClr val="tx1"/>
              </a:buClr>
            </a:pPr>
            <a:r>
              <a:rPr lang="de-CH" altLang="de-DE" sz="2000" dirty="0"/>
              <a:t>Opioide </a:t>
            </a:r>
          </a:p>
          <a:p>
            <a:pPr marL="258762">
              <a:spcAft>
                <a:spcPct val="50000"/>
              </a:spcAft>
              <a:buClr>
                <a:schemeClr val="tx1"/>
              </a:buClr>
            </a:pPr>
            <a:r>
              <a:rPr lang="de-CH" altLang="de-DE" sz="2000" dirty="0"/>
              <a:t>Cannabis</a:t>
            </a:r>
          </a:p>
          <a:p>
            <a:pPr marL="258762">
              <a:spcAft>
                <a:spcPct val="50000"/>
              </a:spcAft>
              <a:buClr>
                <a:schemeClr val="tx1"/>
              </a:buClr>
            </a:pPr>
            <a:r>
              <a:rPr lang="de-CH" altLang="de-DE" sz="2000" dirty="0"/>
              <a:t>Kokain</a:t>
            </a:r>
          </a:p>
          <a:p>
            <a:pPr marL="258762">
              <a:spcAft>
                <a:spcPct val="50000"/>
              </a:spcAft>
              <a:buClr>
                <a:schemeClr val="tx1"/>
              </a:buClr>
            </a:pPr>
            <a:r>
              <a:rPr lang="de-CH" altLang="de-DE" sz="2000" dirty="0"/>
              <a:t>Medikamente</a:t>
            </a:r>
          </a:p>
          <a:p>
            <a:pPr marL="258762">
              <a:spcAft>
                <a:spcPct val="50000"/>
              </a:spcAft>
              <a:buClr>
                <a:schemeClr val="tx1"/>
              </a:buClr>
            </a:pPr>
            <a:r>
              <a:rPr lang="de-CH" altLang="de-DE" sz="2000" dirty="0"/>
              <a:t>Stimulanzien</a:t>
            </a:r>
          </a:p>
          <a:p>
            <a:pPr marL="258762">
              <a:spcAft>
                <a:spcPct val="50000"/>
              </a:spcAft>
              <a:buClr>
                <a:schemeClr val="tx1"/>
              </a:buClr>
            </a:pPr>
            <a:r>
              <a:rPr lang="de-CH" altLang="de-DE" sz="2000" dirty="0"/>
              <a:t>Halluzinogene</a:t>
            </a:r>
          </a:p>
          <a:p>
            <a:pPr marL="258762">
              <a:spcAft>
                <a:spcPct val="50000"/>
              </a:spcAft>
              <a:buClr>
                <a:schemeClr val="tx1"/>
              </a:buClr>
            </a:pPr>
            <a:r>
              <a:rPr lang="de-CH" altLang="de-DE" sz="2000" dirty="0"/>
              <a:t>Lösungsmittel</a:t>
            </a:r>
          </a:p>
        </p:txBody>
      </p:sp>
      <p:sp>
        <p:nvSpPr>
          <p:cNvPr id="9" name="Rectangle 3"/>
          <p:cNvSpPr txBox="1">
            <a:spLocks noChangeArrowheads="1"/>
          </p:cNvSpPr>
          <p:nvPr/>
        </p:nvSpPr>
        <p:spPr bwMode="auto">
          <a:xfrm>
            <a:off x="4715147" y="1709193"/>
            <a:ext cx="3601269"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1253" rtl="0" eaLnBrk="1" fontAlgn="base" hangingPunct="1">
              <a:spcBef>
                <a:spcPct val="0"/>
              </a:spcBef>
              <a:spcAft>
                <a:spcPts val="862"/>
              </a:spcAft>
              <a:buFont typeface="Arial" charset="0"/>
              <a:defRPr kern="1200">
                <a:solidFill>
                  <a:schemeClr val="tx1"/>
                </a:solidFill>
                <a:latin typeface="+mn-lt"/>
                <a:ea typeface="+mn-ea"/>
                <a:cs typeface="+mn-cs"/>
              </a:defRPr>
            </a:lvl1pPr>
            <a:lvl2pPr marL="341253" indent="-341253" algn="l" defTabSz="341253" rtl="0" eaLnBrk="1" fontAlgn="base" hangingPunct="1">
              <a:spcBef>
                <a:spcPct val="0"/>
              </a:spcBef>
              <a:spcAft>
                <a:spcPts val="862"/>
              </a:spcAft>
              <a:buFont typeface="Arial" charset="0"/>
              <a:buChar char="–"/>
              <a:defRPr kern="1200">
                <a:solidFill>
                  <a:schemeClr val="tx1"/>
                </a:solidFill>
                <a:latin typeface="+mn-lt"/>
                <a:ea typeface="+mn-ea"/>
                <a:cs typeface="+mn-cs"/>
              </a:defRPr>
            </a:lvl2pPr>
            <a:lvl3pPr marL="341253" algn="l" defTabSz="341253" rtl="0" eaLnBrk="1" fontAlgn="base" hangingPunct="1">
              <a:spcBef>
                <a:spcPct val="0"/>
              </a:spcBef>
              <a:spcAft>
                <a:spcPts val="675"/>
              </a:spcAft>
              <a:buFont typeface="Arial" charset="0"/>
              <a:defRPr sz="1400" kern="1200">
                <a:solidFill>
                  <a:schemeClr val="tx1"/>
                </a:solidFill>
                <a:latin typeface="+mn-lt"/>
                <a:ea typeface="+mn-ea"/>
                <a:cs typeface="+mn-cs"/>
              </a:defRPr>
            </a:lvl3pPr>
            <a:lvl4pPr marL="682504" indent="-341253" algn="l" defTabSz="341253" rtl="0" eaLnBrk="1" fontAlgn="base" hangingPunct="1">
              <a:spcBef>
                <a:spcPct val="0"/>
              </a:spcBef>
              <a:spcAft>
                <a:spcPts val="675"/>
              </a:spcAft>
              <a:buFont typeface="Arial" charset="0"/>
              <a:buChar char="–"/>
              <a:defRPr sz="1400" kern="1200">
                <a:solidFill>
                  <a:schemeClr val="tx1"/>
                </a:solidFill>
                <a:latin typeface="+mn-lt"/>
                <a:ea typeface="+mn-ea"/>
                <a:cs typeface="+mn-cs"/>
              </a:defRPr>
            </a:lvl4pPr>
            <a:lvl5pPr marL="682504" algn="l" defTabSz="341253" rtl="0" eaLnBrk="1" fontAlgn="base" hangingPunct="1">
              <a:spcBef>
                <a:spcPct val="0"/>
              </a:spcBef>
              <a:spcAft>
                <a:spcPct val="0"/>
              </a:spcAft>
              <a:buFont typeface="Arial" charset="0"/>
              <a:defRPr sz="1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8762">
              <a:spcAft>
                <a:spcPct val="50000"/>
              </a:spcAft>
              <a:buClr>
                <a:schemeClr val="tx1"/>
              </a:buClr>
            </a:pPr>
            <a:r>
              <a:rPr lang="de-CH" altLang="de-DE" sz="2000" b="1" dirty="0">
                <a:solidFill>
                  <a:schemeClr val="accent1"/>
                </a:solidFill>
              </a:rPr>
              <a:t>Verhaltenssüchte</a:t>
            </a:r>
          </a:p>
          <a:p>
            <a:pPr marL="258762">
              <a:spcAft>
                <a:spcPct val="50000"/>
              </a:spcAft>
              <a:buClr>
                <a:schemeClr val="tx1"/>
              </a:buClr>
            </a:pPr>
            <a:r>
              <a:rPr lang="de-CH" altLang="de-DE" sz="2000" dirty="0"/>
              <a:t>Glücksspielsucht</a:t>
            </a:r>
          </a:p>
          <a:p>
            <a:pPr marL="258762">
              <a:spcAft>
                <a:spcPct val="50000"/>
              </a:spcAft>
              <a:buClr>
                <a:schemeClr val="tx1"/>
              </a:buClr>
            </a:pPr>
            <a:r>
              <a:rPr lang="de-CH" altLang="de-DE" sz="2000" dirty="0"/>
              <a:t>Kaufsucht</a:t>
            </a:r>
          </a:p>
          <a:p>
            <a:pPr marL="258762">
              <a:spcAft>
                <a:spcPct val="50000"/>
              </a:spcAft>
              <a:buClr>
                <a:schemeClr val="tx1"/>
              </a:buClr>
            </a:pPr>
            <a:r>
              <a:rPr lang="de-CH" altLang="de-DE" sz="2000" dirty="0"/>
              <a:t>Onlinesucht</a:t>
            </a:r>
          </a:p>
          <a:p>
            <a:pPr marL="258762">
              <a:spcAft>
                <a:spcPct val="50000"/>
              </a:spcAft>
              <a:buClr>
                <a:schemeClr val="tx1"/>
              </a:buClr>
            </a:pPr>
            <a:r>
              <a:rPr lang="de-CH" altLang="de-DE" sz="2000" dirty="0"/>
              <a:t>Sexsucht</a:t>
            </a:r>
          </a:p>
        </p:txBody>
      </p:sp>
      <p:sp>
        <p:nvSpPr>
          <p:cNvPr id="2" name="Datumsplatzhalter 1"/>
          <p:cNvSpPr>
            <a:spLocks noGrp="1"/>
          </p:cNvSpPr>
          <p:nvPr>
            <p:ph type="dt" sz="half" idx="11"/>
          </p:nvPr>
        </p:nvSpPr>
        <p:spPr/>
        <p:txBody>
          <a:bodyPr/>
          <a:lstStyle/>
          <a:p>
            <a:pPr>
              <a:defRPr/>
            </a:pPr>
            <a:r>
              <a:rPr lang="de-DE"/>
              <a:t>14.06.2023</a:t>
            </a:r>
            <a:endParaRPr lang="de-CH" dirty="0"/>
          </a:p>
        </p:txBody>
      </p:sp>
      <p:sp>
        <p:nvSpPr>
          <p:cNvPr id="4" name="Foliennummernplatzhalter 3"/>
          <p:cNvSpPr>
            <a:spLocks noGrp="1"/>
          </p:cNvSpPr>
          <p:nvPr>
            <p:ph type="sldNum" sz="quarter" idx="13"/>
          </p:nvPr>
        </p:nvSpPr>
        <p:spPr/>
        <p:txBody>
          <a:bodyPr/>
          <a:lstStyle/>
          <a:p>
            <a:r>
              <a:rPr lang="de-CH" dirty="0"/>
              <a:t>| </a:t>
            </a:r>
            <a:fld id="{7109C224-8541-4BB1-8296-28D25F0B5C9C}" type="slidenum">
              <a:rPr lang="de-CH" smtClean="0"/>
              <a:pPr/>
              <a:t>7</a:t>
            </a:fld>
            <a:endParaRPr lang="de-CH" dirty="0"/>
          </a:p>
        </p:txBody>
      </p:sp>
    </p:spTree>
    <p:extLst>
      <p:ext uri="{BB962C8B-B14F-4D97-AF65-F5344CB8AC3E}">
        <p14:creationId xmlns:p14="http://schemas.microsoft.com/office/powerpoint/2010/main" val="203608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r>
              <a:rPr lang="de-CH" dirty="0" err="1">
                <a:hlinkClick r:id="rId3"/>
              </a:rPr>
              <a:t>Verhaltenssüchte</a:t>
            </a:r>
            <a:r>
              <a:rPr lang="de-CH" dirty="0">
                <a:hlinkClick r:id="rId3"/>
              </a:rPr>
              <a:t> einfach erklärt - YouTube</a:t>
            </a:r>
            <a:endParaRPr lang="de-CH" dirty="0"/>
          </a:p>
        </p:txBody>
      </p:sp>
      <p:sp>
        <p:nvSpPr>
          <p:cNvPr id="3" name="Titel 2"/>
          <p:cNvSpPr>
            <a:spLocks noGrp="1"/>
          </p:cNvSpPr>
          <p:nvPr>
            <p:ph type="title"/>
          </p:nvPr>
        </p:nvSpPr>
        <p:spPr/>
        <p:txBody>
          <a:bodyPr/>
          <a:lstStyle/>
          <a:p>
            <a:r>
              <a:rPr lang="de-CH" dirty="0"/>
              <a:t>Video Verhaltenssucht</a:t>
            </a:r>
          </a:p>
        </p:txBody>
      </p:sp>
      <p:pic>
        <p:nvPicPr>
          <p:cNvPr id="5" name="Grafik 4"/>
          <p:cNvPicPr>
            <a:picLocks noChangeAspect="1"/>
          </p:cNvPicPr>
          <p:nvPr/>
        </p:nvPicPr>
        <p:blipFill>
          <a:blip r:embed="rId4"/>
          <a:stretch>
            <a:fillRect/>
          </a:stretch>
        </p:blipFill>
        <p:spPr>
          <a:xfrm>
            <a:off x="5652120" y="2618867"/>
            <a:ext cx="2809258" cy="3474429"/>
          </a:xfrm>
          <a:prstGeom prst="rect">
            <a:avLst/>
          </a:prstGeom>
        </p:spPr>
      </p:pic>
      <p:sp>
        <p:nvSpPr>
          <p:cNvPr id="4" name="Datumsplatzhalter 3"/>
          <p:cNvSpPr>
            <a:spLocks noGrp="1"/>
          </p:cNvSpPr>
          <p:nvPr>
            <p:ph type="dt" sz="half" idx="11"/>
          </p:nvPr>
        </p:nvSpPr>
        <p:spPr/>
        <p:txBody>
          <a:bodyPr/>
          <a:lstStyle/>
          <a:p>
            <a:pPr>
              <a:defRPr/>
            </a:pPr>
            <a:r>
              <a:rPr lang="de-DE"/>
              <a:t>14.06.2023</a:t>
            </a:r>
            <a:endParaRPr lang="de-CH" dirty="0"/>
          </a:p>
        </p:txBody>
      </p:sp>
      <p:sp>
        <p:nvSpPr>
          <p:cNvPr id="6" name="Foliennummernplatzhalter 5"/>
          <p:cNvSpPr>
            <a:spLocks noGrp="1"/>
          </p:cNvSpPr>
          <p:nvPr>
            <p:ph type="sldNum" sz="quarter" idx="13"/>
          </p:nvPr>
        </p:nvSpPr>
        <p:spPr/>
        <p:txBody>
          <a:bodyPr/>
          <a:lstStyle/>
          <a:p>
            <a:r>
              <a:rPr lang="de-CH" dirty="0"/>
              <a:t>| </a:t>
            </a:r>
            <a:fld id="{7109C224-8541-4BB1-8296-28D25F0B5C9C}" type="slidenum">
              <a:rPr lang="de-CH" smtClean="0"/>
              <a:pPr/>
              <a:t>8</a:t>
            </a:fld>
            <a:endParaRPr lang="de-CH" dirty="0"/>
          </a:p>
        </p:txBody>
      </p:sp>
    </p:spTree>
    <p:extLst>
      <p:ext uri="{BB962C8B-B14F-4D97-AF65-F5344CB8AC3E}">
        <p14:creationId xmlns:p14="http://schemas.microsoft.com/office/powerpoint/2010/main" val="32956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
          <p:cNvSpPr>
            <a:spLocks noChangeArrowheads="1"/>
          </p:cNvSpPr>
          <p:nvPr/>
        </p:nvSpPr>
        <p:spPr bwMode="auto">
          <a:xfrm>
            <a:off x="2915816" y="1700808"/>
            <a:ext cx="3013075" cy="1152525"/>
          </a:xfrm>
          <a:prstGeom prst="ellipse">
            <a:avLst/>
          </a:prstGeom>
          <a:no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Abstinenz</a:t>
            </a:r>
          </a:p>
        </p:txBody>
      </p:sp>
      <p:sp>
        <p:nvSpPr>
          <p:cNvPr id="5" name="Titel 1"/>
          <p:cNvSpPr>
            <a:spLocks noGrp="1"/>
          </p:cNvSpPr>
          <p:nvPr>
            <p:ph type="title"/>
          </p:nvPr>
        </p:nvSpPr>
        <p:spPr>
          <a:xfrm>
            <a:off x="611188" y="980728"/>
            <a:ext cx="8137525" cy="369887"/>
          </a:xfrm>
          <a:noFill/>
        </p:spPr>
        <p:txBody>
          <a:bodyPr/>
          <a:lstStyle/>
          <a:p>
            <a:r>
              <a:rPr lang="de-DE" sz="2800" dirty="0"/>
              <a:t>Konsummuster</a:t>
            </a:r>
          </a:p>
        </p:txBody>
      </p:sp>
      <p:sp>
        <p:nvSpPr>
          <p:cNvPr id="6" name="Oval 5"/>
          <p:cNvSpPr>
            <a:spLocks noChangeArrowheads="1"/>
          </p:cNvSpPr>
          <p:nvPr/>
        </p:nvSpPr>
        <p:spPr bwMode="auto">
          <a:xfrm>
            <a:off x="2871788" y="2636515"/>
            <a:ext cx="3013075" cy="1152525"/>
          </a:xfrm>
          <a:prstGeom prst="ellipse">
            <a:avLst/>
          </a:prstGeom>
          <a:solidFill>
            <a:schemeClr val="accent3">
              <a:lumMod val="20000"/>
              <a:lumOff val="8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0" i="0" u="none" strike="noStrike" kern="1200" cap="none" spc="0" normalizeH="0" baseline="0" noProof="0" dirty="0">
                <a:ln>
                  <a:noFill/>
                </a:ln>
                <a:solidFill>
                  <a:srgbClr val="000000"/>
                </a:solidFill>
                <a:effectLst/>
                <a:uLnTx/>
                <a:uFillTx/>
                <a:latin typeface="Arial"/>
                <a:ea typeface="+mn-ea"/>
                <a:cs typeface="+mn-cs"/>
              </a:rPr>
              <a:t>Genuss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Risikoarm</a:t>
            </a:r>
          </a:p>
        </p:txBody>
      </p:sp>
      <p:sp>
        <p:nvSpPr>
          <p:cNvPr id="7" name="Oval 6"/>
          <p:cNvSpPr>
            <a:spLocks noChangeArrowheads="1"/>
          </p:cNvSpPr>
          <p:nvPr/>
        </p:nvSpPr>
        <p:spPr bwMode="auto">
          <a:xfrm>
            <a:off x="2843213" y="3644900"/>
            <a:ext cx="3060700" cy="1173163"/>
          </a:xfrm>
          <a:prstGeom prst="ellipse">
            <a:avLst/>
          </a:prstGeom>
          <a:solidFill>
            <a:schemeClr val="accent3">
              <a:lumMod val="60000"/>
              <a:lumOff val="40000"/>
            </a:schemeClr>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1" lang="de-CH" altLang="de-DE" sz="2000" b="1" i="0" u="none" strike="noStrike" kern="1200" cap="none" spc="0" normalizeH="0" baseline="0" noProof="0" dirty="0">
                <a:ln>
                  <a:noFill/>
                </a:ln>
                <a:solidFill>
                  <a:srgbClr val="000000"/>
                </a:solidFill>
                <a:effectLst/>
                <a:uLnTx/>
                <a:uFillTx/>
                <a:latin typeface="Arial"/>
                <a:ea typeface="+mn-ea"/>
                <a:cs typeface="Arial" pitchFamily="34" charset="0"/>
              </a:rPr>
            </a:br>
            <a:r>
              <a:rPr kumimoji="1" lang="de-CH" altLang="de-DE" sz="2000" b="0" i="0" u="none" strike="noStrike" kern="1200" cap="none" spc="0" normalizeH="0" baseline="0" noProof="0" dirty="0">
                <a:ln>
                  <a:noFill/>
                </a:ln>
                <a:solidFill>
                  <a:srgbClr val="000000"/>
                </a:solidFill>
                <a:effectLst/>
                <a:uLnTx/>
                <a:uFillTx/>
                <a:latin typeface="Arial"/>
                <a:ea typeface="+mn-ea"/>
                <a:cs typeface="+mn-cs"/>
              </a:rPr>
              <a:t>Gewöhnung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de-CH" altLang="de-DE" sz="2000" b="1" i="0" u="none" strike="noStrike" kern="1200" cap="none" spc="0" normalizeH="0" baseline="0" noProof="0" dirty="0">
                <a:ln>
                  <a:noFill/>
                </a:ln>
                <a:solidFill>
                  <a:srgbClr val="000000"/>
                </a:solidFill>
                <a:effectLst/>
                <a:uLnTx/>
                <a:uFillTx/>
                <a:latin typeface="Arial"/>
                <a:ea typeface="+mn-ea"/>
                <a:cs typeface="+mn-cs"/>
              </a:rPr>
              <a:t>Problematisch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0" i="0" u="none" strike="noStrike" kern="1200" cap="none" spc="0" normalizeH="0" baseline="0" noProof="0" dirty="0">
                <a:ln>
                  <a:noFill/>
                </a:ln>
                <a:solidFill>
                  <a:srgbClr val="FFFFFF"/>
                </a:solidFill>
                <a:effectLst/>
                <a:uLnTx/>
                <a:uFillTx/>
                <a:latin typeface="Arial"/>
                <a:ea typeface="+mn-ea"/>
                <a:cs typeface="+mn-cs"/>
              </a:rPr>
              <a:t> </a:t>
            </a:r>
          </a:p>
        </p:txBody>
      </p:sp>
      <p:grpSp>
        <p:nvGrpSpPr>
          <p:cNvPr id="8" name="Group 27"/>
          <p:cNvGrpSpPr>
            <a:grpSpLocks/>
          </p:cNvGrpSpPr>
          <p:nvPr/>
        </p:nvGrpSpPr>
        <p:grpSpPr bwMode="auto">
          <a:xfrm>
            <a:off x="2887663" y="4581525"/>
            <a:ext cx="2971800" cy="1368425"/>
            <a:chOff x="1973" y="2840"/>
            <a:chExt cx="1440" cy="862"/>
          </a:xfrm>
        </p:grpSpPr>
        <p:sp>
          <p:nvSpPr>
            <p:cNvPr id="9" name="Oval 7"/>
            <p:cNvSpPr>
              <a:spLocks noChangeArrowheads="1"/>
            </p:cNvSpPr>
            <p:nvPr/>
          </p:nvSpPr>
          <p:spPr bwMode="auto">
            <a:xfrm>
              <a:off x="1973" y="2840"/>
              <a:ext cx="1440" cy="862"/>
            </a:xfrm>
            <a:prstGeom prst="ellipse">
              <a:avLst/>
            </a:prstGeom>
            <a:solidFill>
              <a:schemeClr val="accent3"/>
            </a:solidFill>
            <a:ln w="9525">
              <a:solidFill>
                <a:srgbClr val="000000"/>
              </a:solidFill>
              <a:round/>
              <a:headEnd/>
              <a:tailEnd/>
            </a:ln>
          </p:spPr>
          <p:txBody>
            <a:bodyPr lIns="0" tIns="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CH" altLang="de-DE" sz="2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CH" altLang="de-DE" sz="2000" b="1" i="0" u="none" strike="noStrike" kern="1200" cap="none" spc="0" normalizeH="0" baseline="0" noProof="0" dirty="0">
                  <a:ln>
                    <a:noFill/>
                  </a:ln>
                  <a:solidFill>
                    <a:srgbClr val="000000"/>
                  </a:solidFill>
                  <a:effectLst/>
                  <a:uLnTx/>
                  <a:uFillTx/>
                  <a:latin typeface="Arial"/>
                  <a:ea typeface="+mn-ea"/>
                  <a:cs typeface="+mn-cs"/>
                </a:rPr>
                <a:t>Abhängigkeit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de-DE" altLang="de-DE" sz="20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Text Box 26"/>
            <p:cNvSpPr txBox="1">
              <a:spLocks noChangeArrowheads="1"/>
            </p:cNvSpPr>
            <p:nvPr/>
          </p:nvSpPr>
          <p:spPr bwMode="auto">
            <a:xfrm>
              <a:off x="2064" y="3039"/>
              <a:ext cx="12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de-DE" altLang="de-DE" sz="2000" b="1" i="0" u="none" strike="noStrike" kern="1200" cap="none" spc="0" normalizeH="0" baseline="0" noProof="0">
                <a:ln>
                  <a:noFill/>
                </a:ln>
                <a:solidFill>
                  <a:srgbClr val="FFFFFF"/>
                </a:solidFill>
                <a:effectLst/>
                <a:uLnTx/>
                <a:uFillTx/>
                <a:latin typeface="Arial"/>
                <a:ea typeface="+mn-ea"/>
                <a:cs typeface="Arial" pitchFamily="34" charset="0"/>
              </a:endParaRPr>
            </a:p>
          </p:txBody>
        </p:sp>
      </p:grpSp>
      <p:sp>
        <p:nvSpPr>
          <p:cNvPr id="2" name="Datumsplatzhalter 1"/>
          <p:cNvSpPr>
            <a:spLocks noGrp="1"/>
          </p:cNvSpPr>
          <p:nvPr>
            <p:ph type="dt" sz="half" idx="11"/>
          </p:nvPr>
        </p:nvSpPr>
        <p:spPr/>
        <p:txBody>
          <a:bodyPr/>
          <a:lstStyle/>
          <a:p>
            <a:pPr>
              <a:defRPr/>
            </a:pPr>
            <a:r>
              <a:rPr lang="de-DE"/>
              <a:t>14.06.2023</a:t>
            </a:r>
            <a:endParaRPr lang="de-CH" dirty="0"/>
          </a:p>
        </p:txBody>
      </p:sp>
      <p:sp>
        <p:nvSpPr>
          <p:cNvPr id="3" name="Foliennummernplatzhalter 2"/>
          <p:cNvSpPr>
            <a:spLocks noGrp="1"/>
          </p:cNvSpPr>
          <p:nvPr>
            <p:ph type="sldNum" sz="quarter" idx="13"/>
          </p:nvPr>
        </p:nvSpPr>
        <p:spPr/>
        <p:txBody>
          <a:bodyPr/>
          <a:lstStyle/>
          <a:p>
            <a:r>
              <a:rPr lang="de-CH" dirty="0"/>
              <a:t>| </a:t>
            </a:r>
            <a:fld id="{7109C224-8541-4BB1-8296-28D25F0B5C9C}" type="slidenum">
              <a:rPr lang="de-CH" smtClean="0"/>
              <a:pPr/>
              <a:t>9</a:t>
            </a:fld>
            <a:endParaRPr lang="de-CH" dirty="0"/>
          </a:p>
        </p:txBody>
      </p:sp>
    </p:spTree>
    <p:extLst>
      <p:ext uri="{BB962C8B-B14F-4D97-AF65-F5344CB8AC3E}">
        <p14:creationId xmlns:p14="http://schemas.microsoft.com/office/powerpoint/2010/main" val="2825927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S_standard_office_2010">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BS_standard_mitBeispielFolien_office_2010">
  <a:themeElements>
    <a:clrScheme name="BS-Theme-Colors">
      <a:dk1>
        <a:sysClr val="windowText" lastClr="000000"/>
      </a:dk1>
      <a:lt1>
        <a:sysClr val="window" lastClr="FFFFFF"/>
      </a:lt1>
      <a:dk2>
        <a:srgbClr val="000000"/>
      </a:dk2>
      <a:lt2>
        <a:srgbClr val="999999"/>
      </a:lt2>
      <a:accent1>
        <a:srgbClr val="B9282E"/>
      </a:accent1>
      <a:accent2>
        <a:srgbClr val="E78E23"/>
      </a:accent2>
      <a:accent3>
        <a:srgbClr val="467B93"/>
      </a:accent3>
      <a:accent4>
        <a:srgbClr val="003958"/>
      </a:accent4>
      <a:accent5>
        <a:srgbClr val="8EC033"/>
      </a:accent5>
      <a:accent6>
        <a:srgbClr val="24732E"/>
      </a:accent6>
      <a:hlink>
        <a:srgbClr val="003958"/>
      </a:hlink>
      <a:folHlink>
        <a:srgbClr val="467B93"/>
      </a:folHlink>
    </a:clrScheme>
    <a:fontScheme name="Swiss-TPH-Theme-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solid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BS_standard_office_2010</Template>
  <TotalTime>0</TotalTime>
  <Words>2348</Words>
  <Application>Microsoft Office PowerPoint</Application>
  <PresentationFormat>Bildschirmpräsentation (4:3)</PresentationFormat>
  <Paragraphs>486</Paragraphs>
  <Slides>43</Slides>
  <Notes>25</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43</vt:i4>
      </vt:variant>
    </vt:vector>
  </HeadingPairs>
  <TitlesOfParts>
    <vt:vector size="51" baseType="lpstr">
      <vt:lpstr>Arial</vt:lpstr>
      <vt:lpstr>Calibri</vt:lpstr>
      <vt:lpstr>Georgia</vt:lpstr>
      <vt:lpstr>Times New Roman</vt:lpstr>
      <vt:lpstr>Wingdings</vt:lpstr>
      <vt:lpstr>BS_standard_office_2010</vt:lpstr>
      <vt:lpstr>BS_standard_mitBeispielFolien_office_2010</vt:lpstr>
      <vt:lpstr>think-cell Folie</vt:lpstr>
      <vt:lpstr>PowerPoint-Präsentation</vt:lpstr>
      <vt:lpstr>Die Abteilung Sucht des Gesundheitsdepartements</vt:lpstr>
      <vt:lpstr>Am Ende der Fortbildung wissen Sie...</vt:lpstr>
      <vt:lpstr>Was ist Sucht?</vt:lpstr>
      <vt:lpstr>PowerPoint-Präsentation</vt:lpstr>
      <vt:lpstr>PowerPoint-Präsentation</vt:lpstr>
      <vt:lpstr>PowerPoint-Präsentation</vt:lpstr>
      <vt:lpstr>Video Verhaltenssucht</vt:lpstr>
      <vt:lpstr>Konsummuster</vt:lpstr>
      <vt:lpstr>Mythos oder Tatsache?</vt:lpstr>
      <vt:lpstr>PowerPoint-Präsentation</vt:lpstr>
      <vt:lpstr>PowerPoint-Präsentation</vt:lpstr>
      <vt:lpstr> </vt:lpstr>
      <vt:lpstr> </vt:lpstr>
      <vt:lpstr>PowerPoint-Präsentation</vt:lpstr>
      <vt:lpstr>PowerPoint-Präsentation</vt:lpstr>
      <vt:lpstr>Mythos oder Tatsache?</vt:lpstr>
      <vt:lpstr>PowerPoint-Präsentation</vt:lpstr>
      <vt:lpstr>Kriterien der Abhängigkeit (WHO)</vt:lpstr>
      <vt:lpstr>Kriterien Verhaltenssucht (nach Grüsser/ Thalmann 2006)</vt:lpstr>
      <vt:lpstr>Mythos oder Tatsache?</vt:lpstr>
      <vt:lpstr>PowerPoint-Präsentation</vt:lpstr>
      <vt:lpstr>PowerPoint-Präsentation</vt:lpstr>
      <vt:lpstr>Psyche</vt:lpstr>
      <vt:lpstr>Körper</vt:lpstr>
      <vt:lpstr>Psychosoziale Aspekte</vt:lpstr>
      <vt:lpstr>PowerPoint-Präsentation</vt:lpstr>
      <vt:lpstr>PowerPoint-Präsentation</vt:lpstr>
      <vt:lpstr>PowerPoint-Präsentation</vt:lpstr>
      <vt:lpstr>Austausch</vt:lpstr>
      <vt:lpstr>PowerPoint-Präsentation</vt:lpstr>
      <vt:lpstr>Empfehlungen Gesprächsführung </vt:lpstr>
      <vt:lpstr>Empfehlungen Gesprächsführung </vt:lpstr>
      <vt:lpstr>Empfehlung Gesprächsführung</vt:lpstr>
      <vt:lpstr>Beispiele Gesprächsführung</vt:lpstr>
      <vt:lpstr>PowerPoint-Präsentation</vt:lpstr>
      <vt:lpstr>PowerPoint-Präsentation</vt:lpstr>
      <vt:lpstr>PowerPoint-Präsentation</vt:lpstr>
      <vt:lpstr>Behandlungsziele</vt:lpstr>
      <vt:lpstr>Erste mögliche Schritte </vt:lpstr>
      <vt:lpstr>Beratungs- und Behandlungsstellen in BS  </vt:lpstr>
      <vt:lpstr>Professionelle Hilfe</vt:lpstr>
      <vt:lpstr>Selbsthilfe</vt:lpstr>
    </vt:vector>
  </TitlesOfParts>
  <Company>Kanton Basel-Stadt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Flückiger, Lavinia</dc:creator>
  <cp:lastModifiedBy>Lisa Seiler</cp:lastModifiedBy>
  <cp:revision>554</cp:revision>
  <cp:lastPrinted>2023-06-14T12:50:53Z</cp:lastPrinted>
  <dcterms:created xsi:type="dcterms:W3CDTF">2018-11-16T07:51:35Z</dcterms:created>
  <dcterms:modified xsi:type="dcterms:W3CDTF">2024-09-16T13:36:54Z</dcterms:modified>
</cp:coreProperties>
</file>