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sldIdLst>
    <p:sldId id="256" r:id="rId2"/>
    <p:sldId id="257" r:id="rId3"/>
  </p:sldIdLst>
  <p:sldSz cx="7559675" cy="10691813"/>
  <p:notesSz cx="6858000" cy="9144000"/>
  <p:embeddedFontLst>
    <p:embeddedFont>
      <p:font typeface="Montserrat" pitchFamily="2" charset="77"/>
      <p:regular r:id="rId4"/>
      <p:bold r:id="rId5"/>
      <p:italic r:id="rId6"/>
      <p:boldItalic r:id="rId7"/>
    </p:embeddedFont>
    <p:embeddedFont>
      <p:font typeface="Montserrat SemiBold" pitchFamily="2" charset="77"/>
      <p:regular r:id="rId8"/>
      <p:bold r:id="rId9"/>
      <p:italic r:id="rId10"/>
      <p:boldItalic r:id="rId11"/>
    </p:embeddedFont>
    <p:embeddedFont>
      <p:font typeface="Roboto" pitchFamily="2" charset="0"/>
      <p:regular r:id="rId12"/>
      <p:bold r:id="rId13"/>
      <p:italic r:id="rId14"/>
      <p:boldItalic r:id="rId15"/>
    </p:embeddedFont>
    <p:embeddedFont>
      <p:font typeface="Roboto Light" pitchFamily="2" charset="0"/>
      <p:regular r:id="rId16"/>
      <p:italic r:id="rId17"/>
    </p:embeddedFont>
    <p:embeddedFont>
      <p:font typeface="Roboto Medium" pitchFamily="2" charset="0"/>
      <p:regular r:id="rId18"/>
      <p:italic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36" userDrawn="1">
          <p15:clr>
            <a:srgbClr val="A4A3A4"/>
          </p15:clr>
        </p15:guide>
        <p15:guide id="2" pos="2268" userDrawn="1">
          <p15:clr>
            <a:srgbClr val="A4A3A4"/>
          </p15:clr>
        </p15:guide>
        <p15:guide id="3" orient="horz" pos="3549" userDrawn="1">
          <p15:clr>
            <a:srgbClr val="A4A3A4"/>
          </p15:clr>
        </p15:guide>
        <p15:guide id="4" orient="horz" pos="691" userDrawn="1">
          <p15:clr>
            <a:srgbClr val="A4A3A4"/>
          </p15:clr>
        </p15:guide>
        <p15:guide id="5" orient="horz" pos="52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48"/>
    <p:restoredTop sz="94640"/>
  </p:normalViewPr>
  <p:slideViewPr>
    <p:cSldViewPr snapToGrid="0" snapToObjects="1" showGuides="1">
      <p:cViewPr varScale="1">
        <p:scale>
          <a:sx n="133" d="100"/>
          <a:sy n="133" d="100"/>
        </p:scale>
        <p:origin x="3584" y="208"/>
      </p:cViewPr>
      <p:guideLst>
        <p:guide orient="horz" pos="1236"/>
        <p:guide pos="2268"/>
        <p:guide orient="horz" pos="3549"/>
        <p:guide orient="horz" pos="691"/>
        <p:guide orient="horz" pos="527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tableStyles" Target="tableStyles.xml"/><Relationship Id="rId10" Type="http://schemas.openxmlformats.org/officeDocument/2006/relationships/font" Target="fonts/font7.fntdata"/><Relationship Id="rId19" Type="http://schemas.openxmlformats.org/officeDocument/2006/relationships/font" Target="fonts/font16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8730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6;p1">
            <a:extLst>
              <a:ext uri="{FF2B5EF4-FFF2-40B4-BE49-F238E27FC236}">
                <a16:creationId xmlns:a16="http://schemas.microsoft.com/office/drawing/2014/main" id="{BDC25A9B-112E-E348-BF22-16D56DDF504E}"/>
              </a:ext>
            </a:extLst>
          </p:cNvPr>
          <p:cNvSpPr txBox="1"/>
          <p:nvPr userDrawn="1"/>
        </p:nvSpPr>
        <p:spPr>
          <a:xfrm>
            <a:off x="723900" y="466725"/>
            <a:ext cx="5103813" cy="225425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 anchor="ctr"/>
          <a:lstStyle/>
          <a:p>
            <a:pPr defTabSz="914400">
              <a:buClr>
                <a:srgbClr val="EDF2B3"/>
              </a:buClr>
              <a:buSzPts val="1600"/>
              <a:buFont typeface="Roboto Light"/>
              <a:buNone/>
              <a:defRPr/>
            </a:pPr>
            <a:r>
              <a:rPr lang="de" sz="650" kern="0" dirty="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Fachnotizen </a:t>
            </a:r>
            <a:r>
              <a:rPr lang="de" sz="650" kern="0" dirty="0">
                <a:solidFill>
                  <a:srgbClr val="000000"/>
                </a:solidFill>
                <a:latin typeface="Roboto Medium"/>
                <a:ea typeface="Roboto Medium"/>
                <a:cs typeface="Roboto Medium"/>
                <a:sym typeface="Roboto Medium"/>
              </a:rPr>
              <a:t>Handlungskompetenzbereich A</a:t>
            </a:r>
            <a:r>
              <a:rPr lang="de" sz="650" b="1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de" sz="650" kern="0" dirty="0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– Organisieren und Administrieren der medizinischen Praxis</a:t>
            </a:r>
            <a:endParaRPr sz="650" kern="0" dirty="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11" name="Google Shape;8;p1">
            <a:extLst>
              <a:ext uri="{FF2B5EF4-FFF2-40B4-BE49-F238E27FC236}">
                <a16:creationId xmlns:a16="http://schemas.microsoft.com/office/drawing/2014/main" id="{DE5366AA-3EFD-CB42-B0A4-7CB43F370368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723900" y="692150"/>
            <a:ext cx="6467475" cy="0"/>
          </a:xfrm>
          <a:prstGeom prst="straightConnector1">
            <a:avLst/>
          </a:prstGeom>
          <a:noFill/>
          <a:ln w="9525">
            <a:solidFill>
              <a:srgbClr val="B7B7B7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Google Shape;11;p1">
            <a:extLst>
              <a:ext uri="{FF2B5EF4-FFF2-40B4-BE49-F238E27FC236}">
                <a16:creationId xmlns:a16="http://schemas.microsoft.com/office/drawing/2014/main" id="{36D85E6C-B00D-5C42-818F-B9009CC4E3E3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720725" y="10164763"/>
            <a:ext cx="6465888" cy="0"/>
          </a:xfrm>
          <a:prstGeom prst="straightConnector1">
            <a:avLst/>
          </a:prstGeom>
          <a:noFill/>
          <a:ln w="9525">
            <a:solidFill>
              <a:srgbClr val="B7B7B7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Google Shape;9;p1">
            <a:extLst>
              <a:ext uri="{FF2B5EF4-FFF2-40B4-BE49-F238E27FC236}">
                <a16:creationId xmlns:a16="http://schemas.microsoft.com/office/drawing/2014/main" id="{CDECC297-D397-A94B-B0FD-8188067C1301}"/>
              </a:ext>
            </a:extLst>
          </p:cNvPr>
          <p:cNvSpPr txBox="1"/>
          <p:nvPr userDrawn="1"/>
        </p:nvSpPr>
        <p:spPr>
          <a:xfrm>
            <a:off x="720725" y="10206038"/>
            <a:ext cx="4529138" cy="112712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EDF2B3"/>
              </a:buClr>
              <a:buSzPts val="1600"/>
              <a:buFont typeface="Roboto Light"/>
              <a:buNone/>
              <a:defRPr/>
            </a:pPr>
            <a:r>
              <a:rPr lang="de" sz="650" kern="0" dirty="0" err="1">
                <a:latin typeface="Roboto Light"/>
                <a:ea typeface="Roboto Light"/>
                <a:cs typeface="Roboto Light"/>
                <a:sym typeface="Roboto Light"/>
              </a:rPr>
              <a:t>www.sva.ch</a:t>
            </a:r>
            <a:endParaRPr sz="650" kern="0" dirty="0"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4033664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4C3hei2F-L0?feature=oembed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5;p6">
            <a:extLst>
              <a:ext uri="{FF2B5EF4-FFF2-40B4-BE49-F238E27FC236}">
                <a16:creationId xmlns:a16="http://schemas.microsoft.com/office/drawing/2014/main" id="{81D57FD7-9AC9-4049-AD9F-B12EA6573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725" y="1962151"/>
            <a:ext cx="2501900" cy="7842249"/>
          </a:xfrm>
          <a:prstGeom prst="rect">
            <a:avLst/>
          </a:prstGeom>
          <a:solidFill>
            <a:srgbClr val="F3F3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de-DE" altLang="de-DE" sz="1000" dirty="0">
                <a:solidFill>
                  <a:srgbClr val="0B5394"/>
                </a:solidFill>
                <a:latin typeface="Montserrat SemiBold" pitchFamily="2" charset="77"/>
                <a:sym typeface="Montserrat SemiBold" pitchFamily="2" charset="77"/>
              </a:rPr>
              <a:t>Faktenwissen </a:t>
            </a:r>
            <a:r>
              <a:rPr lang="de-DE" altLang="de-DE" sz="800" dirty="0">
                <a:solidFill>
                  <a:srgbClr val="0B5394"/>
                </a:solidFill>
                <a:latin typeface="Montserrat" pitchFamily="2" charset="77"/>
                <a:sym typeface="Montserrat" pitchFamily="2" charset="77"/>
              </a:rPr>
              <a:t>(1)</a:t>
            </a:r>
            <a:endParaRPr lang="de-DE" altLang="de-DE" sz="1000" dirty="0">
              <a:solidFill>
                <a:srgbClr val="0B5394"/>
              </a:solidFill>
              <a:latin typeface="Montserrat SemiBold" pitchFamily="2" charset="77"/>
              <a:sym typeface="Montserrat SemiBold" pitchFamily="2" charset="77"/>
            </a:endParaRPr>
          </a:p>
          <a:p>
            <a:pPr eaLnBrk="1" hangingPunct="1">
              <a:lnSpc>
                <a:spcPct val="115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None/>
            </a:pPr>
            <a:r>
              <a:rPr lang="de-DE" altLang="de-DE" sz="800" dirty="0">
                <a:latin typeface="Roboto Light" pitchFamily="2" charset="0"/>
                <a:sym typeface="Roboto Light" pitchFamily="2" charset="0"/>
              </a:rPr>
              <a:t>Text schreiben...</a:t>
            </a:r>
            <a:endParaRPr lang="de-DE" altLang="de-DE" sz="900" dirty="0">
              <a:solidFill>
                <a:srgbClr val="0A163F"/>
              </a:solidFill>
              <a:latin typeface="Roboto Light" pitchFamily="2" charset="0"/>
              <a:sym typeface="Roboto Light" pitchFamily="2" charset="0"/>
            </a:endParaRPr>
          </a:p>
        </p:txBody>
      </p:sp>
      <p:grpSp>
        <p:nvGrpSpPr>
          <p:cNvPr id="6" name="Google Shape;26;p6">
            <a:extLst>
              <a:ext uri="{FF2B5EF4-FFF2-40B4-BE49-F238E27FC236}">
                <a16:creationId xmlns:a16="http://schemas.microsoft.com/office/drawing/2014/main" id="{56FFC723-5009-2C45-9397-77A2E09AC625}"/>
              </a:ext>
            </a:extLst>
          </p:cNvPr>
          <p:cNvGrpSpPr>
            <a:grpSpLocks/>
          </p:cNvGrpSpPr>
          <p:nvPr/>
        </p:nvGrpSpPr>
        <p:grpSpPr bwMode="auto">
          <a:xfrm>
            <a:off x="3595688" y="6056313"/>
            <a:ext cx="3598862" cy="3748087"/>
            <a:chOff x="3594950" y="6056850"/>
            <a:chExt cx="3598900" cy="3747900"/>
          </a:xfrm>
        </p:grpSpPr>
        <p:sp>
          <p:nvSpPr>
            <p:cNvPr id="7" name="Google Shape;27;p6">
              <a:extLst>
                <a:ext uri="{FF2B5EF4-FFF2-40B4-BE49-F238E27FC236}">
                  <a16:creationId xmlns:a16="http://schemas.microsoft.com/office/drawing/2014/main" id="{DE15A902-DA56-DD47-B26A-A44F1751EFF3}"/>
                </a:ext>
              </a:extLst>
            </p:cNvPr>
            <p:cNvSpPr txBox="1"/>
            <p:nvPr/>
          </p:nvSpPr>
          <p:spPr>
            <a:xfrm>
              <a:off x="3594950" y="6056850"/>
              <a:ext cx="1652604" cy="374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lIns="0" tIns="0" rIns="0" bIns="0"/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r>
                <a:rPr lang="de" sz="1000" kern="0" dirty="0">
                  <a:solidFill>
                    <a:srgbClr val="0B5394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Indikation </a:t>
              </a:r>
              <a:r>
                <a:rPr lang="de" sz="800" kern="0" dirty="0">
                  <a:solidFill>
                    <a:srgbClr val="0B5394"/>
                  </a:solidFill>
                  <a:latin typeface="Montserrat"/>
                  <a:ea typeface="Montserrat"/>
                  <a:cs typeface="Montserrat"/>
                  <a:sym typeface="Montserrat"/>
                </a:rPr>
                <a:t>(2)</a:t>
              </a:r>
              <a:endParaRPr sz="1000" kern="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  <a:p>
              <a:pPr marL="107999" indent="-104799" eaLnBrk="1" fontAlgn="auto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Roboto Light"/>
                <a:buChar char="■"/>
                <a:defRPr/>
              </a:pPr>
              <a:r>
                <a:rPr lang="de" sz="800" kern="0" dirty="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Aufzählung</a:t>
              </a:r>
              <a:endParaRPr sz="800" kern="0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  <a:p>
              <a:pPr marL="107999" indent="-104799" eaLnBrk="1" fontAlgn="auto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Roboto Light"/>
                <a:buChar char="■"/>
                <a:defRPr/>
              </a:pPr>
              <a:r>
                <a:rPr lang="de" sz="800" kern="0" dirty="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Aufzählung</a:t>
              </a:r>
              <a:endParaRPr sz="800" kern="0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" name="Google Shape;28;p6">
              <a:extLst>
                <a:ext uri="{FF2B5EF4-FFF2-40B4-BE49-F238E27FC236}">
                  <a16:creationId xmlns:a16="http://schemas.microsoft.com/office/drawing/2014/main" id="{CBB2AE42-D090-0045-A192-0C7A2E8FAF3C}"/>
                </a:ext>
              </a:extLst>
            </p:cNvPr>
            <p:cNvSpPr txBox="1"/>
            <p:nvPr/>
          </p:nvSpPr>
          <p:spPr>
            <a:xfrm>
              <a:off x="5541246" y="6056850"/>
              <a:ext cx="1652604" cy="374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lIns="0" tIns="0" rIns="0" bIns="0"/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r>
                <a:rPr lang="de" sz="1000" kern="0" dirty="0">
                  <a:solidFill>
                    <a:srgbClr val="0B5394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Material </a:t>
              </a:r>
              <a:r>
                <a:rPr lang="de" sz="800" kern="0" dirty="0">
                  <a:solidFill>
                    <a:srgbClr val="0B5394"/>
                  </a:solidFill>
                  <a:latin typeface="Montserrat"/>
                  <a:ea typeface="Montserrat"/>
                  <a:cs typeface="Montserrat"/>
                  <a:sym typeface="Montserrat"/>
                </a:rPr>
                <a:t>(3)</a:t>
              </a:r>
              <a:endParaRPr sz="1000" kern="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endParaRPr>
            </a:p>
            <a:p>
              <a:pPr marL="107999" indent="-104799" eaLnBrk="1" fontAlgn="auto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Roboto Light"/>
                <a:buChar char="■"/>
                <a:defRPr/>
              </a:pPr>
              <a:r>
                <a:rPr lang="de" sz="800" kern="0" dirty="0">
                  <a:latin typeface="Roboto Light"/>
                  <a:ea typeface="Roboto Light"/>
                  <a:cs typeface="Roboto Light"/>
                  <a:sym typeface="Roboto Light"/>
                </a:rPr>
                <a:t>Aufzählung</a:t>
              </a:r>
              <a:endParaRPr sz="800" kern="0" dirty="0">
                <a:latin typeface="Roboto Light"/>
                <a:ea typeface="Roboto Light"/>
                <a:cs typeface="Roboto Light"/>
                <a:sym typeface="Roboto Light"/>
              </a:endParaRPr>
            </a:p>
            <a:p>
              <a:pPr marL="107999" indent="-104799" eaLnBrk="1" fontAlgn="auto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Roboto Light"/>
                <a:buChar char="■"/>
                <a:defRPr/>
              </a:pPr>
              <a:r>
                <a:rPr lang="de" sz="800" kern="0" dirty="0">
                  <a:latin typeface="Roboto Light"/>
                  <a:ea typeface="Roboto Light"/>
                  <a:cs typeface="Roboto Light"/>
                  <a:sym typeface="Roboto Light"/>
                </a:rPr>
                <a:t>Aufzählung</a:t>
              </a:r>
              <a:endParaRPr sz="800" kern="0" dirty="0">
                <a:latin typeface="Roboto Light"/>
                <a:ea typeface="Roboto Light"/>
                <a:cs typeface="Roboto Light"/>
                <a:sym typeface="Roboto Light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800" kern="0" dirty="0">
                <a:solidFill>
                  <a:srgbClr val="0A163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pic>
        <p:nvPicPr>
          <p:cNvPr id="9" name="Google Shape;29;p6">
            <a:extLst>
              <a:ext uri="{FF2B5EF4-FFF2-40B4-BE49-F238E27FC236}">
                <a16:creationId xmlns:a16="http://schemas.microsoft.com/office/drawing/2014/main" id="{1313B5E7-A236-304F-B911-682B4234E62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1" r="15907"/>
          <a:stretch>
            <a:fillRect/>
          </a:stretch>
        </p:blipFill>
        <p:spPr bwMode="auto">
          <a:xfrm>
            <a:off x="3595688" y="1962151"/>
            <a:ext cx="3956050" cy="367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Google Shape;30;p6">
            <a:extLst>
              <a:ext uri="{FF2B5EF4-FFF2-40B4-BE49-F238E27FC236}">
                <a16:creationId xmlns:a16="http://schemas.microsoft.com/office/drawing/2014/main" id="{4416B28C-6A78-074B-81D8-5AF6C17A0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9625" y="385763"/>
            <a:ext cx="3000375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de-CH" altLang="de-DE" sz="1100" dirty="0">
                <a:solidFill>
                  <a:srgbClr val="FF0000"/>
                </a:solidFill>
                <a:latin typeface="Roboto Light" pitchFamily="2" charset="0"/>
                <a:sym typeface="Roboto Light" pitchFamily="2" charset="0"/>
              </a:rPr>
              <a:t>auf allen Seiten Text mit deinem Namen überschreiben</a:t>
            </a:r>
            <a:endParaRPr lang="de-DE" altLang="de-DE" sz="1100" dirty="0">
              <a:solidFill>
                <a:srgbClr val="FF0000"/>
              </a:solidFill>
              <a:latin typeface="Roboto Light" pitchFamily="2" charset="0"/>
              <a:sym typeface="Roboto Light" pitchFamily="2" charset="0"/>
            </a:endParaRPr>
          </a:p>
        </p:txBody>
      </p:sp>
      <p:cxnSp>
        <p:nvCxnSpPr>
          <p:cNvPr id="11" name="Google Shape;31;p6">
            <a:extLst>
              <a:ext uri="{FF2B5EF4-FFF2-40B4-BE49-F238E27FC236}">
                <a16:creationId xmlns:a16="http://schemas.microsoft.com/office/drawing/2014/main" id="{B78433EA-62F4-5649-BEEA-1840754D7E98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7712075" y="566738"/>
            <a:ext cx="636588" cy="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Google Shape;32;p6">
            <a:extLst>
              <a:ext uri="{FF2B5EF4-FFF2-40B4-BE49-F238E27FC236}">
                <a16:creationId xmlns:a16="http://schemas.microsoft.com/office/drawing/2014/main" id="{6354081B-1666-9B42-A01C-F824C84F8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9625" y="3305175"/>
            <a:ext cx="3656013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de-DE" altLang="de-DE" sz="1100" dirty="0">
                <a:solidFill>
                  <a:srgbClr val="FF0000"/>
                </a:solidFill>
                <a:latin typeface="Roboto Light" pitchFamily="2" charset="0"/>
                <a:sym typeface="Roboto Light" pitchFamily="2" charset="0"/>
              </a:rPr>
              <a:t>Bild einfügen über rechte Maustaste / Bild </a:t>
            </a:r>
            <a:r>
              <a:rPr lang="de-CH" altLang="de-DE" sz="1100" dirty="0">
                <a:solidFill>
                  <a:srgbClr val="FF0000"/>
                </a:solidFill>
                <a:latin typeface="Roboto Light" pitchFamily="2" charset="0"/>
                <a:sym typeface="Roboto Light" pitchFamily="2" charset="0"/>
              </a:rPr>
              <a:t>ändern</a:t>
            </a:r>
            <a:endParaRPr lang="de-DE" altLang="de-DE" sz="1100" dirty="0">
              <a:solidFill>
                <a:srgbClr val="FF0000"/>
              </a:solidFill>
              <a:latin typeface="Roboto Light" pitchFamily="2" charset="0"/>
              <a:sym typeface="Roboto Light" pitchFamily="2" charset="0"/>
            </a:endParaRPr>
          </a:p>
          <a:p>
            <a:pPr eaLnBrk="1" hangingPunct="1">
              <a:lnSpc>
                <a:spcPct val="115000"/>
              </a:lnSpc>
              <a:buClr>
                <a:srgbClr val="000000"/>
              </a:buClr>
              <a:buFont typeface="Arial" panose="020B0604020202020204" pitchFamily="34" charset="0"/>
              <a:buNone/>
            </a:pPr>
            <a:endParaRPr lang="de-DE" altLang="de-DE" sz="1100" dirty="0">
              <a:solidFill>
                <a:srgbClr val="FF0000"/>
              </a:solidFill>
              <a:latin typeface="Roboto Light" pitchFamily="2" charset="0"/>
              <a:sym typeface="Roboto Light" pitchFamily="2" charset="0"/>
            </a:endParaRPr>
          </a:p>
          <a:p>
            <a:pPr eaLnBrk="1" hangingPunct="1">
              <a:lnSpc>
                <a:spcPct val="115000"/>
              </a:lnSpc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de-DE" altLang="de-DE" sz="1100" dirty="0">
                <a:solidFill>
                  <a:srgbClr val="FF0000"/>
                </a:solidFill>
                <a:latin typeface="Roboto Light" pitchFamily="2" charset="0"/>
                <a:sym typeface="Roboto Light" pitchFamily="2" charset="0"/>
              </a:rPr>
              <a:t>Um Rahmen und </a:t>
            </a:r>
            <a:r>
              <a:rPr lang="de-DE" altLang="de-DE" sz="1100" dirty="0" err="1">
                <a:solidFill>
                  <a:srgbClr val="FF0000"/>
                </a:solidFill>
                <a:latin typeface="Roboto Light" pitchFamily="2" charset="0"/>
                <a:sym typeface="Roboto Light" pitchFamily="2" charset="0"/>
              </a:rPr>
              <a:t>Bildgrösse</a:t>
            </a:r>
            <a:r>
              <a:rPr lang="de-DE" altLang="de-DE" sz="1100" dirty="0">
                <a:solidFill>
                  <a:srgbClr val="FF0000"/>
                </a:solidFill>
                <a:latin typeface="Roboto Light" pitchFamily="2" charset="0"/>
                <a:sym typeface="Roboto Light" pitchFamily="2" charset="0"/>
              </a:rPr>
              <a:t> anzupassen Doppelklick aufs Bild und dann oben rechts auf Zuschneiden </a:t>
            </a:r>
            <a:br>
              <a:rPr lang="de-DE" altLang="de-DE" sz="1100" dirty="0">
                <a:solidFill>
                  <a:srgbClr val="FF0000"/>
                </a:solidFill>
                <a:latin typeface="Roboto Light" pitchFamily="2" charset="0"/>
                <a:sym typeface="Roboto Light" pitchFamily="2" charset="0"/>
              </a:rPr>
            </a:br>
            <a:r>
              <a:rPr lang="de-DE" altLang="de-DE" sz="1100" dirty="0">
                <a:solidFill>
                  <a:srgbClr val="FF0000"/>
                </a:solidFill>
                <a:latin typeface="Roboto Light" pitchFamily="2" charset="0"/>
                <a:sym typeface="Roboto Light" pitchFamily="2" charset="0"/>
              </a:rPr>
              <a:t>(siehe Video unten)</a:t>
            </a:r>
            <a:br>
              <a:rPr lang="de-DE" altLang="de-DE" sz="1100" dirty="0">
                <a:solidFill>
                  <a:srgbClr val="FF0000"/>
                </a:solidFill>
                <a:latin typeface="Roboto Light" pitchFamily="2" charset="0"/>
                <a:sym typeface="Roboto Light" pitchFamily="2" charset="0"/>
              </a:rPr>
            </a:br>
            <a:endParaRPr lang="de-DE" altLang="de-DE" sz="1100" dirty="0">
              <a:solidFill>
                <a:srgbClr val="FF0000"/>
              </a:solidFill>
              <a:latin typeface="Roboto Light" pitchFamily="2" charset="0"/>
              <a:sym typeface="Roboto Light" pitchFamily="2" charset="0"/>
            </a:endParaRPr>
          </a:p>
        </p:txBody>
      </p:sp>
      <p:cxnSp>
        <p:nvCxnSpPr>
          <p:cNvPr id="13" name="Google Shape;33;p6">
            <a:extLst>
              <a:ext uri="{FF2B5EF4-FFF2-40B4-BE49-F238E27FC236}">
                <a16:creationId xmlns:a16="http://schemas.microsoft.com/office/drawing/2014/main" id="{65F43A60-248A-0C4D-9753-33405B329A1E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7712075" y="3484563"/>
            <a:ext cx="636588" cy="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Google Shape;36;p6">
            <a:extLst>
              <a:ext uri="{FF2B5EF4-FFF2-40B4-BE49-F238E27FC236}">
                <a16:creationId xmlns:a16="http://schemas.microsoft.com/office/drawing/2014/main" id="{846C2034-6E14-234E-9035-4C359C5CB9BA}"/>
              </a:ext>
            </a:extLst>
          </p:cNvPr>
          <p:cNvSpPr txBox="1"/>
          <p:nvPr/>
        </p:nvSpPr>
        <p:spPr>
          <a:xfrm>
            <a:off x="-3141663" y="1096964"/>
            <a:ext cx="2806700" cy="6458868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lIns="180000" tIns="180000" rIns="180000" bIns="180000"/>
          <a:lstStyle/>
          <a:p>
            <a:pPr>
              <a:lnSpc>
                <a:spcPct val="150000"/>
              </a:lnSpc>
              <a:buClr>
                <a:srgbClr val="000000"/>
              </a:buClr>
              <a:defRPr/>
            </a:pPr>
            <a:r>
              <a:rPr lang="de-CH" sz="1000" kern="0" dirty="0">
                <a:solidFill>
                  <a:srgbClr val="FF0000"/>
                </a:solidFill>
                <a:latin typeface="Roboto Light"/>
                <a:ea typeface="Roboto Light"/>
                <a:cs typeface="Roboto Light"/>
                <a:sym typeface="Roboto Light"/>
              </a:rPr>
              <a:t>Text überschreiben oder einfügen über</a:t>
            </a:r>
            <a:br>
              <a:rPr lang="de-CH" sz="1000" kern="0" dirty="0">
                <a:solidFill>
                  <a:srgbClr val="FF0000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r>
              <a:rPr lang="de-CH" sz="1000" kern="0" dirty="0">
                <a:solidFill>
                  <a:srgbClr val="FF0000"/>
                </a:solidFill>
                <a:latin typeface="Roboto Light"/>
                <a:ea typeface="Roboto Light"/>
                <a:cs typeface="Roboto Light"/>
                <a:sym typeface="Roboto Light"/>
              </a:rPr>
              <a:t>Menu / Bearbeiten / ohne Formatierung einfügen.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000" kern="0" dirty="0">
              <a:solidFill>
                <a:srgbClr val="0B5394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000" kern="0" dirty="0">
              <a:solidFill>
                <a:srgbClr val="0B5394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>
              <a:lnSpc>
                <a:spcPct val="150000"/>
              </a:lnSpc>
              <a:buClr>
                <a:srgbClr val="000000"/>
              </a:buClr>
            </a:pPr>
            <a:r>
              <a:rPr lang="de-DE" altLang="de-DE" sz="1000" dirty="0">
                <a:solidFill>
                  <a:srgbClr val="0B5394"/>
                </a:solidFill>
                <a:latin typeface="Montserrat SemiBold" pitchFamily="2" charset="77"/>
                <a:sym typeface="Montserrat SemiBold" pitchFamily="2" charset="77"/>
              </a:rPr>
              <a:t>Faktenwissen </a:t>
            </a:r>
            <a:r>
              <a:rPr lang="de-DE" altLang="de-DE" sz="800" dirty="0">
                <a:solidFill>
                  <a:srgbClr val="0B5394"/>
                </a:solidFill>
                <a:latin typeface="Montserrat" pitchFamily="2" charset="77"/>
                <a:sym typeface="Montserrat" pitchFamily="2" charset="77"/>
              </a:rPr>
              <a:t>(1)</a:t>
            </a:r>
          </a:p>
          <a:p>
            <a:pPr>
              <a:lnSpc>
                <a:spcPct val="150000"/>
              </a:lnSpc>
              <a:buClr>
                <a:srgbClr val="000000"/>
              </a:buClr>
            </a:pPr>
            <a:r>
              <a:rPr lang="de-CH" sz="1000" kern="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Indikation </a:t>
            </a:r>
            <a:r>
              <a:rPr lang="de-CH" sz="800" kern="0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(2)</a:t>
            </a:r>
          </a:p>
          <a:p>
            <a:pPr>
              <a:lnSpc>
                <a:spcPct val="150000"/>
              </a:lnSpc>
              <a:buClr>
                <a:srgbClr val="000000"/>
              </a:buClr>
            </a:pPr>
            <a:r>
              <a:rPr lang="de-CH" sz="1000" kern="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Material </a:t>
            </a:r>
            <a:r>
              <a:rPr lang="de-CH" sz="800" kern="0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(3)</a:t>
            </a:r>
          </a:p>
          <a:p>
            <a:pPr>
              <a:lnSpc>
                <a:spcPct val="150000"/>
              </a:lnSpc>
              <a:buClr>
                <a:srgbClr val="000000"/>
              </a:buClr>
            </a:pPr>
            <a:r>
              <a:rPr lang="de-CH" sz="1000" kern="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Patientenlagerung / Vorbereitung </a:t>
            </a:r>
            <a:r>
              <a:rPr lang="de-CH" sz="800" kern="0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(4)</a:t>
            </a:r>
          </a:p>
          <a:p>
            <a:pPr>
              <a:lnSpc>
                <a:spcPct val="150000"/>
              </a:lnSpc>
              <a:buClr>
                <a:srgbClr val="000000"/>
              </a:buClr>
            </a:pPr>
            <a:r>
              <a:rPr lang="de-CH" sz="1000" kern="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Methode / Genaues Vorgehen </a:t>
            </a:r>
            <a:r>
              <a:rPr lang="de-CH" sz="800" kern="0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(5)</a:t>
            </a:r>
          </a:p>
          <a:p>
            <a:pPr>
              <a:lnSpc>
                <a:spcPct val="150000"/>
              </a:lnSpc>
              <a:buClr>
                <a:srgbClr val="000000"/>
              </a:buClr>
            </a:pPr>
            <a:r>
              <a:rPr lang="de-CH" sz="1000" kern="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Fehlerquellen </a:t>
            </a:r>
            <a:r>
              <a:rPr lang="de-CH" sz="800" kern="0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(6)</a:t>
            </a:r>
          </a:p>
          <a:p>
            <a:pPr>
              <a:lnSpc>
                <a:spcPct val="150000"/>
              </a:lnSpc>
              <a:buClr>
                <a:srgbClr val="000000"/>
              </a:buClr>
            </a:pPr>
            <a:r>
              <a:rPr lang="de-CH" sz="1000" kern="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Normwerte </a:t>
            </a:r>
            <a:r>
              <a:rPr lang="de-CH" sz="800" kern="0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(7)</a:t>
            </a:r>
          </a:p>
          <a:p>
            <a:pPr>
              <a:lnSpc>
                <a:spcPct val="150000"/>
              </a:lnSpc>
              <a:buClr>
                <a:srgbClr val="000000"/>
              </a:buClr>
            </a:pPr>
            <a:r>
              <a:rPr lang="de-CH" sz="1000" kern="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Entsorgung </a:t>
            </a:r>
            <a:r>
              <a:rPr lang="de-CH" sz="800" kern="0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(8)</a:t>
            </a:r>
          </a:p>
          <a:p>
            <a:pPr>
              <a:lnSpc>
                <a:spcPct val="150000"/>
              </a:lnSpc>
              <a:buClr>
                <a:srgbClr val="000000"/>
              </a:buClr>
            </a:pPr>
            <a:r>
              <a:rPr lang="de-CH" sz="1000" kern="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Korrespondenz </a:t>
            </a:r>
            <a:r>
              <a:rPr lang="de-CH" sz="800" kern="0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(9)</a:t>
            </a:r>
          </a:p>
          <a:p>
            <a:pPr>
              <a:lnSpc>
                <a:spcPct val="150000"/>
              </a:lnSpc>
              <a:buClr>
                <a:srgbClr val="000000"/>
              </a:buClr>
            </a:pPr>
            <a:r>
              <a:rPr lang="de-CH" sz="1000" kern="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Zeitmanagement </a:t>
            </a:r>
            <a:r>
              <a:rPr lang="de-CH" sz="800" kern="0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(10)</a:t>
            </a:r>
          </a:p>
          <a:p>
            <a:pPr>
              <a:lnSpc>
                <a:spcPct val="150000"/>
              </a:lnSpc>
              <a:buClr>
                <a:srgbClr val="000000"/>
              </a:buClr>
            </a:pPr>
            <a:r>
              <a:rPr lang="de-CH" sz="1000" kern="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Gut zu wissen / Tipps und Tricks </a:t>
            </a:r>
            <a:r>
              <a:rPr lang="de-CH" sz="800" kern="0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(11)</a:t>
            </a:r>
            <a:endParaRPr lang="de-CH" sz="1000" kern="0" dirty="0">
              <a:solidFill>
                <a:srgbClr val="0B5394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>
              <a:lnSpc>
                <a:spcPct val="150000"/>
              </a:lnSpc>
              <a:buClr>
                <a:srgbClr val="000000"/>
              </a:buClr>
            </a:pPr>
            <a:endParaRPr lang="de-CH" sz="1000" kern="0" dirty="0">
              <a:solidFill>
                <a:srgbClr val="0B5394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>
              <a:lnSpc>
                <a:spcPct val="150000"/>
              </a:lnSpc>
              <a:buClr>
                <a:srgbClr val="000000"/>
              </a:buClr>
            </a:pPr>
            <a:r>
              <a:rPr lang="de-CH" sz="1000" kern="0" dirty="0">
                <a:solidFill>
                  <a:srgbClr val="FF0000"/>
                </a:solidFill>
                <a:latin typeface="Roboto Light"/>
                <a:ea typeface="Roboto Light"/>
                <a:cs typeface="Roboto Light"/>
                <a:sym typeface="Roboto Light"/>
              </a:rPr>
              <a:t>Die Nummerierung der Untertitel dient lediglich der Kontrolle, damit keine Position vergessen geht und bei allen Lerndokumentationen die gleiche Reihenfolge eingehalten wird.</a:t>
            </a:r>
          </a:p>
          <a:p>
            <a:pPr>
              <a:lnSpc>
                <a:spcPct val="150000"/>
              </a:lnSpc>
              <a:buClr>
                <a:srgbClr val="000000"/>
              </a:buClr>
            </a:pPr>
            <a:endParaRPr lang="de-CH" sz="1000" kern="0" dirty="0">
              <a:solidFill>
                <a:srgbClr val="0B5394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>
              <a:lnSpc>
                <a:spcPct val="150000"/>
              </a:lnSpc>
              <a:buClr>
                <a:srgbClr val="000000"/>
              </a:buClr>
            </a:pPr>
            <a:endParaRPr lang="de-DE" altLang="de-DE" sz="1000" dirty="0">
              <a:solidFill>
                <a:srgbClr val="0B5394"/>
              </a:solidFill>
              <a:latin typeface="Montserrat SemiBold" pitchFamily="2" charset="77"/>
              <a:sym typeface="Montserrat SemiBold" pitchFamily="2" charset="77"/>
            </a:endParaRPr>
          </a:p>
          <a:p>
            <a:pPr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de" sz="800" kern="0" dirty="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Grundschrift fett  </a:t>
            </a:r>
            <a:endParaRPr sz="800" kern="0" dirty="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107999" indent="-104799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Roboto Light"/>
              <a:buChar char="■"/>
              <a:defRPr/>
            </a:pPr>
            <a:r>
              <a:rPr lang="de" sz="800" kern="0" dirty="0">
                <a:latin typeface="Roboto Light"/>
                <a:ea typeface="Roboto Light"/>
                <a:cs typeface="Roboto Light"/>
                <a:sym typeface="Roboto Light"/>
              </a:rPr>
              <a:t>Aufzählung</a:t>
            </a:r>
            <a:endParaRPr sz="800" kern="0"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marL="107999" indent="-104799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Roboto Light"/>
              <a:buChar char="■"/>
              <a:defRPr/>
            </a:pPr>
            <a:r>
              <a:rPr lang="de" sz="800" kern="0" dirty="0">
                <a:latin typeface="Roboto Light"/>
                <a:ea typeface="Roboto Light"/>
                <a:cs typeface="Roboto Light"/>
                <a:sym typeface="Roboto Light"/>
              </a:rPr>
              <a:t>Aufzählung</a:t>
            </a:r>
            <a:br>
              <a:rPr lang="de" sz="800" kern="0" dirty="0">
                <a:latin typeface="Roboto Light"/>
                <a:ea typeface="Roboto Light"/>
                <a:cs typeface="Roboto Light"/>
                <a:sym typeface="Roboto Light"/>
              </a:rPr>
            </a:br>
            <a:endParaRPr sz="800" kern="0" dirty="0">
              <a:latin typeface="Roboto Light"/>
              <a:ea typeface="Roboto Light"/>
              <a:cs typeface="Roboto Light"/>
              <a:sym typeface="Roboto Light"/>
            </a:endParaRPr>
          </a:p>
          <a:p>
            <a:pPr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FF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FF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9" name="4C3hei2F-L0?feature=oembed">
            <a:hlinkClick r:id="" action="ppaction://media"/>
            <a:extLst>
              <a:ext uri="{FF2B5EF4-FFF2-40B4-BE49-F238E27FC236}">
                <a16:creationId xmlns:a16="http://schemas.microsoft.com/office/drawing/2014/main" id="{B1F28F6A-FF91-E045-A1C1-9F4F36B4DADC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525" y="4637088"/>
            <a:ext cx="5049838" cy="284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Google Shape;7;p1">
            <a:extLst>
              <a:ext uri="{FF2B5EF4-FFF2-40B4-BE49-F238E27FC236}">
                <a16:creationId xmlns:a16="http://schemas.microsoft.com/office/drawing/2014/main" id="{F9A929AC-F6BA-EB48-86B8-14A644B296F7}"/>
              </a:ext>
            </a:extLst>
          </p:cNvPr>
          <p:cNvSpPr txBox="1"/>
          <p:nvPr/>
        </p:nvSpPr>
        <p:spPr>
          <a:xfrm>
            <a:off x="5667375" y="466725"/>
            <a:ext cx="1530350" cy="225425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EDF2B3"/>
              </a:buClr>
              <a:buSzPts val="1600"/>
              <a:buFont typeface="Roboto Light"/>
              <a:buNone/>
              <a:defRPr/>
            </a:pPr>
            <a:r>
              <a:rPr lang="de" sz="650" kern="0" dirty="0">
                <a:latin typeface="Roboto Light"/>
                <a:ea typeface="Roboto Light"/>
                <a:cs typeface="Roboto Light"/>
                <a:sym typeface="Roboto Light"/>
              </a:rPr>
              <a:t>Vorname Name</a:t>
            </a:r>
            <a:endParaRPr sz="650" kern="0" dirty="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2" name="Google Shape;10;p1">
            <a:extLst>
              <a:ext uri="{FF2B5EF4-FFF2-40B4-BE49-F238E27FC236}">
                <a16:creationId xmlns:a16="http://schemas.microsoft.com/office/drawing/2014/main" id="{C51C4349-1158-A743-92D7-3B15687A0A8D}"/>
              </a:ext>
            </a:extLst>
          </p:cNvPr>
          <p:cNvSpPr txBox="1"/>
          <p:nvPr/>
        </p:nvSpPr>
        <p:spPr>
          <a:xfrm>
            <a:off x="5541963" y="10206038"/>
            <a:ext cx="1652587" cy="1127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lIns="0" tIns="0" rIns="0" bIns="0"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EDF2B3"/>
              </a:buClr>
              <a:buSzPts val="1600"/>
              <a:buFont typeface="Roboto Light"/>
              <a:buNone/>
              <a:defRPr/>
            </a:pPr>
            <a:r>
              <a:rPr lang="de" sz="650" kern="0" dirty="0">
                <a:latin typeface="Roboto Light"/>
                <a:ea typeface="Roboto Light"/>
                <a:cs typeface="Roboto Light"/>
                <a:sym typeface="Roboto Light"/>
              </a:rPr>
              <a:t>Seite 1/2</a:t>
            </a:r>
            <a:endParaRPr sz="650" kern="0" dirty="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3" name="Google Shape;34;p6">
            <a:extLst>
              <a:ext uri="{FF2B5EF4-FFF2-40B4-BE49-F238E27FC236}">
                <a16:creationId xmlns:a16="http://schemas.microsoft.com/office/drawing/2014/main" id="{ABEA002C-9A0B-9240-AEC1-702C4FCBA4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9625" y="9804849"/>
            <a:ext cx="3000375" cy="88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de-DE" altLang="de-DE" sz="1100" dirty="0">
                <a:solidFill>
                  <a:srgbClr val="FF0000"/>
                </a:solidFill>
                <a:latin typeface="Roboto Light" pitchFamily="2" charset="0"/>
                <a:sym typeface="Roboto Light" pitchFamily="2" charset="0"/>
              </a:rPr>
              <a:t>Falls mehr als 2 Seiten verwendet werden hier die Seitenzahl anpassen. Neue Seite einfügen über Menü Einfügen / Neue Folie oder Folie duplizieren.</a:t>
            </a:r>
            <a:endParaRPr lang="de-DE" altLang="de-DE" sz="1700" dirty="0">
              <a:solidFill>
                <a:srgbClr val="FF0000"/>
              </a:solidFill>
            </a:endParaRPr>
          </a:p>
        </p:txBody>
      </p:sp>
      <p:cxnSp>
        <p:nvCxnSpPr>
          <p:cNvPr id="24" name="Google Shape;35;p6">
            <a:extLst>
              <a:ext uri="{FF2B5EF4-FFF2-40B4-BE49-F238E27FC236}">
                <a16:creationId xmlns:a16="http://schemas.microsoft.com/office/drawing/2014/main" id="{B73DE43A-E33F-0C4D-B9D7-628885EC5635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7712075" y="10264775"/>
            <a:ext cx="636588" cy="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Google Shape;24;p6">
            <a:extLst>
              <a:ext uri="{FF2B5EF4-FFF2-40B4-BE49-F238E27FC236}">
                <a16:creationId xmlns:a16="http://schemas.microsoft.com/office/drawing/2014/main" id="{68289B87-D642-CB49-8C50-9F04B531D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725" y="1024996"/>
            <a:ext cx="6473825" cy="6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 anchorCtr="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C15153"/>
              </a:buClr>
              <a:buSzPts val="4200"/>
              <a:buFont typeface="Roboto" pitchFamily="2" charset="0"/>
              <a:buNone/>
            </a:pPr>
            <a:r>
              <a:rPr lang="de-DE" altLang="de-DE" sz="2400" dirty="0">
                <a:solidFill>
                  <a:srgbClr val="0B5394"/>
                </a:solidFill>
                <a:latin typeface="Montserrat SemiBold" pitchFamily="2" charset="77"/>
                <a:sym typeface="Montserrat SemiBold" pitchFamily="2" charset="77"/>
              </a:rPr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90495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9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3;p7">
            <a:extLst>
              <a:ext uri="{FF2B5EF4-FFF2-40B4-BE49-F238E27FC236}">
                <a16:creationId xmlns:a16="http://schemas.microsoft.com/office/drawing/2014/main" id="{3A9D5F8A-5659-4241-B2B5-42EC93F7406C}"/>
              </a:ext>
            </a:extLst>
          </p:cNvPr>
          <p:cNvSpPr txBox="1"/>
          <p:nvPr/>
        </p:nvSpPr>
        <p:spPr>
          <a:xfrm>
            <a:off x="3606800" y="1079500"/>
            <a:ext cx="3592513" cy="7305675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lIns="108000" tIns="108000" rIns="108000" bIns="108000"/>
          <a:lstStyle/>
          <a:p>
            <a:pPr defTabSz="914400">
              <a:lnSpc>
                <a:spcPct val="150000"/>
              </a:lnSpc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de" sz="1000" kern="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Gut zu wissen / Tipps und Tricks </a:t>
            </a:r>
            <a:r>
              <a:rPr lang="de" sz="800" kern="0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(11)</a:t>
            </a:r>
            <a:endParaRPr sz="1000" kern="0" dirty="0">
              <a:solidFill>
                <a:srgbClr val="0B5394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107999" indent="-104799">
              <a:lnSpc>
                <a:spcPct val="115000"/>
              </a:lnSpc>
              <a:buClr>
                <a:srgbClr val="000000"/>
              </a:buClr>
              <a:buSzPts val="800"/>
              <a:buFont typeface="Roboto Light"/>
              <a:buChar char="■"/>
              <a:defRPr/>
            </a:pPr>
            <a:r>
              <a:rPr lang="de-CH" sz="800" kern="0" dirty="0">
                <a:latin typeface="Roboto Light"/>
                <a:ea typeface="Roboto Light"/>
                <a:cs typeface="Roboto Light"/>
                <a:sym typeface="Roboto Light"/>
              </a:rPr>
              <a:t>Aufzählung</a:t>
            </a:r>
          </a:p>
          <a:p>
            <a:pPr marL="107999" indent="-104799">
              <a:lnSpc>
                <a:spcPct val="115000"/>
              </a:lnSpc>
              <a:buClr>
                <a:srgbClr val="000000"/>
              </a:buClr>
              <a:buSzPts val="800"/>
              <a:buFont typeface="Roboto Light"/>
              <a:buChar char="■"/>
              <a:defRPr/>
            </a:pPr>
            <a:r>
              <a:rPr lang="de-CH" sz="800" kern="0" dirty="0">
                <a:latin typeface="Roboto Light"/>
                <a:ea typeface="Roboto Light"/>
                <a:cs typeface="Roboto Light"/>
                <a:sym typeface="Roboto Light"/>
              </a:rPr>
              <a:t>Aufzählung</a:t>
            </a:r>
            <a:endParaRPr sz="1000" kern="0" dirty="0">
              <a:solidFill>
                <a:srgbClr val="0B5394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7" name="Google Shape;44;p7">
            <a:extLst>
              <a:ext uri="{FF2B5EF4-FFF2-40B4-BE49-F238E27FC236}">
                <a16:creationId xmlns:a16="http://schemas.microsoft.com/office/drawing/2014/main" id="{F1C2A7CB-EA24-0046-B357-0EB2B68EFE16}"/>
              </a:ext>
            </a:extLst>
          </p:cNvPr>
          <p:cNvSpPr txBox="1"/>
          <p:nvPr/>
        </p:nvSpPr>
        <p:spPr>
          <a:xfrm>
            <a:off x="719138" y="1079500"/>
            <a:ext cx="2503487" cy="872490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/>
          <a:lstStyle/>
          <a:p>
            <a:pPr defTabSz="914400">
              <a:lnSpc>
                <a:spcPct val="150000"/>
              </a:lnSpc>
              <a:buClr>
                <a:srgbClr val="000000"/>
              </a:buClr>
              <a:buFont typeface="Arial"/>
              <a:buNone/>
              <a:defRPr/>
            </a:pPr>
            <a:r>
              <a:rPr lang="de" sz="1000" kern="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Patientenlagerung / Vorbereitung </a:t>
            </a:r>
            <a:r>
              <a:rPr lang="de" sz="800" kern="0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(4)</a:t>
            </a:r>
            <a:r>
              <a:rPr lang="de" sz="1000" kern="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endParaRPr sz="1000" kern="0" dirty="0">
              <a:solidFill>
                <a:srgbClr val="0B5394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107999" indent="-104799">
              <a:lnSpc>
                <a:spcPct val="115000"/>
              </a:lnSpc>
              <a:buClr>
                <a:srgbClr val="000000"/>
              </a:buClr>
              <a:buSzPts val="800"/>
              <a:buFont typeface="Roboto Light"/>
              <a:buChar char="■"/>
              <a:defRPr/>
            </a:pPr>
            <a:r>
              <a:rPr lang="de-CH" sz="800" kern="0" dirty="0">
                <a:latin typeface="Roboto Light"/>
                <a:ea typeface="Roboto Light"/>
                <a:cs typeface="Roboto Light"/>
                <a:sym typeface="Roboto Light"/>
              </a:rPr>
              <a:t>Aufzählung</a:t>
            </a:r>
          </a:p>
          <a:p>
            <a:pPr marL="107999" indent="-104799">
              <a:lnSpc>
                <a:spcPct val="115000"/>
              </a:lnSpc>
              <a:buClr>
                <a:srgbClr val="000000"/>
              </a:buClr>
              <a:buSzPts val="800"/>
              <a:buFont typeface="Roboto Light"/>
              <a:buChar char="■"/>
              <a:defRPr/>
            </a:pPr>
            <a:r>
              <a:rPr lang="de-CH" sz="800" kern="0" dirty="0">
                <a:latin typeface="Roboto Light"/>
                <a:ea typeface="Roboto Light"/>
                <a:cs typeface="Roboto Light"/>
                <a:sym typeface="Roboto Light"/>
              </a:rPr>
              <a:t>Aufzählung</a:t>
            </a:r>
            <a:endParaRPr sz="800" kern="0" dirty="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defTabSz="914400">
              <a:lnSpc>
                <a:spcPct val="115000"/>
              </a:lnSpc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defTabSz="914400">
              <a:lnSpc>
                <a:spcPct val="150000"/>
              </a:lnSpc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de" sz="1000" kern="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Methode / Genaues Vorgehen </a:t>
            </a:r>
            <a:r>
              <a:rPr lang="de" sz="800" kern="0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(5)</a:t>
            </a:r>
            <a:endParaRPr sz="1000" kern="0" dirty="0">
              <a:solidFill>
                <a:srgbClr val="0B5394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107999" indent="-104799">
              <a:lnSpc>
                <a:spcPct val="115000"/>
              </a:lnSpc>
              <a:buClr>
                <a:srgbClr val="000000"/>
              </a:buClr>
              <a:buSzPts val="800"/>
              <a:buFont typeface="Roboto Light"/>
              <a:buChar char="■"/>
              <a:defRPr/>
            </a:pPr>
            <a:r>
              <a:rPr lang="de-CH" sz="800" kern="0" dirty="0">
                <a:latin typeface="Roboto Light"/>
                <a:ea typeface="Roboto Light"/>
                <a:cs typeface="Roboto Light"/>
                <a:sym typeface="Roboto Light"/>
              </a:rPr>
              <a:t>Aufzählung</a:t>
            </a:r>
          </a:p>
          <a:p>
            <a:pPr marL="107999" indent="-104799">
              <a:lnSpc>
                <a:spcPct val="115000"/>
              </a:lnSpc>
              <a:buClr>
                <a:srgbClr val="000000"/>
              </a:buClr>
              <a:buSzPts val="800"/>
              <a:buFont typeface="Roboto Light"/>
              <a:buChar char="■"/>
              <a:defRPr/>
            </a:pPr>
            <a:r>
              <a:rPr lang="de-CH" sz="800" kern="0" dirty="0">
                <a:latin typeface="Roboto Light"/>
                <a:ea typeface="Roboto Light"/>
                <a:cs typeface="Roboto Light"/>
                <a:sym typeface="Roboto Light"/>
              </a:rPr>
              <a:t>Aufzählung</a:t>
            </a:r>
            <a:endParaRPr sz="800" kern="0" dirty="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defTabSz="914400">
              <a:lnSpc>
                <a:spcPct val="115000"/>
              </a:lnSpc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defTabSz="914400">
              <a:lnSpc>
                <a:spcPct val="150000"/>
              </a:lnSpc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de" sz="1000" kern="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Fehlerquellen </a:t>
            </a:r>
            <a:r>
              <a:rPr lang="de" sz="800" kern="0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(6)</a:t>
            </a:r>
            <a:endParaRPr sz="1000" kern="0" dirty="0">
              <a:solidFill>
                <a:srgbClr val="0B5394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107999" indent="-104799">
              <a:lnSpc>
                <a:spcPct val="115000"/>
              </a:lnSpc>
              <a:buClr>
                <a:srgbClr val="000000"/>
              </a:buClr>
              <a:buSzPts val="800"/>
              <a:buFont typeface="Roboto Light"/>
              <a:buChar char="■"/>
              <a:defRPr/>
            </a:pPr>
            <a:r>
              <a:rPr lang="de-CH" sz="800" kern="0" dirty="0">
                <a:latin typeface="Roboto Light"/>
                <a:ea typeface="Roboto Light"/>
                <a:cs typeface="Roboto Light"/>
                <a:sym typeface="Roboto Light"/>
              </a:rPr>
              <a:t>Aufzählung</a:t>
            </a:r>
          </a:p>
          <a:p>
            <a:pPr marL="107999" indent="-104799">
              <a:lnSpc>
                <a:spcPct val="115000"/>
              </a:lnSpc>
              <a:buClr>
                <a:srgbClr val="000000"/>
              </a:buClr>
              <a:buSzPts val="800"/>
              <a:buFont typeface="Roboto Light"/>
              <a:buChar char="■"/>
              <a:defRPr/>
            </a:pPr>
            <a:r>
              <a:rPr lang="de-CH" sz="800" kern="0" dirty="0">
                <a:latin typeface="Roboto Light"/>
                <a:ea typeface="Roboto Light"/>
                <a:cs typeface="Roboto Light"/>
                <a:sym typeface="Roboto Light"/>
              </a:rPr>
              <a:t>Aufzählung</a:t>
            </a:r>
            <a:endParaRPr sz="800" kern="0" dirty="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defTabSz="914400">
              <a:lnSpc>
                <a:spcPct val="115000"/>
              </a:lnSpc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defTabSz="914400">
              <a:lnSpc>
                <a:spcPct val="150000"/>
              </a:lnSpc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de" sz="1000" kern="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Normwerte </a:t>
            </a:r>
            <a:r>
              <a:rPr lang="de" sz="800" kern="0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(7)</a:t>
            </a:r>
            <a:endParaRPr sz="1000" kern="0" dirty="0">
              <a:solidFill>
                <a:srgbClr val="0B5394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107999" indent="-104799">
              <a:lnSpc>
                <a:spcPct val="115000"/>
              </a:lnSpc>
              <a:buClr>
                <a:srgbClr val="000000"/>
              </a:buClr>
              <a:buSzPts val="800"/>
              <a:buFont typeface="Roboto Light"/>
              <a:buChar char="■"/>
              <a:defRPr/>
            </a:pPr>
            <a:r>
              <a:rPr lang="de-CH" sz="800" kern="0" dirty="0">
                <a:latin typeface="Roboto Light"/>
                <a:ea typeface="Roboto Light"/>
                <a:cs typeface="Roboto Light"/>
                <a:sym typeface="Roboto Light"/>
              </a:rPr>
              <a:t>Aufzählung</a:t>
            </a:r>
          </a:p>
          <a:p>
            <a:pPr marL="107999" indent="-104799">
              <a:lnSpc>
                <a:spcPct val="115000"/>
              </a:lnSpc>
              <a:buClr>
                <a:srgbClr val="000000"/>
              </a:buClr>
              <a:buSzPts val="800"/>
              <a:buFont typeface="Roboto Light"/>
              <a:buChar char="■"/>
              <a:defRPr/>
            </a:pPr>
            <a:r>
              <a:rPr lang="de-CH" sz="800" kern="0" dirty="0">
                <a:latin typeface="Roboto Light"/>
                <a:ea typeface="Roboto Light"/>
                <a:cs typeface="Roboto Light"/>
                <a:sym typeface="Roboto Light"/>
              </a:rPr>
              <a:t>Aufzählung</a:t>
            </a:r>
            <a:endParaRPr sz="800" kern="0" dirty="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defTabSz="914400">
              <a:lnSpc>
                <a:spcPct val="115000"/>
              </a:lnSpc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defTabSz="914400">
              <a:lnSpc>
                <a:spcPct val="150000"/>
              </a:lnSpc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de" sz="1000" kern="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Entsorgung </a:t>
            </a:r>
            <a:r>
              <a:rPr lang="de" sz="800" kern="0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(8)</a:t>
            </a:r>
            <a:endParaRPr sz="1000" kern="0" dirty="0">
              <a:solidFill>
                <a:srgbClr val="0B5394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107999" indent="-104799">
              <a:lnSpc>
                <a:spcPct val="115000"/>
              </a:lnSpc>
              <a:buClr>
                <a:srgbClr val="000000"/>
              </a:buClr>
              <a:buSzPts val="800"/>
              <a:buFont typeface="Roboto Light"/>
              <a:buChar char="■"/>
              <a:defRPr/>
            </a:pPr>
            <a:r>
              <a:rPr lang="de-CH" sz="800" kern="0" dirty="0">
                <a:latin typeface="Roboto Light"/>
                <a:ea typeface="Roboto Light"/>
                <a:cs typeface="Roboto Light"/>
                <a:sym typeface="Roboto Light"/>
              </a:rPr>
              <a:t>Aufzählung</a:t>
            </a:r>
          </a:p>
          <a:p>
            <a:pPr marL="107999" indent="-104799">
              <a:lnSpc>
                <a:spcPct val="115000"/>
              </a:lnSpc>
              <a:buClr>
                <a:srgbClr val="000000"/>
              </a:buClr>
              <a:buSzPts val="800"/>
              <a:buFont typeface="Roboto Light"/>
              <a:buChar char="■"/>
              <a:defRPr/>
            </a:pPr>
            <a:r>
              <a:rPr lang="de-CH" sz="800" kern="0" dirty="0">
                <a:latin typeface="Roboto Light"/>
                <a:ea typeface="Roboto Light"/>
                <a:cs typeface="Roboto Light"/>
                <a:sym typeface="Roboto Light"/>
              </a:rPr>
              <a:t>Aufzählung</a:t>
            </a:r>
            <a:endParaRPr sz="800" kern="0" dirty="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defTabSz="914400">
              <a:lnSpc>
                <a:spcPct val="115000"/>
              </a:lnSpc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defTabSz="914400">
              <a:lnSpc>
                <a:spcPct val="150000"/>
              </a:lnSpc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de" sz="1000" kern="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Korrespondenz </a:t>
            </a:r>
            <a:r>
              <a:rPr lang="de" sz="800" kern="0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(9)</a:t>
            </a:r>
            <a:endParaRPr sz="1000" kern="0" dirty="0">
              <a:solidFill>
                <a:srgbClr val="0B5394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107999" indent="-104799">
              <a:lnSpc>
                <a:spcPct val="115000"/>
              </a:lnSpc>
              <a:buClr>
                <a:srgbClr val="000000"/>
              </a:buClr>
              <a:buSzPts val="800"/>
              <a:buFont typeface="Roboto Light"/>
              <a:buChar char="■"/>
              <a:defRPr/>
            </a:pPr>
            <a:r>
              <a:rPr lang="de-CH" sz="800" kern="0" dirty="0">
                <a:latin typeface="Roboto Light"/>
                <a:ea typeface="Roboto Light"/>
                <a:cs typeface="Roboto Light"/>
                <a:sym typeface="Roboto Light"/>
              </a:rPr>
              <a:t>Aufzählung</a:t>
            </a:r>
          </a:p>
          <a:p>
            <a:pPr marL="107999" indent="-104799">
              <a:lnSpc>
                <a:spcPct val="115000"/>
              </a:lnSpc>
              <a:buClr>
                <a:srgbClr val="000000"/>
              </a:buClr>
              <a:buSzPts val="800"/>
              <a:buFont typeface="Roboto Light"/>
              <a:buChar char="■"/>
              <a:defRPr/>
            </a:pPr>
            <a:r>
              <a:rPr lang="de-CH" sz="800" kern="0" dirty="0">
                <a:latin typeface="Roboto Light"/>
                <a:ea typeface="Roboto Light"/>
                <a:cs typeface="Roboto Light"/>
                <a:sym typeface="Roboto Light"/>
              </a:rPr>
              <a:t>Aufzählung</a:t>
            </a:r>
            <a:endParaRPr sz="800" kern="0" dirty="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defTabSz="914400">
              <a:lnSpc>
                <a:spcPct val="115000"/>
              </a:lnSpc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defTabSz="914400">
              <a:lnSpc>
                <a:spcPct val="150000"/>
              </a:lnSpc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de" sz="1000" kern="0" dirty="0">
                <a:solidFill>
                  <a:srgbClr val="0B539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Zeitmanagement </a:t>
            </a:r>
            <a:r>
              <a:rPr lang="de" sz="800" kern="0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(10)</a:t>
            </a:r>
            <a:endParaRPr sz="1000" kern="0" dirty="0">
              <a:solidFill>
                <a:srgbClr val="0B5394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107999" indent="-104799">
              <a:lnSpc>
                <a:spcPct val="115000"/>
              </a:lnSpc>
              <a:buClr>
                <a:srgbClr val="000000"/>
              </a:buClr>
              <a:buSzPts val="800"/>
              <a:buFont typeface="Roboto Light"/>
              <a:buChar char="■"/>
              <a:defRPr/>
            </a:pPr>
            <a:r>
              <a:rPr lang="de-CH" sz="800" kern="0" dirty="0">
                <a:latin typeface="Roboto Light"/>
                <a:ea typeface="Roboto Light"/>
                <a:cs typeface="Roboto Light"/>
                <a:sym typeface="Roboto Light"/>
              </a:rPr>
              <a:t>Aufzählung</a:t>
            </a:r>
          </a:p>
          <a:p>
            <a:pPr marL="107999" indent="-104799">
              <a:lnSpc>
                <a:spcPct val="115000"/>
              </a:lnSpc>
              <a:buClr>
                <a:srgbClr val="000000"/>
              </a:buClr>
              <a:buSzPts val="800"/>
              <a:buFont typeface="Roboto Light"/>
              <a:buChar char="■"/>
              <a:defRPr/>
            </a:pPr>
            <a:r>
              <a:rPr lang="de-CH" sz="800" kern="0" dirty="0">
                <a:latin typeface="Roboto Light"/>
                <a:ea typeface="Roboto Light"/>
                <a:cs typeface="Roboto Light"/>
                <a:sym typeface="Roboto Light"/>
              </a:rPr>
              <a:t>Aufzählung</a:t>
            </a:r>
            <a:endParaRPr sz="800" kern="0" dirty="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defTabSz="914400">
              <a:lnSpc>
                <a:spcPct val="115000"/>
              </a:lnSpc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defTabSz="914400">
              <a:lnSpc>
                <a:spcPct val="115000"/>
              </a:lnSpc>
              <a:buClr>
                <a:srgbClr val="000000"/>
              </a:buClr>
              <a:buFont typeface="Arial"/>
              <a:buNone/>
              <a:defRPr/>
            </a:pPr>
            <a:endParaRPr sz="800" kern="0" dirty="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8" name="Google Shape;45;p7">
            <a:extLst>
              <a:ext uri="{FF2B5EF4-FFF2-40B4-BE49-F238E27FC236}">
                <a16:creationId xmlns:a16="http://schemas.microsoft.com/office/drawing/2014/main" id="{C5E60A88-BA83-244A-9EB2-D0E9CFA8CB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0450" y="8910638"/>
            <a:ext cx="3594100" cy="893762"/>
          </a:xfrm>
          <a:prstGeom prst="rect">
            <a:avLst/>
          </a:prstGeom>
          <a:solidFill>
            <a:srgbClr val="FFFFFF"/>
          </a:solidFill>
          <a:ln w="9525">
            <a:solidFill>
              <a:srgbClr val="CCCCCC"/>
            </a:solidFill>
            <a:round/>
            <a:headEnd type="none" w="sm" len="sm"/>
            <a:tailEnd type="none" w="sm" len="sm"/>
          </a:ln>
        </p:spPr>
        <p:txBody>
          <a:bodyPr lIns="108000" tIns="108000" rIns="108000" bIns="108000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defTabSz="91440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de-DE" altLang="de-DE" sz="1000" dirty="0">
                <a:latin typeface="Montserrat SemiBold" pitchFamily="2" charset="77"/>
                <a:sym typeface="Montserrat SemiBold" pitchFamily="2" charset="77"/>
              </a:rPr>
              <a:t>Datum / Visum </a:t>
            </a:r>
            <a:r>
              <a:rPr lang="de-DE" altLang="de-DE" sz="1000" dirty="0" err="1">
                <a:latin typeface="Montserrat SemiBold" pitchFamily="2" charset="77"/>
                <a:sym typeface="Montserrat SemiBold" pitchFamily="2" charset="77"/>
              </a:rPr>
              <a:t>BerufsbildnerIn</a:t>
            </a:r>
            <a:r>
              <a:rPr lang="de-DE" altLang="de-DE" sz="1000" dirty="0">
                <a:latin typeface="Montserrat SemiBold" pitchFamily="2" charset="77"/>
                <a:sym typeface="Montserrat SemiBold" pitchFamily="2" charset="77"/>
              </a:rPr>
              <a:t>:</a:t>
            </a:r>
          </a:p>
          <a:p>
            <a:pPr defTabSz="914400" fontAlgn="base">
              <a:lnSpc>
                <a:spcPct val="115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None/>
            </a:pPr>
            <a:endParaRPr lang="de-DE" altLang="de-DE" sz="900" dirty="0">
              <a:solidFill>
                <a:srgbClr val="0A163F"/>
              </a:solidFill>
              <a:latin typeface="Roboto Light" pitchFamily="2" charset="0"/>
              <a:sym typeface="Roboto Light" pitchFamily="2" charset="0"/>
            </a:endParaRPr>
          </a:p>
        </p:txBody>
      </p:sp>
      <p:pic>
        <p:nvPicPr>
          <p:cNvPr id="9" name="Google Shape;46;p7">
            <a:extLst>
              <a:ext uri="{FF2B5EF4-FFF2-40B4-BE49-F238E27FC236}">
                <a16:creationId xmlns:a16="http://schemas.microsoft.com/office/drawing/2014/main" id="{99D79B92-B269-CC47-936D-D7C95656704B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1" r="15907"/>
          <a:stretch>
            <a:fillRect/>
          </a:stretch>
        </p:blipFill>
        <p:spPr bwMode="auto">
          <a:xfrm>
            <a:off x="3711575" y="2136775"/>
            <a:ext cx="3375025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Google Shape;7;p1">
            <a:extLst>
              <a:ext uri="{FF2B5EF4-FFF2-40B4-BE49-F238E27FC236}">
                <a16:creationId xmlns:a16="http://schemas.microsoft.com/office/drawing/2014/main" id="{776C0258-CE6D-274D-A44B-02381BCCA19E}"/>
              </a:ext>
            </a:extLst>
          </p:cNvPr>
          <p:cNvSpPr txBox="1"/>
          <p:nvPr/>
        </p:nvSpPr>
        <p:spPr>
          <a:xfrm>
            <a:off x="5667375" y="466725"/>
            <a:ext cx="1530350" cy="225425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EDF2B3"/>
              </a:buClr>
              <a:buSzPts val="1600"/>
              <a:buFont typeface="Roboto Light"/>
              <a:buNone/>
              <a:defRPr/>
            </a:pPr>
            <a:r>
              <a:rPr lang="de" sz="650" kern="0" dirty="0">
                <a:latin typeface="Roboto Light"/>
                <a:ea typeface="Roboto Light"/>
                <a:cs typeface="Roboto Light"/>
                <a:sym typeface="Roboto Light"/>
              </a:rPr>
              <a:t>Vorname Name</a:t>
            </a:r>
            <a:endParaRPr sz="650" kern="0" dirty="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" name="Google Shape;10;p1">
            <a:extLst>
              <a:ext uri="{FF2B5EF4-FFF2-40B4-BE49-F238E27FC236}">
                <a16:creationId xmlns:a16="http://schemas.microsoft.com/office/drawing/2014/main" id="{CB3C2E72-8316-324F-B7E8-06655E9757CA}"/>
              </a:ext>
            </a:extLst>
          </p:cNvPr>
          <p:cNvSpPr txBox="1"/>
          <p:nvPr/>
        </p:nvSpPr>
        <p:spPr>
          <a:xfrm>
            <a:off x="5541963" y="10206038"/>
            <a:ext cx="1652587" cy="1127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lIns="0" tIns="0" rIns="0" bIns="0"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EDF2B3"/>
              </a:buClr>
              <a:buSzPts val="1600"/>
              <a:buFont typeface="Roboto Light"/>
              <a:buNone/>
              <a:defRPr/>
            </a:pPr>
            <a:r>
              <a:rPr lang="de" sz="650" kern="0" dirty="0">
                <a:latin typeface="Roboto Light"/>
                <a:ea typeface="Roboto Light"/>
                <a:cs typeface="Roboto Light"/>
                <a:sym typeface="Roboto Light"/>
              </a:rPr>
              <a:t>Seite 2/2</a:t>
            </a:r>
            <a:endParaRPr sz="650" kern="0" dirty="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3" name="Google Shape;32;p6">
            <a:extLst>
              <a:ext uri="{FF2B5EF4-FFF2-40B4-BE49-F238E27FC236}">
                <a16:creationId xmlns:a16="http://schemas.microsoft.com/office/drawing/2014/main" id="{1BC68E25-D941-8149-B948-45CFFB49F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9625" y="8624238"/>
            <a:ext cx="3656013" cy="894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de-CH" altLang="de-DE" sz="1100" dirty="0">
                <a:solidFill>
                  <a:srgbClr val="FF0000"/>
                </a:solidFill>
                <a:latin typeface="Roboto Light" pitchFamily="2" charset="0"/>
                <a:sym typeface="Roboto Light" pitchFamily="2" charset="0"/>
              </a:rPr>
              <a:t>Die Visum-Box steht immer am Schluss der Lerndokumentation. Wenn weitere Seiten eingefügt wurden Box auf die letzte Seite kopieren und hier löschen. </a:t>
            </a:r>
            <a:endParaRPr lang="de-DE" altLang="de-DE" sz="1100" dirty="0">
              <a:solidFill>
                <a:srgbClr val="FF0000"/>
              </a:solidFill>
              <a:latin typeface="Roboto Light" pitchFamily="2" charset="0"/>
              <a:sym typeface="Roboto Light" pitchFamily="2" charset="0"/>
            </a:endParaRPr>
          </a:p>
        </p:txBody>
      </p:sp>
      <p:cxnSp>
        <p:nvCxnSpPr>
          <p:cNvPr id="16" name="Google Shape;33;p6">
            <a:extLst>
              <a:ext uri="{FF2B5EF4-FFF2-40B4-BE49-F238E27FC236}">
                <a16:creationId xmlns:a16="http://schemas.microsoft.com/office/drawing/2014/main" id="{7B3F41E5-349D-064B-ADFC-0F1A80DBC02D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7712075" y="9090026"/>
            <a:ext cx="636588" cy="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0411704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VA-Vorlage-Lerndoku-HKB-A_PowerPoint" id="{9C89E6E3-35A0-4644-9D76-901A81F27035}" vid="{010DA3C8-B9E2-0D41-B1BA-C670D6745C2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</Template>
  <TotalTime>0</TotalTime>
  <Words>176</Words>
  <Application>Microsoft Macintosh PowerPoint</Application>
  <PresentationFormat>Benutzerdefiniert</PresentationFormat>
  <Paragraphs>71</Paragraphs>
  <Slides>2</Slides>
  <Notes>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9" baseType="lpstr">
      <vt:lpstr>Montserrat</vt:lpstr>
      <vt:lpstr>Roboto</vt:lpstr>
      <vt:lpstr>Arial</vt:lpstr>
      <vt:lpstr>Roboto Light</vt:lpstr>
      <vt:lpstr>Roboto Medium</vt:lpstr>
      <vt:lpstr>Montserrat SemiBold</vt:lpstr>
      <vt:lpstr>Office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Manuela Bonetti</dc:creator>
  <cp:lastModifiedBy>Manuela Bonetti</cp:lastModifiedBy>
  <cp:revision>8</cp:revision>
  <dcterms:created xsi:type="dcterms:W3CDTF">2020-07-26T16:05:21Z</dcterms:created>
  <dcterms:modified xsi:type="dcterms:W3CDTF">2020-08-03T18:25:12Z</dcterms:modified>
</cp:coreProperties>
</file>