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54" r:id="rId1"/>
    <p:sldMasterId id="2147485367" r:id="rId2"/>
    <p:sldMasterId id="2147485381" r:id="rId3"/>
    <p:sldMasterId id="2147485225" r:id="rId4"/>
  </p:sldMasterIdLst>
  <p:notesMasterIdLst>
    <p:notesMasterId r:id="rId71"/>
  </p:notesMasterIdLst>
  <p:handoutMasterIdLst>
    <p:handoutMasterId r:id="rId72"/>
  </p:handoutMasterIdLst>
  <p:sldIdLst>
    <p:sldId id="271" r:id="rId5"/>
    <p:sldId id="1009" r:id="rId6"/>
    <p:sldId id="263" r:id="rId7"/>
    <p:sldId id="487" r:id="rId8"/>
    <p:sldId id="5578" r:id="rId9"/>
    <p:sldId id="5579" r:id="rId10"/>
    <p:sldId id="5581" r:id="rId11"/>
    <p:sldId id="396" r:id="rId12"/>
    <p:sldId id="386" r:id="rId13"/>
    <p:sldId id="387" r:id="rId14"/>
    <p:sldId id="388" r:id="rId15"/>
    <p:sldId id="389" r:id="rId16"/>
    <p:sldId id="390" r:id="rId17"/>
    <p:sldId id="391" r:id="rId18"/>
    <p:sldId id="392" r:id="rId19"/>
    <p:sldId id="393" r:id="rId20"/>
    <p:sldId id="394" r:id="rId21"/>
    <p:sldId id="316" r:id="rId22"/>
    <p:sldId id="1104" r:id="rId23"/>
    <p:sldId id="382" r:id="rId24"/>
    <p:sldId id="404" r:id="rId25"/>
    <p:sldId id="413" r:id="rId26"/>
    <p:sldId id="414" r:id="rId27"/>
    <p:sldId id="415" r:id="rId28"/>
    <p:sldId id="416" r:id="rId29"/>
    <p:sldId id="1049" r:id="rId30"/>
    <p:sldId id="580" r:id="rId31"/>
    <p:sldId id="367" r:id="rId32"/>
    <p:sldId id="559" r:id="rId33"/>
    <p:sldId id="368" r:id="rId34"/>
    <p:sldId id="365" r:id="rId35"/>
    <p:sldId id="336" r:id="rId36"/>
    <p:sldId id="306" r:id="rId37"/>
    <p:sldId id="330" r:id="rId38"/>
    <p:sldId id="5589" r:id="rId39"/>
    <p:sldId id="5591" r:id="rId40"/>
    <p:sldId id="581" r:id="rId41"/>
    <p:sldId id="5588" r:id="rId42"/>
    <p:sldId id="5580" r:id="rId43"/>
    <p:sldId id="570" r:id="rId44"/>
    <p:sldId id="542" r:id="rId45"/>
    <p:sldId id="543" r:id="rId46"/>
    <p:sldId id="5576" r:id="rId47"/>
    <p:sldId id="1150" r:id="rId48"/>
    <p:sldId id="571" r:id="rId49"/>
    <p:sldId id="981" r:id="rId50"/>
    <p:sldId id="562" r:id="rId51"/>
    <p:sldId id="605" r:id="rId52"/>
    <p:sldId id="897" r:id="rId53"/>
    <p:sldId id="607" r:id="rId54"/>
    <p:sldId id="988" r:id="rId55"/>
    <p:sldId id="5587" r:id="rId56"/>
    <p:sldId id="898" r:id="rId57"/>
    <p:sldId id="566" r:id="rId58"/>
    <p:sldId id="1013" r:id="rId59"/>
    <p:sldId id="1015" r:id="rId60"/>
    <p:sldId id="1016" r:id="rId61"/>
    <p:sldId id="1017" r:id="rId62"/>
    <p:sldId id="1018" r:id="rId63"/>
    <p:sldId id="1014" r:id="rId64"/>
    <p:sldId id="603" r:id="rId65"/>
    <p:sldId id="575" r:id="rId66"/>
    <p:sldId id="1020" r:id="rId67"/>
    <p:sldId id="577" r:id="rId68"/>
    <p:sldId id="5575" r:id="rId69"/>
    <p:sldId id="332" r:id="rId70"/>
  </p:sldIdLst>
  <p:sldSz cx="12192000" cy="6858000"/>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1A"/>
    <a:srgbClr val="FC26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20" autoAdjust="0"/>
    <p:restoredTop sz="93043" autoAdjust="0"/>
  </p:normalViewPr>
  <p:slideViewPr>
    <p:cSldViewPr>
      <p:cViewPr varScale="1">
        <p:scale>
          <a:sx n="101" d="100"/>
          <a:sy n="101" d="100"/>
        </p:scale>
        <p:origin x="232" y="2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8" d="100"/>
          <a:sy n="78" d="100"/>
        </p:scale>
        <p:origin x="-3954" y="-11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1AF419-9EF2-4BAD-9821-58A0EA1F0582}" type="doc">
      <dgm:prSet loTypeId="urn:microsoft.com/office/officeart/2005/8/layout/process3" loCatId="process" qsTypeId="urn:microsoft.com/office/officeart/2005/8/quickstyle/simple1" qsCatId="simple" csTypeId="urn:microsoft.com/office/officeart/2005/8/colors/accent2_2" csCatId="accent2" phldr="1"/>
      <dgm:spPr/>
      <dgm:t>
        <a:bodyPr/>
        <a:lstStyle/>
        <a:p>
          <a:endParaRPr lang="fr-FR"/>
        </a:p>
      </dgm:t>
    </dgm:pt>
    <dgm:pt modelId="{88FBD6C6-D132-4BC0-B668-102405EA1960}">
      <dgm:prSet phldrT="[Texte]" custT="1"/>
      <dgm:spPr/>
      <dgm:t>
        <a:bodyPr/>
        <a:lstStyle/>
        <a:p>
          <a:r>
            <a:rPr lang="fr-FR" sz="1600" dirty="0"/>
            <a:t>Carl Rogers</a:t>
          </a:r>
        </a:p>
      </dgm:t>
    </dgm:pt>
    <dgm:pt modelId="{12C0E726-4DDA-41F3-92E5-EB8AF0335EF1}" type="parTrans" cxnId="{7728EE51-F21B-4741-9A5C-FAF4BD3A7A6C}">
      <dgm:prSet/>
      <dgm:spPr/>
      <dgm:t>
        <a:bodyPr/>
        <a:lstStyle/>
        <a:p>
          <a:endParaRPr lang="fr-FR"/>
        </a:p>
      </dgm:t>
    </dgm:pt>
    <dgm:pt modelId="{1B3B67BA-92C1-4F46-8B67-73EAF38B5E1F}" type="sibTrans" cxnId="{7728EE51-F21B-4741-9A5C-FAF4BD3A7A6C}">
      <dgm:prSet/>
      <dgm:spPr/>
      <dgm:t>
        <a:bodyPr/>
        <a:lstStyle/>
        <a:p>
          <a:endParaRPr lang="fr-FR"/>
        </a:p>
      </dgm:t>
    </dgm:pt>
    <dgm:pt modelId="{3094BEC0-BD05-4277-AA6F-7E6633F0DA78}">
      <dgm:prSet phldrT="[Texte]" custT="1"/>
      <dgm:spPr/>
      <dgm:t>
        <a:bodyPr/>
        <a:lstStyle/>
        <a:p>
          <a:r>
            <a:rPr lang="fr-FR" sz="1600" dirty="0" err="1"/>
            <a:t>Unvoreingenommenes</a:t>
          </a:r>
          <a:r>
            <a:rPr lang="fr-FR" sz="1600" dirty="0"/>
            <a:t>   </a:t>
          </a:r>
          <a:r>
            <a:rPr lang="fr-FR" sz="1600" dirty="0" err="1"/>
            <a:t>Willkommenheissen</a:t>
          </a:r>
          <a:br>
            <a:rPr lang="fr-FR" sz="1600" dirty="0"/>
          </a:br>
          <a:endParaRPr lang="fr-FR" sz="1600" dirty="0"/>
        </a:p>
      </dgm:t>
    </dgm:pt>
    <dgm:pt modelId="{4944FF85-5226-49AD-B512-795B6EA87476}" type="parTrans" cxnId="{EC418CE0-CC27-412D-AB81-99F7C8D75F99}">
      <dgm:prSet/>
      <dgm:spPr/>
      <dgm:t>
        <a:bodyPr/>
        <a:lstStyle/>
        <a:p>
          <a:endParaRPr lang="fr-FR"/>
        </a:p>
      </dgm:t>
    </dgm:pt>
    <dgm:pt modelId="{FF46F24C-7C7D-4485-A862-4CCFBB508DFC}" type="sibTrans" cxnId="{EC418CE0-CC27-412D-AB81-99F7C8D75F99}">
      <dgm:prSet/>
      <dgm:spPr/>
      <dgm:t>
        <a:bodyPr/>
        <a:lstStyle/>
        <a:p>
          <a:endParaRPr lang="fr-FR"/>
        </a:p>
      </dgm:t>
    </dgm:pt>
    <dgm:pt modelId="{AAB5403E-0A17-4A52-8818-317371CF07B6}">
      <dgm:prSet phldrT="[Texte]" custT="1"/>
      <dgm:spPr/>
      <dgm:t>
        <a:bodyPr/>
        <a:lstStyle/>
        <a:p>
          <a:r>
            <a:rPr lang="fr-FR" sz="1600" dirty="0"/>
            <a:t>William Miller /  Steve Rollnick</a:t>
          </a:r>
        </a:p>
      </dgm:t>
    </dgm:pt>
    <dgm:pt modelId="{5136F9C2-7E51-415C-8E13-0BA658D4EAB0}" type="parTrans" cxnId="{01DA0906-EA51-47DA-8F64-D1D740CE50DB}">
      <dgm:prSet/>
      <dgm:spPr/>
      <dgm:t>
        <a:bodyPr/>
        <a:lstStyle/>
        <a:p>
          <a:endParaRPr lang="fr-FR"/>
        </a:p>
      </dgm:t>
    </dgm:pt>
    <dgm:pt modelId="{18A57ECD-2E58-4FE4-B159-1125B58BC997}" type="sibTrans" cxnId="{01DA0906-EA51-47DA-8F64-D1D740CE50DB}">
      <dgm:prSet/>
      <dgm:spPr/>
      <dgm:t>
        <a:bodyPr/>
        <a:lstStyle/>
        <a:p>
          <a:endParaRPr lang="fr-FR"/>
        </a:p>
      </dgm:t>
    </dgm:pt>
    <dgm:pt modelId="{13349193-74F5-4DDF-9E6B-A0A08D1E0F05}">
      <dgm:prSet phldrT="[Texte]" custT="1"/>
      <dgm:spPr/>
      <dgm:t>
        <a:bodyPr/>
        <a:lstStyle/>
        <a:p>
          <a:r>
            <a:rPr lang="fr-FR" sz="1600" dirty="0" err="1"/>
            <a:t>Psychologen</a:t>
          </a:r>
          <a:br>
            <a:rPr lang="fr-FR" sz="1600" dirty="0"/>
          </a:br>
          <a:endParaRPr lang="fr-FR" sz="1600" dirty="0"/>
        </a:p>
      </dgm:t>
    </dgm:pt>
    <dgm:pt modelId="{3B7F7002-50A9-4AB0-BA2B-80B0CE506267}" type="parTrans" cxnId="{28C5FB5A-0243-4EE2-B3D2-D5115F05C0BE}">
      <dgm:prSet/>
      <dgm:spPr/>
      <dgm:t>
        <a:bodyPr/>
        <a:lstStyle/>
        <a:p>
          <a:endParaRPr lang="fr-FR"/>
        </a:p>
      </dgm:t>
    </dgm:pt>
    <dgm:pt modelId="{B7363CC9-FD00-4CA4-9C56-D18047AE4F89}" type="sibTrans" cxnId="{28C5FB5A-0243-4EE2-B3D2-D5115F05C0BE}">
      <dgm:prSet/>
      <dgm:spPr/>
      <dgm:t>
        <a:bodyPr/>
        <a:lstStyle/>
        <a:p>
          <a:endParaRPr lang="fr-FR"/>
        </a:p>
      </dgm:t>
    </dgm:pt>
    <dgm:pt modelId="{A501F5BD-C351-4757-BC1A-280C6BFE2381}">
      <dgm:prSet phldrT="[Texte]" custT="1"/>
      <dgm:spPr/>
      <dgm:t>
        <a:bodyPr/>
        <a:lstStyle/>
        <a:p>
          <a:r>
            <a:rPr lang="fr-FR" sz="1600" dirty="0" err="1"/>
            <a:t>Kongruenz</a:t>
          </a:r>
          <a:r>
            <a:rPr lang="fr-FR" sz="1600" dirty="0"/>
            <a:t> / </a:t>
          </a:r>
          <a:r>
            <a:rPr lang="fr-FR" sz="1600" dirty="0" err="1"/>
            <a:t>Passung</a:t>
          </a:r>
          <a:br>
            <a:rPr lang="fr-FR" sz="1600" dirty="0"/>
          </a:br>
          <a:endParaRPr lang="fr-FR" sz="1600" dirty="0"/>
        </a:p>
      </dgm:t>
    </dgm:pt>
    <dgm:pt modelId="{70D4A228-4313-4BFC-8F8C-A2A336225478}" type="parTrans" cxnId="{AD827A35-8522-40B2-AAD1-BF40D16DF3D9}">
      <dgm:prSet/>
      <dgm:spPr/>
      <dgm:t>
        <a:bodyPr/>
        <a:lstStyle/>
        <a:p>
          <a:endParaRPr lang="fr-FR"/>
        </a:p>
      </dgm:t>
    </dgm:pt>
    <dgm:pt modelId="{E7B29579-0F08-484B-8E46-D91CE156184E}" type="sibTrans" cxnId="{AD827A35-8522-40B2-AAD1-BF40D16DF3D9}">
      <dgm:prSet/>
      <dgm:spPr/>
      <dgm:t>
        <a:bodyPr/>
        <a:lstStyle/>
        <a:p>
          <a:endParaRPr lang="fr-FR"/>
        </a:p>
      </dgm:t>
    </dgm:pt>
    <dgm:pt modelId="{2EAD9EE0-ED3F-4418-A081-10CD0FC4CDC6}">
      <dgm:prSet phldrT="[Texte]" custT="1"/>
      <dgm:spPr/>
      <dgm:t>
        <a:bodyPr/>
        <a:lstStyle/>
        <a:p>
          <a:r>
            <a:rPr lang="fr-FR" sz="1600" dirty="0" err="1"/>
            <a:t>Authentizität</a:t>
          </a:r>
          <a:br>
            <a:rPr lang="fr-FR" sz="1600" dirty="0"/>
          </a:br>
          <a:endParaRPr lang="fr-FR" sz="1600" dirty="0"/>
        </a:p>
      </dgm:t>
    </dgm:pt>
    <dgm:pt modelId="{F80263CC-4C69-4759-9E53-D1BB36E564C4}" type="parTrans" cxnId="{0655DB38-DA3E-47E4-A6DC-348668EC7701}">
      <dgm:prSet/>
      <dgm:spPr/>
      <dgm:t>
        <a:bodyPr/>
        <a:lstStyle/>
        <a:p>
          <a:endParaRPr lang="fr-FR"/>
        </a:p>
      </dgm:t>
    </dgm:pt>
    <dgm:pt modelId="{5678C4DE-CCE6-49B6-B585-D0B237EC08C8}" type="sibTrans" cxnId="{0655DB38-DA3E-47E4-A6DC-348668EC7701}">
      <dgm:prSet/>
      <dgm:spPr/>
      <dgm:t>
        <a:bodyPr/>
        <a:lstStyle/>
        <a:p>
          <a:endParaRPr lang="fr-FR"/>
        </a:p>
      </dgm:t>
    </dgm:pt>
    <dgm:pt modelId="{89CA39BA-E38D-4726-8375-DE14824DF0CD}">
      <dgm:prSet phldrT="[Texte]" custT="1"/>
      <dgm:spPr/>
      <dgm:t>
        <a:bodyPr/>
        <a:lstStyle/>
        <a:p>
          <a:r>
            <a:rPr lang="fr-FR" sz="1600" dirty="0" err="1"/>
            <a:t>Nicht</a:t>
          </a:r>
          <a:r>
            <a:rPr lang="fr-FR" sz="1600" dirty="0"/>
            <a:t> </a:t>
          </a:r>
          <a:r>
            <a:rPr lang="fr-FR" sz="1600" dirty="0" err="1"/>
            <a:t>direktives</a:t>
          </a:r>
          <a:r>
            <a:rPr lang="fr-FR" sz="1600" dirty="0"/>
            <a:t> </a:t>
          </a:r>
          <a:r>
            <a:rPr lang="fr-FR" sz="1600" dirty="0" err="1"/>
            <a:t>Vorgehen</a:t>
          </a:r>
          <a:r>
            <a:rPr lang="fr-FR" sz="1600" dirty="0"/>
            <a:t> </a:t>
          </a:r>
        </a:p>
      </dgm:t>
    </dgm:pt>
    <dgm:pt modelId="{2DBF902A-0857-4833-928C-C6EFB63F8E1C}" type="parTrans" cxnId="{DED3121E-97B0-4E6D-B32F-CC87A6BD161E}">
      <dgm:prSet/>
      <dgm:spPr/>
      <dgm:t>
        <a:bodyPr/>
        <a:lstStyle/>
        <a:p>
          <a:endParaRPr lang="fr-FR"/>
        </a:p>
      </dgm:t>
    </dgm:pt>
    <dgm:pt modelId="{A358CE16-8C38-4196-9442-BD166288A7D8}" type="sibTrans" cxnId="{DED3121E-97B0-4E6D-B32F-CC87A6BD161E}">
      <dgm:prSet/>
      <dgm:spPr/>
      <dgm:t>
        <a:bodyPr/>
        <a:lstStyle/>
        <a:p>
          <a:endParaRPr lang="fr-FR"/>
        </a:p>
      </dgm:t>
    </dgm:pt>
    <dgm:pt modelId="{6FFF63FA-434F-47AF-9B38-FCAC728CE768}">
      <dgm:prSet phldrT="[Texte]" custT="1"/>
      <dgm:spPr/>
      <dgm:t>
        <a:bodyPr/>
        <a:lstStyle/>
        <a:p>
          <a:r>
            <a:rPr lang="fr-FR" sz="1600" dirty="0"/>
            <a:t>Patient:innen mit </a:t>
          </a:r>
          <a:r>
            <a:rPr lang="fr-FR" sz="1600" dirty="0" err="1"/>
            <a:t>Suchterkrankungen</a:t>
          </a:r>
          <a:br>
            <a:rPr lang="fr-FR" sz="1600" dirty="0"/>
          </a:br>
          <a:endParaRPr lang="fr-FR" sz="1600" dirty="0"/>
        </a:p>
      </dgm:t>
    </dgm:pt>
    <dgm:pt modelId="{7387C90C-CB9F-42D8-8303-4456208B2834}" type="parTrans" cxnId="{383DE88E-04AA-4C3C-941E-E0AC6CFBD3A4}">
      <dgm:prSet/>
      <dgm:spPr/>
      <dgm:t>
        <a:bodyPr/>
        <a:lstStyle/>
        <a:p>
          <a:endParaRPr lang="fr-FR"/>
        </a:p>
      </dgm:t>
    </dgm:pt>
    <dgm:pt modelId="{48D774EE-F274-448E-9D58-DAA7009ACE61}" type="sibTrans" cxnId="{383DE88E-04AA-4C3C-941E-E0AC6CFBD3A4}">
      <dgm:prSet/>
      <dgm:spPr/>
      <dgm:t>
        <a:bodyPr/>
        <a:lstStyle/>
        <a:p>
          <a:endParaRPr lang="fr-FR"/>
        </a:p>
      </dgm:t>
    </dgm:pt>
    <dgm:pt modelId="{A8CA9FF5-8609-4F71-B1C2-A5BE85BB601E}">
      <dgm:prSet phldrT="[Texte]" custT="1"/>
      <dgm:spPr/>
      <dgm:t>
        <a:bodyPr/>
        <a:lstStyle/>
        <a:p>
          <a:r>
            <a:rPr lang="fr-FR" sz="1600" dirty="0" err="1"/>
            <a:t>Faktoren</a:t>
          </a:r>
          <a:r>
            <a:rPr lang="fr-FR" sz="1600" dirty="0"/>
            <a:t>, die </a:t>
          </a:r>
          <a:r>
            <a:rPr lang="fr-FR" sz="1600" dirty="0" err="1"/>
            <a:t>Veränderungen</a:t>
          </a:r>
          <a:r>
            <a:rPr lang="fr-FR" sz="1600" dirty="0"/>
            <a:t> </a:t>
          </a:r>
          <a:r>
            <a:rPr lang="fr-FR" sz="1600" dirty="0" err="1"/>
            <a:t>begünstigen</a:t>
          </a:r>
          <a:endParaRPr lang="fr-FR" sz="1600" dirty="0"/>
        </a:p>
      </dgm:t>
    </dgm:pt>
    <dgm:pt modelId="{550124E1-04FF-4957-B4B4-8A42DF78EC5A}" type="parTrans" cxnId="{453A9346-7681-4270-9E26-38ED4AA2E555}">
      <dgm:prSet/>
      <dgm:spPr/>
      <dgm:t>
        <a:bodyPr/>
        <a:lstStyle/>
        <a:p>
          <a:endParaRPr lang="fr-FR"/>
        </a:p>
      </dgm:t>
    </dgm:pt>
    <dgm:pt modelId="{7DB52DF4-BE4B-4124-8E3C-B22E7B3CB522}" type="sibTrans" cxnId="{453A9346-7681-4270-9E26-38ED4AA2E555}">
      <dgm:prSet/>
      <dgm:spPr/>
      <dgm:t>
        <a:bodyPr/>
        <a:lstStyle/>
        <a:p>
          <a:endParaRPr lang="fr-FR"/>
        </a:p>
      </dgm:t>
    </dgm:pt>
    <dgm:pt modelId="{ACCB1C94-6669-4373-A5E9-1C4D5E4BB966}">
      <dgm:prSet phldrT="[Texte]" custT="1"/>
      <dgm:spPr/>
      <dgm:t>
        <a:bodyPr/>
        <a:lstStyle/>
        <a:p>
          <a:r>
            <a:rPr lang="fr-FR" sz="1600" dirty="0" err="1"/>
            <a:t>Motivational</a:t>
          </a:r>
          <a:r>
            <a:rPr lang="fr-FR" sz="1600" dirty="0"/>
            <a:t> Interviewing </a:t>
          </a:r>
        </a:p>
      </dgm:t>
    </dgm:pt>
    <dgm:pt modelId="{8F7C4876-64CF-42C4-978E-4675B2A9E8C8}" type="sibTrans" cxnId="{3970040C-915E-4AC7-A2B3-89D8E89352DC}">
      <dgm:prSet/>
      <dgm:spPr/>
      <dgm:t>
        <a:bodyPr/>
        <a:lstStyle/>
        <a:p>
          <a:endParaRPr lang="fr-FR"/>
        </a:p>
      </dgm:t>
    </dgm:pt>
    <dgm:pt modelId="{5C83E2B0-EB07-4ED3-808D-488F4E6FD936}" type="parTrans" cxnId="{3970040C-915E-4AC7-A2B3-89D8E89352DC}">
      <dgm:prSet/>
      <dgm:spPr/>
      <dgm:t>
        <a:bodyPr/>
        <a:lstStyle/>
        <a:p>
          <a:endParaRPr lang="fr-FR"/>
        </a:p>
      </dgm:t>
    </dgm:pt>
    <dgm:pt modelId="{3954A352-EC1C-4751-B405-40C890113F11}">
      <dgm:prSet phldrT="[Texte]" custT="1"/>
      <dgm:spPr/>
      <dgm:t>
        <a:bodyPr/>
        <a:lstStyle/>
        <a:p>
          <a:r>
            <a:rPr lang="fr-FR" sz="1600" dirty="0"/>
            <a:t>Die </a:t>
          </a:r>
          <a:r>
            <a:rPr lang="fr-FR" sz="1600" dirty="0" err="1"/>
            <a:t>Konfrontation</a:t>
          </a:r>
          <a:r>
            <a:rPr lang="fr-FR" sz="1600" dirty="0"/>
            <a:t> </a:t>
          </a:r>
          <a:r>
            <a:rPr lang="fr-FR" sz="1600" dirty="0" err="1"/>
            <a:t>vermeiden</a:t>
          </a:r>
          <a:br>
            <a:rPr lang="fr-FR" sz="1600" dirty="0"/>
          </a:br>
          <a:endParaRPr lang="fr-FR" sz="1600" dirty="0"/>
        </a:p>
      </dgm:t>
    </dgm:pt>
    <dgm:pt modelId="{EC70682A-2447-4347-8638-EA1901F7BCEE}" type="sibTrans" cxnId="{9DC7B76B-32CD-42ED-8DF6-40E077518F17}">
      <dgm:prSet/>
      <dgm:spPr/>
      <dgm:t>
        <a:bodyPr/>
        <a:lstStyle/>
        <a:p>
          <a:endParaRPr lang="fr-FR"/>
        </a:p>
      </dgm:t>
    </dgm:pt>
    <dgm:pt modelId="{F8B6ABED-DEA3-4457-9B86-94D1F2C4DF74}" type="parTrans" cxnId="{9DC7B76B-32CD-42ED-8DF6-40E077518F17}">
      <dgm:prSet/>
      <dgm:spPr/>
      <dgm:t>
        <a:bodyPr/>
        <a:lstStyle/>
        <a:p>
          <a:endParaRPr lang="fr-FR"/>
        </a:p>
      </dgm:t>
    </dgm:pt>
    <dgm:pt modelId="{20B7E328-DC66-485C-9A6F-0275DD7D3A66}">
      <dgm:prSet phldrT="[Texte]" custT="1"/>
      <dgm:spPr/>
      <dgm:t>
        <a:bodyPr/>
        <a:lstStyle/>
        <a:p>
          <a:r>
            <a:rPr lang="fr-FR" sz="1600" dirty="0" err="1"/>
            <a:t>Gründe</a:t>
          </a:r>
          <a:r>
            <a:rPr lang="fr-FR" sz="1600" dirty="0"/>
            <a:t> / Motivation </a:t>
          </a:r>
          <a:r>
            <a:rPr lang="fr-FR" sz="1600" dirty="0" err="1"/>
            <a:t>für</a:t>
          </a:r>
          <a:r>
            <a:rPr lang="fr-FR" sz="1600" dirty="0"/>
            <a:t> </a:t>
          </a:r>
          <a:r>
            <a:rPr lang="fr-FR" sz="1600" dirty="0" err="1"/>
            <a:t>Veränderungs-wünsche</a:t>
          </a:r>
          <a:r>
            <a:rPr lang="fr-FR" sz="1600" dirty="0"/>
            <a:t> </a:t>
          </a:r>
          <a:r>
            <a:rPr lang="fr-FR" sz="1600" dirty="0" err="1"/>
            <a:t>identifizieren</a:t>
          </a:r>
          <a:br>
            <a:rPr lang="fr-FR" sz="1600" dirty="0"/>
          </a:br>
          <a:endParaRPr lang="fr-FR" sz="1600" dirty="0"/>
        </a:p>
      </dgm:t>
    </dgm:pt>
    <dgm:pt modelId="{1A520C0F-A403-4981-AC02-13EBC261CD21}" type="sibTrans" cxnId="{55977D90-D41C-4514-8B5B-6CE17C392AAA}">
      <dgm:prSet/>
      <dgm:spPr/>
      <dgm:t>
        <a:bodyPr/>
        <a:lstStyle/>
        <a:p>
          <a:endParaRPr lang="fr-FR"/>
        </a:p>
      </dgm:t>
    </dgm:pt>
    <dgm:pt modelId="{A8E01570-0B82-4062-A3A6-AF0F8E6CFE38}" type="parTrans" cxnId="{55977D90-D41C-4514-8B5B-6CE17C392AAA}">
      <dgm:prSet/>
      <dgm:spPr/>
      <dgm:t>
        <a:bodyPr/>
        <a:lstStyle/>
        <a:p>
          <a:endParaRPr lang="fr-FR"/>
        </a:p>
      </dgm:t>
    </dgm:pt>
    <dgm:pt modelId="{D12BEF48-EE08-4BA3-B8DF-7103F53F2191}">
      <dgm:prSet phldrT="[Texte]" custT="1"/>
      <dgm:spPr/>
      <dgm:t>
        <a:bodyPr/>
        <a:lstStyle/>
        <a:p>
          <a:r>
            <a:rPr lang="fr-FR" sz="1600" dirty="0" err="1"/>
            <a:t>Gesprächsstil</a:t>
          </a:r>
          <a:r>
            <a:rPr lang="fr-FR" sz="1600" dirty="0"/>
            <a:t> der </a:t>
          </a:r>
          <a:r>
            <a:rPr lang="fr-FR" sz="1600" dirty="0" err="1"/>
            <a:t>Fachperson</a:t>
          </a:r>
          <a:endParaRPr lang="fr-FR" sz="1600" dirty="0"/>
        </a:p>
      </dgm:t>
    </dgm:pt>
    <dgm:pt modelId="{BC546048-CD8E-4EF9-9482-DCA0E3AD5769}" type="sibTrans" cxnId="{8C629EF6-6367-4E82-98E7-B071C64516C0}">
      <dgm:prSet/>
      <dgm:spPr/>
      <dgm:t>
        <a:bodyPr/>
        <a:lstStyle/>
        <a:p>
          <a:endParaRPr lang="fr-FR"/>
        </a:p>
      </dgm:t>
    </dgm:pt>
    <dgm:pt modelId="{AAC35803-D579-4FBA-8D40-FF84C51598FC}" type="parTrans" cxnId="{8C629EF6-6367-4E82-98E7-B071C64516C0}">
      <dgm:prSet/>
      <dgm:spPr/>
      <dgm:t>
        <a:bodyPr/>
        <a:lstStyle/>
        <a:p>
          <a:endParaRPr lang="fr-FR"/>
        </a:p>
      </dgm:t>
    </dgm:pt>
    <dgm:pt modelId="{59D69DDD-2F5D-4C1F-84D7-42781F345E29}" type="pres">
      <dgm:prSet presAssocID="{391AF419-9EF2-4BAD-9821-58A0EA1F0582}" presName="linearFlow" presStyleCnt="0">
        <dgm:presLayoutVars>
          <dgm:dir/>
          <dgm:animLvl val="lvl"/>
          <dgm:resizeHandles val="exact"/>
        </dgm:presLayoutVars>
      </dgm:prSet>
      <dgm:spPr/>
    </dgm:pt>
    <dgm:pt modelId="{5FB3F877-7BD0-4A0B-9E5F-C437C8096EAB}" type="pres">
      <dgm:prSet presAssocID="{88FBD6C6-D132-4BC0-B668-102405EA1960}" presName="composite" presStyleCnt="0"/>
      <dgm:spPr/>
    </dgm:pt>
    <dgm:pt modelId="{AE9B1916-30D5-4432-8808-91D4246A69BF}" type="pres">
      <dgm:prSet presAssocID="{88FBD6C6-D132-4BC0-B668-102405EA1960}" presName="parTx" presStyleLbl="node1" presStyleIdx="0" presStyleCnt="3">
        <dgm:presLayoutVars>
          <dgm:chMax val="0"/>
          <dgm:chPref val="0"/>
          <dgm:bulletEnabled val="1"/>
        </dgm:presLayoutVars>
      </dgm:prSet>
      <dgm:spPr/>
    </dgm:pt>
    <dgm:pt modelId="{36EF0327-A051-4143-B4EB-6ABB7583D6B1}" type="pres">
      <dgm:prSet presAssocID="{88FBD6C6-D132-4BC0-B668-102405EA1960}" presName="parSh" presStyleLbl="node1" presStyleIdx="0" presStyleCnt="3" custLinFactNeighborX="22828" custLinFactNeighborY="-54000"/>
      <dgm:spPr/>
    </dgm:pt>
    <dgm:pt modelId="{52C7BE92-802E-4E2F-9325-D4E6E3D8152D}" type="pres">
      <dgm:prSet presAssocID="{88FBD6C6-D132-4BC0-B668-102405EA1960}" presName="desTx" presStyleLbl="fgAcc1" presStyleIdx="0" presStyleCnt="3" custScaleX="146955" custScaleY="87405" custLinFactNeighborX="-702" custLinFactNeighborY="3652">
        <dgm:presLayoutVars>
          <dgm:bulletEnabled val="1"/>
        </dgm:presLayoutVars>
      </dgm:prSet>
      <dgm:spPr/>
    </dgm:pt>
    <dgm:pt modelId="{8B8FDCBE-3175-4459-A5F7-26E41545FE02}" type="pres">
      <dgm:prSet presAssocID="{1B3B67BA-92C1-4F46-8B67-73EAF38B5E1F}" presName="sibTrans" presStyleLbl="sibTrans2D1" presStyleIdx="0" presStyleCnt="2"/>
      <dgm:spPr/>
    </dgm:pt>
    <dgm:pt modelId="{62D57D2F-3485-4519-A147-736019112187}" type="pres">
      <dgm:prSet presAssocID="{1B3B67BA-92C1-4F46-8B67-73EAF38B5E1F}" presName="connTx" presStyleLbl="sibTrans2D1" presStyleIdx="0" presStyleCnt="2"/>
      <dgm:spPr/>
    </dgm:pt>
    <dgm:pt modelId="{67857C06-5B38-48EC-AE45-93FDEC4BCD62}" type="pres">
      <dgm:prSet presAssocID="{AAB5403E-0A17-4A52-8818-317371CF07B6}" presName="composite" presStyleCnt="0"/>
      <dgm:spPr/>
    </dgm:pt>
    <dgm:pt modelId="{8C2C5F1E-A508-4803-988B-CC96BDDA1566}" type="pres">
      <dgm:prSet presAssocID="{AAB5403E-0A17-4A52-8818-317371CF07B6}" presName="parTx" presStyleLbl="node1" presStyleIdx="0" presStyleCnt="3">
        <dgm:presLayoutVars>
          <dgm:chMax val="0"/>
          <dgm:chPref val="0"/>
          <dgm:bulletEnabled val="1"/>
        </dgm:presLayoutVars>
      </dgm:prSet>
      <dgm:spPr/>
    </dgm:pt>
    <dgm:pt modelId="{455380E5-6E48-41B5-B558-598935A23A91}" type="pres">
      <dgm:prSet presAssocID="{AAB5403E-0A17-4A52-8818-317371CF07B6}" presName="parSh" presStyleLbl="node1" presStyleIdx="1" presStyleCnt="3" custLinFactNeighborX="26254" custLinFactNeighborY="-33991"/>
      <dgm:spPr/>
    </dgm:pt>
    <dgm:pt modelId="{61645B32-3051-40F9-B34A-7B93B40685F4}" type="pres">
      <dgm:prSet presAssocID="{AAB5403E-0A17-4A52-8818-317371CF07B6}" presName="desTx" presStyleLbl="fgAcc1" presStyleIdx="1" presStyleCnt="3" custScaleX="131706" custScaleY="88380" custLinFactNeighborX="4659" custLinFactNeighborY="4791">
        <dgm:presLayoutVars>
          <dgm:bulletEnabled val="1"/>
        </dgm:presLayoutVars>
      </dgm:prSet>
      <dgm:spPr/>
    </dgm:pt>
    <dgm:pt modelId="{EE99C4F1-D06F-4B04-86F1-E8F5FCAF790B}" type="pres">
      <dgm:prSet presAssocID="{18A57ECD-2E58-4FE4-B159-1125B58BC997}" presName="sibTrans" presStyleLbl="sibTrans2D1" presStyleIdx="1" presStyleCnt="2" custAng="77386"/>
      <dgm:spPr/>
    </dgm:pt>
    <dgm:pt modelId="{CF33E411-B4D0-42C5-AE71-2B41A4900A1C}" type="pres">
      <dgm:prSet presAssocID="{18A57ECD-2E58-4FE4-B159-1125B58BC997}" presName="connTx" presStyleLbl="sibTrans2D1" presStyleIdx="1" presStyleCnt="2"/>
      <dgm:spPr/>
    </dgm:pt>
    <dgm:pt modelId="{BBD3059A-D300-448C-9BA8-C97A464CB156}" type="pres">
      <dgm:prSet presAssocID="{ACCB1C94-6669-4373-A5E9-1C4D5E4BB966}" presName="composite" presStyleCnt="0"/>
      <dgm:spPr/>
    </dgm:pt>
    <dgm:pt modelId="{FAB5050F-0D13-4D96-9E39-76CE03ED8D0A}" type="pres">
      <dgm:prSet presAssocID="{ACCB1C94-6669-4373-A5E9-1C4D5E4BB966}" presName="parTx" presStyleLbl="node1" presStyleIdx="1" presStyleCnt="3">
        <dgm:presLayoutVars>
          <dgm:chMax val="0"/>
          <dgm:chPref val="0"/>
          <dgm:bulletEnabled val="1"/>
        </dgm:presLayoutVars>
      </dgm:prSet>
      <dgm:spPr/>
    </dgm:pt>
    <dgm:pt modelId="{2EC5C793-92EF-4C95-8CD8-5F831669D563}" type="pres">
      <dgm:prSet presAssocID="{ACCB1C94-6669-4373-A5E9-1C4D5E4BB966}" presName="parSh" presStyleLbl="node1" presStyleIdx="2" presStyleCnt="3" custLinFactNeighborX="21138" custLinFactNeighborY="-29940"/>
      <dgm:spPr/>
    </dgm:pt>
    <dgm:pt modelId="{69ADAD7B-F963-4C04-B30B-03BBC9A8C9A1}" type="pres">
      <dgm:prSet presAssocID="{ACCB1C94-6669-4373-A5E9-1C4D5E4BB966}" presName="desTx" presStyleLbl="fgAcc1" presStyleIdx="2" presStyleCnt="3" custScaleX="127669" custScaleY="89579" custLinFactNeighborX="-1003" custLinFactNeighborY="6178">
        <dgm:presLayoutVars>
          <dgm:bulletEnabled val="1"/>
        </dgm:presLayoutVars>
      </dgm:prSet>
      <dgm:spPr/>
    </dgm:pt>
  </dgm:ptLst>
  <dgm:cxnLst>
    <dgm:cxn modelId="{01DA0906-EA51-47DA-8F64-D1D740CE50DB}" srcId="{391AF419-9EF2-4BAD-9821-58A0EA1F0582}" destId="{AAB5403E-0A17-4A52-8818-317371CF07B6}" srcOrd="1" destOrd="0" parTransId="{5136F9C2-7E51-415C-8E13-0BA658D4EAB0}" sibTransId="{18A57ECD-2E58-4FE4-B159-1125B58BC997}"/>
    <dgm:cxn modelId="{F5674F0A-7638-450D-8AD0-F7A9F3E31FC2}" type="presOf" srcId="{391AF419-9EF2-4BAD-9821-58A0EA1F0582}" destId="{59D69DDD-2F5D-4C1F-84D7-42781F345E29}" srcOrd="0" destOrd="0" presId="urn:microsoft.com/office/officeart/2005/8/layout/process3"/>
    <dgm:cxn modelId="{3970040C-915E-4AC7-A2B3-89D8E89352DC}" srcId="{391AF419-9EF2-4BAD-9821-58A0EA1F0582}" destId="{ACCB1C94-6669-4373-A5E9-1C4D5E4BB966}" srcOrd="2" destOrd="0" parTransId="{5C83E2B0-EB07-4ED3-808D-488F4E6FD936}" sibTransId="{8F7C4876-64CF-42C4-978E-4675B2A9E8C8}"/>
    <dgm:cxn modelId="{FA1B3714-63E4-47E4-984A-C96DD3760D36}" type="presOf" srcId="{D12BEF48-EE08-4BA3-B8DF-7103F53F2191}" destId="{69ADAD7B-F963-4C04-B30B-03BBC9A8C9A1}" srcOrd="0" destOrd="2" presId="urn:microsoft.com/office/officeart/2005/8/layout/process3"/>
    <dgm:cxn modelId="{DED3121E-97B0-4E6D-B32F-CC87A6BD161E}" srcId="{88FBD6C6-D132-4BC0-B668-102405EA1960}" destId="{89CA39BA-E38D-4726-8375-DE14824DF0CD}" srcOrd="3" destOrd="0" parTransId="{2DBF902A-0857-4833-928C-C6EFB63F8E1C}" sibTransId="{A358CE16-8C38-4196-9442-BD166288A7D8}"/>
    <dgm:cxn modelId="{DB8B1526-0AB7-4F40-9881-D9E7DBFB6610}" type="presOf" srcId="{20B7E328-DC66-485C-9A6F-0275DD7D3A66}" destId="{69ADAD7B-F963-4C04-B30B-03BBC9A8C9A1}" srcOrd="0" destOrd="1" presId="urn:microsoft.com/office/officeart/2005/8/layout/process3"/>
    <dgm:cxn modelId="{419E372E-D431-4B2A-98C2-6890C8E28D4C}" type="presOf" srcId="{1B3B67BA-92C1-4F46-8B67-73EAF38B5E1F}" destId="{62D57D2F-3485-4519-A147-736019112187}" srcOrd="1" destOrd="0" presId="urn:microsoft.com/office/officeart/2005/8/layout/process3"/>
    <dgm:cxn modelId="{AD827A35-8522-40B2-AAD1-BF40D16DF3D9}" srcId="{88FBD6C6-D132-4BC0-B668-102405EA1960}" destId="{A501F5BD-C351-4757-BC1A-280C6BFE2381}" srcOrd="1" destOrd="0" parTransId="{70D4A228-4313-4BFC-8F8C-A2A336225478}" sibTransId="{E7B29579-0F08-484B-8E46-D91CE156184E}"/>
    <dgm:cxn modelId="{0655DB38-DA3E-47E4-A6DC-348668EC7701}" srcId="{88FBD6C6-D132-4BC0-B668-102405EA1960}" destId="{2EAD9EE0-ED3F-4418-A081-10CD0FC4CDC6}" srcOrd="2" destOrd="0" parTransId="{F80263CC-4C69-4759-9E53-D1BB36E564C4}" sibTransId="{5678C4DE-CCE6-49B6-B585-D0B237EC08C8}"/>
    <dgm:cxn modelId="{B13BBB39-6A58-4E4B-8AEB-3CDF35216070}" type="presOf" srcId="{2EAD9EE0-ED3F-4418-A081-10CD0FC4CDC6}" destId="{52C7BE92-802E-4E2F-9325-D4E6E3D8152D}" srcOrd="0" destOrd="2" presId="urn:microsoft.com/office/officeart/2005/8/layout/process3"/>
    <dgm:cxn modelId="{50BF9C44-271D-4A81-B9EA-780E4C823D8A}" type="presOf" srcId="{88FBD6C6-D132-4BC0-B668-102405EA1960}" destId="{AE9B1916-30D5-4432-8808-91D4246A69BF}" srcOrd="0" destOrd="0" presId="urn:microsoft.com/office/officeart/2005/8/layout/process3"/>
    <dgm:cxn modelId="{453A9346-7681-4270-9E26-38ED4AA2E555}" srcId="{AAB5403E-0A17-4A52-8818-317371CF07B6}" destId="{A8CA9FF5-8609-4F71-B1C2-A5BE85BB601E}" srcOrd="2" destOrd="0" parTransId="{550124E1-04FF-4957-B4B4-8A42DF78EC5A}" sibTransId="{7DB52DF4-BE4B-4124-8E3C-B22E7B3CB522}"/>
    <dgm:cxn modelId="{25C80C48-2A10-4B17-92E5-16C954E8A320}" type="presOf" srcId="{3094BEC0-BD05-4277-AA6F-7E6633F0DA78}" destId="{52C7BE92-802E-4E2F-9325-D4E6E3D8152D}" srcOrd="0" destOrd="0" presId="urn:microsoft.com/office/officeart/2005/8/layout/process3"/>
    <dgm:cxn modelId="{7728EE51-F21B-4741-9A5C-FAF4BD3A7A6C}" srcId="{391AF419-9EF2-4BAD-9821-58A0EA1F0582}" destId="{88FBD6C6-D132-4BC0-B668-102405EA1960}" srcOrd="0" destOrd="0" parTransId="{12C0E726-4DDA-41F3-92E5-EB8AF0335EF1}" sibTransId="{1B3B67BA-92C1-4F46-8B67-73EAF38B5E1F}"/>
    <dgm:cxn modelId="{527AD753-4AD8-42D0-AE3B-56EE4B98DC85}" type="presOf" srcId="{89CA39BA-E38D-4726-8375-DE14824DF0CD}" destId="{52C7BE92-802E-4E2F-9325-D4E6E3D8152D}" srcOrd="0" destOrd="3" presId="urn:microsoft.com/office/officeart/2005/8/layout/process3"/>
    <dgm:cxn modelId="{28C5FB5A-0243-4EE2-B3D2-D5115F05C0BE}" srcId="{AAB5403E-0A17-4A52-8818-317371CF07B6}" destId="{13349193-74F5-4DDF-9E6B-A0A08D1E0F05}" srcOrd="0" destOrd="0" parTransId="{3B7F7002-50A9-4AB0-BA2B-80B0CE506267}" sibTransId="{B7363CC9-FD00-4CA4-9C56-D18047AE4F89}"/>
    <dgm:cxn modelId="{5B95335B-D308-46CE-85D3-B9D3C8AAF9F3}" type="presOf" srcId="{1B3B67BA-92C1-4F46-8B67-73EAF38B5E1F}" destId="{8B8FDCBE-3175-4459-A5F7-26E41545FE02}" srcOrd="0" destOrd="0" presId="urn:microsoft.com/office/officeart/2005/8/layout/process3"/>
    <dgm:cxn modelId="{9DC7B76B-32CD-42ED-8DF6-40E077518F17}" srcId="{ACCB1C94-6669-4373-A5E9-1C4D5E4BB966}" destId="{3954A352-EC1C-4751-B405-40C890113F11}" srcOrd="0" destOrd="0" parTransId="{F8B6ABED-DEA3-4457-9B86-94D1F2C4DF74}" sibTransId="{EC70682A-2447-4347-8638-EA1901F7BCEE}"/>
    <dgm:cxn modelId="{4FB2A477-4751-4F0E-ABE5-7881AC012897}" type="presOf" srcId="{A501F5BD-C351-4757-BC1A-280C6BFE2381}" destId="{52C7BE92-802E-4E2F-9325-D4E6E3D8152D}" srcOrd="0" destOrd="1" presId="urn:microsoft.com/office/officeart/2005/8/layout/process3"/>
    <dgm:cxn modelId="{4EDABE79-317B-4807-8AA1-424E3BCB9D19}" type="presOf" srcId="{6FFF63FA-434F-47AF-9B38-FCAC728CE768}" destId="{61645B32-3051-40F9-B34A-7B93B40685F4}" srcOrd="0" destOrd="1" presId="urn:microsoft.com/office/officeart/2005/8/layout/process3"/>
    <dgm:cxn modelId="{0E935A7A-757F-4509-97D8-FC7645921CA8}" type="presOf" srcId="{ACCB1C94-6669-4373-A5E9-1C4D5E4BB966}" destId="{2EC5C793-92EF-4C95-8CD8-5F831669D563}" srcOrd="1" destOrd="0" presId="urn:microsoft.com/office/officeart/2005/8/layout/process3"/>
    <dgm:cxn modelId="{087F3482-90A2-4E45-8BED-8C6565615C13}" type="presOf" srcId="{AAB5403E-0A17-4A52-8818-317371CF07B6}" destId="{8C2C5F1E-A508-4803-988B-CC96BDDA1566}" srcOrd="0" destOrd="0" presId="urn:microsoft.com/office/officeart/2005/8/layout/process3"/>
    <dgm:cxn modelId="{C5DC8788-61E8-4E0E-98FC-2D8ED0C63762}" type="presOf" srcId="{A8CA9FF5-8609-4F71-B1C2-A5BE85BB601E}" destId="{61645B32-3051-40F9-B34A-7B93B40685F4}" srcOrd="0" destOrd="2" presId="urn:microsoft.com/office/officeart/2005/8/layout/process3"/>
    <dgm:cxn modelId="{7B73CA8D-20F5-4B86-BBA8-E159F41FC75C}" type="presOf" srcId="{13349193-74F5-4DDF-9E6B-A0A08D1E0F05}" destId="{61645B32-3051-40F9-B34A-7B93B40685F4}" srcOrd="0" destOrd="0" presId="urn:microsoft.com/office/officeart/2005/8/layout/process3"/>
    <dgm:cxn modelId="{383DE88E-04AA-4C3C-941E-E0AC6CFBD3A4}" srcId="{AAB5403E-0A17-4A52-8818-317371CF07B6}" destId="{6FFF63FA-434F-47AF-9B38-FCAC728CE768}" srcOrd="1" destOrd="0" parTransId="{7387C90C-CB9F-42D8-8303-4456208B2834}" sibTransId="{48D774EE-F274-448E-9D58-DAA7009ACE61}"/>
    <dgm:cxn modelId="{55977D90-D41C-4514-8B5B-6CE17C392AAA}" srcId="{ACCB1C94-6669-4373-A5E9-1C4D5E4BB966}" destId="{20B7E328-DC66-485C-9A6F-0275DD7D3A66}" srcOrd="1" destOrd="0" parTransId="{A8E01570-0B82-4062-A3A6-AF0F8E6CFE38}" sibTransId="{1A520C0F-A403-4981-AC02-13EBC261CD21}"/>
    <dgm:cxn modelId="{A3F7B9B1-61B8-4C95-B480-EF8EC2231BE8}" type="presOf" srcId="{AAB5403E-0A17-4A52-8818-317371CF07B6}" destId="{455380E5-6E48-41B5-B558-598935A23A91}" srcOrd="1" destOrd="0" presId="urn:microsoft.com/office/officeart/2005/8/layout/process3"/>
    <dgm:cxn modelId="{D71063BC-3E00-4C09-952F-A7BCF33FFC17}" type="presOf" srcId="{88FBD6C6-D132-4BC0-B668-102405EA1960}" destId="{36EF0327-A051-4143-B4EB-6ABB7583D6B1}" srcOrd="1" destOrd="0" presId="urn:microsoft.com/office/officeart/2005/8/layout/process3"/>
    <dgm:cxn modelId="{6A03E0BC-F1CE-4EDD-9F56-0A1000A44777}" type="presOf" srcId="{18A57ECD-2E58-4FE4-B159-1125B58BC997}" destId="{EE99C4F1-D06F-4B04-86F1-E8F5FCAF790B}" srcOrd="0" destOrd="0" presId="urn:microsoft.com/office/officeart/2005/8/layout/process3"/>
    <dgm:cxn modelId="{035874C6-7C06-4645-A78A-637DF59BDD24}" type="presOf" srcId="{3954A352-EC1C-4751-B405-40C890113F11}" destId="{69ADAD7B-F963-4C04-B30B-03BBC9A8C9A1}" srcOrd="0" destOrd="0" presId="urn:microsoft.com/office/officeart/2005/8/layout/process3"/>
    <dgm:cxn modelId="{07C2B4C6-33A9-4FC3-B964-56B174097BDC}" type="presOf" srcId="{ACCB1C94-6669-4373-A5E9-1C4D5E4BB966}" destId="{FAB5050F-0D13-4D96-9E39-76CE03ED8D0A}" srcOrd="0" destOrd="0" presId="urn:microsoft.com/office/officeart/2005/8/layout/process3"/>
    <dgm:cxn modelId="{008C09CE-8FAB-43CF-AE2E-2A46C909153F}" type="presOf" srcId="{18A57ECD-2E58-4FE4-B159-1125B58BC997}" destId="{CF33E411-B4D0-42C5-AE71-2B41A4900A1C}" srcOrd="1" destOrd="0" presId="urn:microsoft.com/office/officeart/2005/8/layout/process3"/>
    <dgm:cxn modelId="{EC418CE0-CC27-412D-AB81-99F7C8D75F99}" srcId="{88FBD6C6-D132-4BC0-B668-102405EA1960}" destId="{3094BEC0-BD05-4277-AA6F-7E6633F0DA78}" srcOrd="0" destOrd="0" parTransId="{4944FF85-5226-49AD-B512-795B6EA87476}" sibTransId="{FF46F24C-7C7D-4485-A862-4CCFBB508DFC}"/>
    <dgm:cxn modelId="{8C629EF6-6367-4E82-98E7-B071C64516C0}" srcId="{ACCB1C94-6669-4373-A5E9-1C4D5E4BB966}" destId="{D12BEF48-EE08-4BA3-B8DF-7103F53F2191}" srcOrd="2" destOrd="0" parTransId="{AAC35803-D579-4FBA-8D40-FF84C51598FC}" sibTransId="{BC546048-CD8E-4EF9-9482-DCA0E3AD5769}"/>
    <dgm:cxn modelId="{3E539534-FF06-4A31-AB5B-752E739B9E90}" type="presParOf" srcId="{59D69DDD-2F5D-4C1F-84D7-42781F345E29}" destId="{5FB3F877-7BD0-4A0B-9E5F-C437C8096EAB}" srcOrd="0" destOrd="0" presId="urn:microsoft.com/office/officeart/2005/8/layout/process3"/>
    <dgm:cxn modelId="{920097CB-42A4-4463-852B-8B6948D5DC04}" type="presParOf" srcId="{5FB3F877-7BD0-4A0B-9E5F-C437C8096EAB}" destId="{AE9B1916-30D5-4432-8808-91D4246A69BF}" srcOrd="0" destOrd="0" presId="urn:microsoft.com/office/officeart/2005/8/layout/process3"/>
    <dgm:cxn modelId="{5F1F726A-9E57-4AF1-951A-75E90FA8564F}" type="presParOf" srcId="{5FB3F877-7BD0-4A0B-9E5F-C437C8096EAB}" destId="{36EF0327-A051-4143-B4EB-6ABB7583D6B1}" srcOrd="1" destOrd="0" presId="urn:microsoft.com/office/officeart/2005/8/layout/process3"/>
    <dgm:cxn modelId="{C8314F35-CD43-4F78-8290-488AE9567ECD}" type="presParOf" srcId="{5FB3F877-7BD0-4A0B-9E5F-C437C8096EAB}" destId="{52C7BE92-802E-4E2F-9325-D4E6E3D8152D}" srcOrd="2" destOrd="0" presId="urn:microsoft.com/office/officeart/2005/8/layout/process3"/>
    <dgm:cxn modelId="{9CECEAC3-FD7F-43ED-A03E-319FA6D89424}" type="presParOf" srcId="{59D69DDD-2F5D-4C1F-84D7-42781F345E29}" destId="{8B8FDCBE-3175-4459-A5F7-26E41545FE02}" srcOrd="1" destOrd="0" presId="urn:microsoft.com/office/officeart/2005/8/layout/process3"/>
    <dgm:cxn modelId="{D5B3FDB6-216F-453D-819D-B346D7ECA622}" type="presParOf" srcId="{8B8FDCBE-3175-4459-A5F7-26E41545FE02}" destId="{62D57D2F-3485-4519-A147-736019112187}" srcOrd="0" destOrd="0" presId="urn:microsoft.com/office/officeart/2005/8/layout/process3"/>
    <dgm:cxn modelId="{EB78D6F9-48E0-44AF-8C35-B20CBC804C1D}" type="presParOf" srcId="{59D69DDD-2F5D-4C1F-84D7-42781F345E29}" destId="{67857C06-5B38-48EC-AE45-93FDEC4BCD62}" srcOrd="2" destOrd="0" presId="urn:microsoft.com/office/officeart/2005/8/layout/process3"/>
    <dgm:cxn modelId="{D12EEA1B-7089-4ED6-8ABD-AB2DB889F43B}" type="presParOf" srcId="{67857C06-5B38-48EC-AE45-93FDEC4BCD62}" destId="{8C2C5F1E-A508-4803-988B-CC96BDDA1566}" srcOrd="0" destOrd="0" presId="urn:microsoft.com/office/officeart/2005/8/layout/process3"/>
    <dgm:cxn modelId="{EF855125-07FD-4308-9756-5A9B2E24B656}" type="presParOf" srcId="{67857C06-5B38-48EC-AE45-93FDEC4BCD62}" destId="{455380E5-6E48-41B5-B558-598935A23A91}" srcOrd="1" destOrd="0" presId="urn:microsoft.com/office/officeart/2005/8/layout/process3"/>
    <dgm:cxn modelId="{6786C7FA-1B2F-4148-93AE-6F40601726B1}" type="presParOf" srcId="{67857C06-5B38-48EC-AE45-93FDEC4BCD62}" destId="{61645B32-3051-40F9-B34A-7B93B40685F4}" srcOrd="2" destOrd="0" presId="urn:microsoft.com/office/officeart/2005/8/layout/process3"/>
    <dgm:cxn modelId="{6C604DEA-1F0F-4512-9D3C-7B9539C1035D}" type="presParOf" srcId="{59D69DDD-2F5D-4C1F-84D7-42781F345E29}" destId="{EE99C4F1-D06F-4B04-86F1-E8F5FCAF790B}" srcOrd="3" destOrd="0" presId="urn:microsoft.com/office/officeart/2005/8/layout/process3"/>
    <dgm:cxn modelId="{9A4BCF45-C674-4E7F-A710-CFC463B7DB2E}" type="presParOf" srcId="{EE99C4F1-D06F-4B04-86F1-E8F5FCAF790B}" destId="{CF33E411-B4D0-42C5-AE71-2B41A4900A1C}" srcOrd="0" destOrd="0" presId="urn:microsoft.com/office/officeart/2005/8/layout/process3"/>
    <dgm:cxn modelId="{BCDC90C3-D917-4062-9176-BD4195A0E297}" type="presParOf" srcId="{59D69DDD-2F5D-4C1F-84D7-42781F345E29}" destId="{BBD3059A-D300-448C-9BA8-C97A464CB156}" srcOrd="4" destOrd="0" presId="urn:microsoft.com/office/officeart/2005/8/layout/process3"/>
    <dgm:cxn modelId="{71BBAC91-3BCF-4A45-B681-AA4C90D90FB3}" type="presParOf" srcId="{BBD3059A-D300-448C-9BA8-C97A464CB156}" destId="{FAB5050F-0D13-4D96-9E39-76CE03ED8D0A}" srcOrd="0" destOrd="0" presId="urn:microsoft.com/office/officeart/2005/8/layout/process3"/>
    <dgm:cxn modelId="{660A4D6B-F424-4833-AB48-F86FE31D1259}" type="presParOf" srcId="{BBD3059A-D300-448C-9BA8-C97A464CB156}" destId="{2EC5C793-92EF-4C95-8CD8-5F831669D563}" srcOrd="1" destOrd="0" presId="urn:microsoft.com/office/officeart/2005/8/layout/process3"/>
    <dgm:cxn modelId="{F8395D25-FC32-4962-8004-3EAD7E7C1D11}" type="presParOf" srcId="{BBD3059A-D300-448C-9BA8-C97A464CB156}" destId="{69ADAD7B-F963-4C04-B30B-03BBC9A8C9A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F0327-A051-4143-B4EB-6ABB7583D6B1}">
      <dsp:nvSpPr>
        <dsp:cNvPr id="0" name=""/>
        <dsp:cNvSpPr/>
      </dsp:nvSpPr>
      <dsp:spPr>
        <a:xfrm>
          <a:off x="429003" y="0"/>
          <a:ext cx="1644005" cy="93915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fr-FR" sz="1600" kern="1200" dirty="0"/>
            <a:t>Carl Rogers</a:t>
          </a:r>
        </a:p>
      </dsp:txBody>
      <dsp:txXfrm>
        <a:off x="429003" y="0"/>
        <a:ext cx="1644005" cy="626104"/>
      </dsp:txXfrm>
    </dsp:sp>
    <dsp:sp modelId="{52C7BE92-802E-4E2F-9325-D4E6E3D8152D}">
      <dsp:nvSpPr>
        <dsp:cNvPr id="0" name=""/>
        <dsp:cNvSpPr/>
      </dsp:nvSpPr>
      <dsp:spPr>
        <a:xfrm>
          <a:off x="0" y="1302382"/>
          <a:ext cx="2415947" cy="27468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err="1"/>
            <a:t>Unvoreingenommenes</a:t>
          </a:r>
          <a:r>
            <a:rPr lang="fr-FR" sz="1600" kern="1200" dirty="0"/>
            <a:t>   </a:t>
          </a:r>
          <a:r>
            <a:rPr lang="fr-FR" sz="1600" kern="1200" dirty="0" err="1"/>
            <a:t>Willkommenheissen</a:t>
          </a:r>
          <a:br>
            <a:rPr lang="fr-FR" sz="1600" kern="1200" dirty="0"/>
          </a:br>
          <a:endParaRPr lang="fr-FR" sz="1600" kern="1200" dirty="0"/>
        </a:p>
        <a:p>
          <a:pPr marL="171450" lvl="1" indent="-171450" algn="l" defTabSz="711200">
            <a:lnSpc>
              <a:spcPct val="90000"/>
            </a:lnSpc>
            <a:spcBef>
              <a:spcPct val="0"/>
            </a:spcBef>
            <a:spcAft>
              <a:spcPct val="15000"/>
            </a:spcAft>
            <a:buChar char="•"/>
          </a:pPr>
          <a:r>
            <a:rPr lang="fr-FR" sz="1600" kern="1200" dirty="0" err="1"/>
            <a:t>Kongruenz</a:t>
          </a:r>
          <a:r>
            <a:rPr lang="fr-FR" sz="1600" kern="1200" dirty="0"/>
            <a:t> / </a:t>
          </a:r>
          <a:r>
            <a:rPr lang="fr-FR" sz="1600" kern="1200" dirty="0" err="1"/>
            <a:t>Passung</a:t>
          </a:r>
          <a:br>
            <a:rPr lang="fr-FR" sz="1600" kern="1200" dirty="0"/>
          </a:br>
          <a:endParaRPr lang="fr-FR" sz="1600" kern="1200" dirty="0"/>
        </a:p>
        <a:p>
          <a:pPr marL="171450" lvl="1" indent="-171450" algn="l" defTabSz="711200">
            <a:lnSpc>
              <a:spcPct val="90000"/>
            </a:lnSpc>
            <a:spcBef>
              <a:spcPct val="0"/>
            </a:spcBef>
            <a:spcAft>
              <a:spcPct val="15000"/>
            </a:spcAft>
            <a:buChar char="•"/>
          </a:pPr>
          <a:r>
            <a:rPr lang="fr-FR" sz="1600" kern="1200" dirty="0" err="1"/>
            <a:t>Authentizität</a:t>
          </a:r>
          <a:br>
            <a:rPr lang="fr-FR" sz="1600" kern="1200" dirty="0"/>
          </a:br>
          <a:endParaRPr lang="fr-FR" sz="1600" kern="1200" dirty="0"/>
        </a:p>
        <a:p>
          <a:pPr marL="171450" lvl="1" indent="-171450" algn="l" defTabSz="711200">
            <a:lnSpc>
              <a:spcPct val="90000"/>
            </a:lnSpc>
            <a:spcBef>
              <a:spcPct val="0"/>
            </a:spcBef>
            <a:spcAft>
              <a:spcPct val="15000"/>
            </a:spcAft>
            <a:buChar char="•"/>
          </a:pPr>
          <a:r>
            <a:rPr lang="fr-FR" sz="1600" kern="1200" dirty="0" err="1"/>
            <a:t>Nicht</a:t>
          </a:r>
          <a:r>
            <a:rPr lang="fr-FR" sz="1600" kern="1200" dirty="0"/>
            <a:t> </a:t>
          </a:r>
          <a:r>
            <a:rPr lang="fr-FR" sz="1600" kern="1200" dirty="0" err="1"/>
            <a:t>direktives</a:t>
          </a:r>
          <a:r>
            <a:rPr lang="fr-FR" sz="1600" kern="1200" dirty="0"/>
            <a:t> </a:t>
          </a:r>
          <a:r>
            <a:rPr lang="fr-FR" sz="1600" kern="1200" dirty="0" err="1"/>
            <a:t>Vorgehen</a:t>
          </a:r>
          <a:r>
            <a:rPr lang="fr-FR" sz="1600" kern="1200" dirty="0"/>
            <a:t> </a:t>
          </a:r>
        </a:p>
      </dsp:txBody>
      <dsp:txXfrm>
        <a:off x="70761" y="1373143"/>
        <a:ext cx="2274425" cy="2605308"/>
      </dsp:txXfrm>
    </dsp:sp>
    <dsp:sp modelId="{8B8FDCBE-3175-4459-A5F7-26E41545FE02}">
      <dsp:nvSpPr>
        <dsp:cNvPr id="0" name=""/>
        <dsp:cNvSpPr/>
      </dsp:nvSpPr>
      <dsp:spPr>
        <a:xfrm rot="22524">
          <a:off x="2432799" y="118639"/>
          <a:ext cx="762790" cy="40930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fr-FR" sz="400" kern="1200"/>
        </a:p>
      </dsp:txBody>
      <dsp:txXfrm>
        <a:off x="2432800" y="200099"/>
        <a:ext cx="639997" cy="245585"/>
      </dsp:txXfrm>
    </dsp:sp>
    <dsp:sp modelId="{455380E5-6E48-41B5-B558-598935A23A91}">
      <dsp:nvSpPr>
        <dsp:cNvPr id="0" name=""/>
        <dsp:cNvSpPr/>
      </dsp:nvSpPr>
      <dsp:spPr>
        <a:xfrm>
          <a:off x="3512204" y="20201"/>
          <a:ext cx="1644005" cy="93915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fr-FR" sz="1600" kern="1200" dirty="0"/>
            <a:t>William Miller /  Steve Rollnick</a:t>
          </a:r>
        </a:p>
      </dsp:txBody>
      <dsp:txXfrm>
        <a:off x="3512204" y="20201"/>
        <a:ext cx="1644005" cy="626104"/>
      </dsp:txXfrm>
    </dsp:sp>
    <dsp:sp modelId="{61645B32-3051-40F9-B34A-7B93B40685F4}">
      <dsp:nvSpPr>
        <dsp:cNvPr id="0" name=""/>
        <dsp:cNvSpPr/>
      </dsp:nvSpPr>
      <dsp:spPr>
        <a:xfrm>
          <a:off x="3233281" y="1302402"/>
          <a:ext cx="2165253" cy="280845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err="1"/>
            <a:t>Psychologen</a:t>
          </a:r>
          <a:br>
            <a:rPr lang="fr-FR" sz="1600" kern="1200" dirty="0"/>
          </a:br>
          <a:endParaRPr lang="fr-FR" sz="1600" kern="1200" dirty="0"/>
        </a:p>
        <a:p>
          <a:pPr marL="171450" lvl="1" indent="-171450" algn="l" defTabSz="711200">
            <a:lnSpc>
              <a:spcPct val="90000"/>
            </a:lnSpc>
            <a:spcBef>
              <a:spcPct val="0"/>
            </a:spcBef>
            <a:spcAft>
              <a:spcPct val="15000"/>
            </a:spcAft>
            <a:buChar char="•"/>
          </a:pPr>
          <a:r>
            <a:rPr lang="fr-FR" sz="1600" kern="1200" dirty="0"/>
            <a:t>Patient:innen mit </a:t>
          </a:r>
          <a:r>
            <a:rPr lang="fr-FR" sz="1600" kern="1200" dirty="0" err="1"/>
            <a:t>Suchterkrankungen</a:t>
          </a:r>
          <a:br>
            <a:rPr lang="fr-FR" sz="1600" kern="1200" dirty="0"/>
          </a:br>
          <a:endParaRPr lang="fr-FR" sz="1600" kern="1200" dirty="0"/>
        </a:p>
        <a:p>
          <a:pPr marL="171450" lvl="1" indent="-171450" algn="l" defTabSz="711200">
            <a:lnSpc>
              <a:spcPct val="90000"/>
            </a:lnSpc>
            <a:spcBef>
              <a:spcPct val="0"/>
            </a:spcBef>
            <a:spcAft>
              <a:spcPct val="15000"/>
            </a:spcAft>
            <a:buChar char="•"/>
          </a:pPr>
          <a:r>
            <a:rPr lang="fr-FR" sz="1600" kern="1200" dirty="0" err="1"/>
            <a:t>Faktoren</a:t>
          </a:r>
          <a:r>
            <a:rPr lang="fr-FR" sz="1600" kern="1200" dirty="0"/>
            <a:t>, die </a:t>
          </a:r>
          <a:r>
            <a:rPr lang="fr-FR" sz="1600" kern="1200" dirty="0" err="1"/>
            <a:t>Veränderungen</a:t>
          </a:r>
          <a:r>
            <a:rPr lang="fr-FR" sz="1600" kern="1200" dirty="0"/>
            <a:t> </a:t>
          </a:r>
          <a:r>
            <a:rPr lang="fr-FR" sz="1600" kern="1200" dirty="0" err="1"/>
            <a:t>begünstigen</a:t>
          </a:r>
          <a:endParaRPr lang="fr-FR" sz="1600" kern="1200" dirty="0"/>
        </a:p>
      </dsp:txBody>
      <dsp:txXfrm>
        <a:off x="3296699" y="1365820"/>
        <a:ext cx="2038417" cy="2681617"/>
      </dsp:txXfrm>
    </dsp:sp>
    <dsp:sp modelId="{EE99C4F1-D06F-4B04-86F1-E8F5FCAF790B}">
      <dsp:nvSpPr>
        <dsp:cNvPr id="0" name=""/>
        <dsp:cNvSpPr/>
      </dsp:nvSpPr>
      <dsp:spPr>
        <a:xfrm rot="87255">
          <a:off x="5449563" y="132693"/>
          <a:ext cx="621914" cy="40930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fr-FR" sz="400" kern="1200"/>
        </a:p>
      </dsp:txBody>
      <dsp:txXfrm>
        <a:off x="5449583" y="212997"/>
        <a:ext cx="499121" cy="245585"/>
      </dsp:txXfrm>
    </dsp:sp>
    <dsp:sp modelId="{2EC5C793-92EF-4C95-8CD8-5F831669D563}">
      <dsp:nvSpPr>
        <dsp:cNvPr id="0" name=""/>
        <dsp:cNvSpPr/>
      </dsp:nvSpPr>
      <dsp:spPr>
        <a:xfrm>
          <a:off x="6329627" y="28289"/>
          <a:ext cx="1644005" cy="93915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fr-FR" sz="1600" kern="1200" dirty="0" err="1"/>
            <a:t>Motivational</a:t>
          </a:r>
          <a:r>
            <a:rPr lang="fr-FR" sz="1600" kern="1200" dirty="0"/>
            <a:t> Interviewing </a:t>
          </a:r>
        </a:p>
      </dsp:txBody>
      <dsp:txXfrm>
        <a:off x="6329627" y="28289"/>
        <a:ext cx="1644005" cy="626104"/>
      </dsp:txXfrm>
    </dsp:sp>
    <dsp:sp modelId="{69ADAD7B-F963-4C04-B30B-03BBC9A8C9A1}">
      <dsp:nvSpPr>
        <dsp:cNvPr id="0" name=""/>
        <dsp:cNvSpPr/>
      </dsp:nvSpPr>
      <dsp:spPr>
        <a:xfrm>
          <a:off x="6074912" y="1302379"/>
          <a:ext cx="2098884" cy="288517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a:t>Die </a:t>
          </a:r>
          <a:r>
            <a:rPr lang="fr-FR" sz="1600" kern="1200" dirty="0" err="1"/>
            <a:t>Konfrontation</a:t>
          </a:r>
          <a:r>
            <a:rPr lang="fr-FR" sz="1600" kern="1200" dirty="0"/>
            <a:t> </a:t>
          </a:r>
          <a:r>
            <a:rPr lang="fr-FR" sz="1600" kern="1200" dirty="0" err="1"/>
            <a:t>vermeiden</a:t>
          </a:r>
          <a:br>
            <a:rPr lang="fr-FR" sz="1600" kern="1200" dirty="0"/>
          </a:br>
          <a:endParaRPr lang="fr-FR" sz="1600" kern="1200" dirty="0"/>
        </a:p>
        <a:p>
          <a:pPr marL="171450" lvl="1" indent="-171450" algn="l" defTabSz="711200">
            <a:lnSpc>
              <a:spcPct val="90000"/>
            </a:lnSpc>
            <a:spcBef>
              <a:spcPct val="0"/>
            </a:spcBef>
            <a:spcAft>
              <a:spcPct val="15000"/>
            </a:spcAft>
            <a:buChar char="•"/>
          </a:pPr>
          <a:r>
            <a:rPr lang="fr-FR" sz="1600" kern="1200" dirty="0" err="1"/>
            <a:t>Gründe</a:t>
          </a:r>
          <a:r>
            <a:rPr lang="fr-FR" sz="1600" kern="1200" dirty="0"/>
            <a:t> / Motivation </a:t>
          </a:r>
          <a:r>
            <a:rPr lang="fr-FR" sz="1600" kern="1200" dirty="0" err="1"/>
            <a:t>für</a:t>
          </a:r>
          <a:r>
            <a:rPr lang="fr-FR" sz="1600" kern="1200" dirty="0"/>
            <a:t> </a:t>
          </a:r>
          <a:r>
            <a:rPr lang="fr-FR" sz="1600" kern="1200" dirty="0" err="1"/>
            <a:t>Veränderungs-wünsche</a:t>
          </a:r>
          <a:r>
            <a:rPr lang="fr-FR" sz="1600" kern="1200" dirty="0"/>
            <a:t> </a:t>
          </a:r>
          <a:r>
            <a:rPr lang="fr-FR" sz="1600" kern="1200" dirty="0" err="1"/>
            <a:t>identifizieren</a:t>
          </a:r>
          <a:br>
            <a:rPr lang="fr-FR" sz="1600" kern="1200" dirty="0"/>
          </a:br>
          <a:endParaRPr lang="fr-FR" sz="1600" kern="1200" dirty="0"/>
        </a:p>
        <a:p>
          <a:pPr marL="171450" lvl="1" indent="-171450" algn="l" defTabSz="711200">
            <a:lnSpc>
              <a:spcPct val="90000"/>
            </a:lnSpc>
            <a:spcBef>
              <a:spcPct val="0"/>
            </a:spcBef>
            <a:spcAft>
              <a:spcPct val="15000"/>
            </a:spcAft>
            <a:buChar char="•"/>
          </a:pPr>
          <a:r>
            <a:rPr lang="fr-FR" sz="1600" kern="1200" dirty="0" err="1"/>
            <a:t>Gesprächsstil</a:t>
          </a:r>
          <a:r>
            <a:rPr lang="fr-FR" sz="1600" kern="1200" dirty="0"/>
            <a:t> der </a:t>
          </a:r>
          <a:r>
            <a:rPr lang="fr-FR" sz="1600" kern="1200" dirty="0" err="1"/>
            <a:t>Fachperson</a:t>
          </a:r>
          <a:endParaRPr lang="fr-FR" sz="1600" kern="1200" dirty="0"/>
        </a:p>
      </dsp:txBody>
      <dsp:txXfrm>
        <a:off x="6136386" y="1363853"/>
        <a:ext cx="1975936" cy="27622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3076917" cy="511731"/>
          </a:xfrm>
          <a:prstGeom prst="rect">
            <a:avLst/>
          </a:prstGeom>
        </p:spPr>
        <p:txBody>
          <a:bodyPr vert="horz" lIns="94889" tIns="47444" rIns="94889" bIns="47444" rtlCol="0"/>
          <a:lstStyle>
            <a:lvl1pPr algn="l">
              <a:defRPr sz="1200"/>
            </a:lvl1pPr>
          </a:lstStyle>
          <a:p>
            <a:pPr>
              <a:defRPr/>
            </a:pPr>
            <a:endParaRPr lang="de-CH"/>
          </a:p>
        </p:txBody>
      </p:sp>
      <p:sp>
        <p:nvSpPr>
          <p:cNvPr id="3" name="Datumsplatzhalter 2"/>
          <p:cNvSpPr>
            <a:spLocks noGrp="1"/>
          </p:cNvSpPr>
          <p:nvPr>
            <p:ph type="dt" sz="quarter" idx="1"/>
          </p:nvPr>
        </p:nvSpPr>
        <p:spPr>
          <a:xfrm>
            <a:off x="4020728" y="2"/>
            <a:ext cx="3076917" cy="511731"/>
          </a:xfrm>
          <a:prstGeom prst="rect">
            <a:avLst/>
          </a:prstGeom>
        </p:spPr>
        <p:txBody>
          <a:bodyPr vert="horz" lIns="94889" tIns="47444" rIns="94889" bIns="47444" rtlCol="0"/>
          <a:lstStyle>
            <a:lvl1pPr algn="r">
              <a:defRPr sz="1200"/>
            </a:lvl1pPr>
          </a:lstStyle>
          <a:p>
            <a:pPr>
              <a:defRPr/>
            </a:pPr>
            <a:r>
              <a:rPr lang="de-CH"/>
              <a:t>November 2018</a:t>
            </a:r>
          </a:p>
        </p:txBody>
      </p:sp>
      <p:sp>
        <p:nvSpPr>
          <p:cNvPr id="4" name="Fußzeilenplatzhalter 3"/>
          <p:cNvSpPr>
            <a:spLocks noGrp="1"/>
          </p:cNvSpPr>
          <p:nvPr>
            <p:ph type="ftr" sz="quarter" idx="2"/>
          </p:nvPr>
        </p:nvSpPr>
        <p:spPr>
          <a:xfrm>
            <a:off x="2" y="9721245"/>
            <a:ext cx="3076917" cy="511731"/>
          </a:xfrm>
          <a:prstGeom prst="rect">
            <a:avLst/>
          </a:prstGeom>
        </p:spPr>
        <p:txBody>
          <a:bodyPr vert="horz" lIns="94889" tIns="47444" rIns="94889" bIns="47444" rtlCol="0" anchor="b"/>
          <a:lstStyle>
            <a:lvl1pPr algn="l">
              <a:defRPr sz="1200"/>
            </a:lvl1pPr>
          </a:lstStyle>
          <a:p>
            <a:pPr>
              <a:defRPr/>
            </a:pPr>
            <a:r>
              <a:rPr lang="de-CH"/>
              <a:t>Roger Mäder</a:t>
            </a:r>
          </a:p>
        </p:txBody>
      </p:sp>
      <p:sp>
        <p:nvSpPr>
          <p:cNvPr id="5" name="Foliennummernplatzhalter 4"/>
          <p:cNvSpPr>
            <a:spLocks noGrp="1"/>
          </p:cNvSpPr>
          <p:nvPr>
            <p:ph type="sldNum" sz="quarter" idx="3"/>
          </p:nvPr>
        </p:nvSpPr>
        <p:spPr>
          <a:xfrm>
            <a:off x="4020728" y="9721245"/>
            <a:ext cx="3076917" cy="511731"/>
          </a:xfrm>
          <a:prstGeom prst="rect">
            <a:avLst/>
          </a:prstGeom>
        </p:spPr>
        <p:txBody>
          <a:bodyPr vert="horz" lIns="94889" tIns="47444" rIns="94889" bIns="47444" rtlCol="0" anchor="b"/>
          <a:lstStyle>
            <a:lvl1pPr algn="r">
              <a:defRPr sz="1200"/>
            </a:lvl1pPr>
          </a:lstStyle>
          <a:p>
            <a:pPr>
              <a:defRPr/>
            </a:pPr>
            <a:fld id="{EAE41EBC-8156-43BA-AC1B-9A9DF7A093B8}" type="slidenum">
              <a:rPr lang="de-CH"/>
              <a:pPr>
                <a:defRPr/>
              </a:pPr>
              <a:t>‹Nr.›</a:t>
            </a:fld>
            <a:endParaRPr lang="de-CH"/>
          </a:p>
        </p:txBody>
      </p:sp>
    </p:spTree>
    <p:extLst>
      <p:ext uri="{BB962C8B-B14F-4D97-AF65-F5344CB8AC3E}">
        <p14:creationId xmlns:p14="http://schemas.microsoft.com/office/powerpoint/2010/main" val="25659507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3076917" cy="511731"/>
          </a:xfrm>
          <a:prstGeom prst="rect">
            <a:avLst/>
          </a:prstGeom>
        </p:spPr>
        <p:txBody>
          <a:bodyPr vert="horz" lIns="94889" tIns="47444" rIns="94889" bIns="47444" rtlCol="0"/>
          <a:lstStyle>
            <a:lvl1pPr algn="l" fontAlgn="auto">
              <a:spcBef>
                <a:spcPts val="0"/>
              </a:spcBef>
              <a:spcAft>
                <a:spcPts val="0"/>
              </a:spcAft>
              <a:defRPr sz="1200">
                <a:latin typeface="+mn-lt"/>
                <a:cs typeface="+mn-cs"/>
              </a:defRPr>
            </a:lvl1pPr>
          </a:lstStyle>
          <a:p>
            <a:pPr>
              <a:defRPr/>
            </a:pPr>
            <a:endParaRPr lang="de-CH"/>
          </a:p>
        </p:txBody>
      </p:sp>
      <p:sp>
        <p:nvSpPr>
          <p:cNvPr id="3" name="Datumsplatzhalter 2"/>
          <p:cNvSpPr>
            <a:spLocks noGrp="1"/>
          </p:cNvSpPr>
          <p:nvPr>
            <p:ph type="dt" idx="1"/>
          </p:nvPr>
        </p:nvSpPr>
        <p:spPr>
          <a:xfrm>
            <a:off x="4020728" y="2"/>
            <a:ext cx="3076917" cy="511731"/>
          </a:xfrm>
          <a:prstGeom prst="rect">
            <a:avLst/>
          </a:prstGeom>
        </p:spPr>
        <p:txBody>
          <a:bodyPr vert="horz" lIns="94889" tIns="47444" rIns="94889" bIns="47444" rtlCol="0"/>
          <a:lstStyle>
            <a:lvl1pPr algn="r" fontAlgn="auto">
              <a:spcBef>
                <a:spcPts val="0"/>
              </a:spcBef>
              <a:spcAft>
                <a:spcPts val="0"/>
              </a:spcAft>
              <a:defRPr sz="1200">
                <a:latin typeface="+mn-lt"/>
                <a:cs typeface="+mn-cs"/>
              </a:defRPr>
            </a:lvl1pPr>
          </a:lstStyle>
          <a:p>
            <a:pPr>
              <a:defRPr/>
            </a:pPr>
            <a:r>
              <a:rPr lang="de-CH"/>
              <a:t>November 2018</a:t>
            </a:r>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889" tIns="47444" rIns="94889" bIns="47444" rtlCol="0" anchor="ctr"/>
          <a:lstStyle/>
          <a:p>
            <a:pPr lvl="0"/>
            <a:endParaRPr lang="de-CH" noProof="0"/>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4889" tIns="47444" rIns="94889" bIns="47444"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p:cNvSpPr>
            <a:spLocks noGrp="1"/>
          </p:cNvSpPr>
          <p:nvPr>
            <p:ph type="ftr" sz="quarter" idx="4"/>
          </p:nvPr>
        </p:nvSpPr>
        <p:spPr>
          <a:xfrm>
            <a:off x="2" y="9721245"/>
            <a:ext cx="3076917" cy="511731"/>
          </a:xfrm>
          <a:prstGeom prst="rect">
            <a:avLst/>
          </a:prstGeom>
        </p:spPr>
        <p:txBody>
          <a:bodyPr vert="horz" lIns="94889" tIns="47444" rIns="94889" bIns="47444" rtlCol="0" anchor="b"/>
          <a:lstStyle>
            <a:lvl1pPr algn="l" fontAlgn="auto">
              <a:spcBef>
                <a:spcPts val="0"/>
              </a:spcBef>
              <a:spcAft>
                <a:spcPts val="0"/>
              </a:spcAft>
              <a:defRPr sz="1200">
                <a:latin typeface="+mn-lt"/>
                <a:cs typeface="+mn-cs"/>
              </a:defRPr>
            </a:lvl1pPr>
          </a:lstStyle>
          <a:p>
            <a:pPr>
              <a:defRPr/>
            </a:pPr>
            <a:r>
              <a:rPr lang="de-CH"/>
              <a:t>Roger Mäder</a:t>
            </a:r>
          </a:p>
        </p:txBody>
      </p:sp>
      <p:sp>
        <p:nvSpPr>
          <p:cNvPr id="7" name="Foliennummernplatzhalter 6"/>
          <p:cNvSpPr>
            <a:spLocks noGrp="1"/>
          </p:cNvSpPr>
          <p:nvPr>
            <p:ph type="sldNum" sz="quarter" idx="5"/>
          </p:nvPr>
        </p:nvSpPr>
        <p:spPr>
          <a:xfrm>
            <a:off x="4020728" y="9721245"/>
            <a:ext cx="3076917" cy="511731"/>
          </a:xfrm>
          <a:prstGeom prst="rect">
            <a:avLst/>
          </a:prstGeom>
        </p:spPr>
        <p:txBody>
          <a:bodyPr vert="horz" lIns="94889" tIns="47444" rIns="94889" bIns="47444" rtlCol="0" anchor="b"/>
          <a:lstStyle>
            <a:lvl1pPr algn="r" fontAlgn="auto">
              <a:spcBef>
                <a:spcPts val="0"/>
              </a:spcBef>
              <a:spcAft>
                <a:spcPts val="0"/>
              </a:spcAft>
              <a:defRPr sz="1200">
                <a:latin typeface="+mn-lt"/>
                <a:cs typeface="+mn-cs"/>
              </a:defRPr>
            </a:lvl1pPr>
          </a:lstStyle>
          <a:p>
            <a:pPr>
              <a:defRPr/>
            </a:pPr>
            <a:fld id="{F9DD0DF5-685E-4195-B9DE-F8AEF3C4315D}" type="slidenum">
              <a:rPr lang="de-CH"/>
              <a:pPr>
                <a:defRPr/>
              </a:pPr>
              <a:t>‹Nr.›</a:t>
            </a:fld>
            <a:endParaRPr lang="de-CH"/>
          </a:p>
        </p:txBody>
      </p:sp>
    </p:spTree>
    <p:extLst>
      <p:ext uri="{BB962C8B-B14F-4D97-AF65-F5344CB8AC3E}">
        <p14:creationId xmlns:p14="http://schemas.microsoft.com/office/powerpoint/2010/main" val="770348343"/>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jellinek.nl/brai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de.wikipedia.org/wiki/Interview"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youtube.com/watch?v=QX_oy9614HQ"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e.wikipedia.org/wiki/Gespr%C3%A4chspsychotherapie"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de.wikipedia.org/wiki/Personzentrierter_Ansatz_(Psychotherapie)" TargetMode="External"/><Relationship Id="rId4" Type="http://schemas.openxmlformats.org/officeDocument/2006/relationships/hyperlink" Target="https://de.wikipedia.org/wiki/Humanistische_Psychologie"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hemeOverride" Target="../theme/themeOverride2.xml"/><Relationship Id="rId4" Type="http://schemas.openxmlformats.org/officeDocument/2006/relationships/image" Target="../media/image43.emf"/></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79875"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CH" dirty="0"/>
          </a:p>
        </p:txBody>
      </p:sp>
      <p:sp>
        <p:nvSpPr>
          <p:cNvPr id="4" name="Foliennummernplatzhalter 3"/>
          <p:cNvSpPr>
            <a:spLocks noGrp="1"/>
          </p:cNvSpPr>
          <p:nvPr>
            <p:ph type="sldNum" sz="quarter" idx="5"/>
          </p:nvPr>
        </p:nvSpPr>
        <p:spPr/>
        <p:txBody>
          <a:bodyPr/>
          <a:lstStyle/>
          <a:p>
            <a:pPr>
              <a:defRPr/>
            </a:pPr>
            <a:fld id="{A33DC379-3053-4512-B52F-38ECBDDA787D}" type="slidenum">
              <a:rPr lang="de-CH" smtClean="0"/>
              <a:pPr>
                <a:defRPr/>
              </a:pPr>
              <a:t>1</a:t>
            </a:fld>
            <a:endParaRPr lang="de-CH"/>
          </a:p>
        </p:txBody>
      </p:sp>
      <p:sp>
        <p:nvSpPr>
          <p:cNvPr id="2" name="Datumsplatzhalter 1">
            <a:extLst>
              <a:ext uri="{FF2B5EF4-FFF2-40B4-BE49-F238E27FC236}">
                <a16:creationId xmlns:a16="http://schemas.microsoft.com/office/drawing/2014/main" id="{E77B43C1-75B1-1A44-B6B9-1CC4890FF7C5}"/>
              </a:ext>
            </a:extLst>
          </p:cNvPr>
          <p:cNvSpPr>
            <a:spLocks noGrp="1"/>
          </p:cNvSpPr>
          <p:nvPr>
            <p:ph type="dt" idx="1"/>
          </p:nvPr>
        </p:nvSpPr>
        <p:spPr/>
        <p:txBody>
          <a:bodyPr/>
          <a:lstStyle/>
          <a:p>
            <a:pPr>
              <a:defRPr/>
            </a:pPr>
            <a:r>
              <a:rPr lang="de-CH"/>
              <a:t>November 2018</a:t>
            </a:r>
          </a:p>
        </p:txBody>
      </p:sp>
      <p:sp>
        <p:nvSpPr>
          <p:cNvPr id="3" name="Fußzeilenplatzhalter 2">
            <a:extLst>
              <a:ext uri="{FF2B5EF4-FFF2-40B4-BE49-F238E27FC236}">
                <a16:creationId xmlns:a16="http://schemas.microsoft.com/office/drawing/2014/main" id="{B2E3D14B-16A9-3A4D-AAF1-8E7E3DA83515}"/>
              </a:ext>
            </a:extLst>
          </p:cNvPr>
          <p:cNvSpPr>
            <a:spLocks noGrp="1"/>
          </p:cNvSpPr>
          <p:nvPr>
            <p:ph type="ftr" sz="quarter" idx="4"/>
          </p:nvPr>
        </p:nvSpPr>
        <p:spPr/>
        <p:txBody>
          <a:bodyPr/>
          <a:lstStyle/>
          <a:p>
            <a:pPr>
              <a:defRPr/>
            </a:pPr>
            <a:r>
              <a:rPr lang="de-CH"/>
              <a:t>Roger Mäder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6259" name="Notizenplatzhalter 2"/>
          <p:cNvSpPr>
            <a:spLocks noGrp="1"/>
          </p:cNvSpPr>
          <p:nvPr>
            <p:ph type="body" idx="1"/>
          </p:nvPr>
        </p:nvSpPr>
        <p:spPr bwMode="auto">
          <a:noFill/>
        </p:spPr>
        <p:txBody>
          <a:bodyPr wrap="square" numCol="1" anchor="t" anchorCtr="0" compatLnSpc="1">
            <a:prstTxWarp prst="textNoShape">
              <a:avLst/>
            </a:prstTxWarp>
          </a:bodyPr>
          <a:lstStyle/>
          <a:p>
            <a:r>
              <a:rPr lang="de-CH"/>
              <a:t>Das Gehirn der Ort jeder Suchtentstehung!!</a:t>
            </a:r>
          </a:p>
          <a:p>
            <a:endParaRPr lang="de-CH"/>
          </a:p>
          <a:p>
            <a:r>
              <a:rPr lang="de-CH" u="sng">
                <a:hlinkClick r:id="rId3"/>
              </a:rPr>
              <a:t>http://www.jellinek.nl/brain/</a:t>
            </a:r>
            <a:endParaRPr lang="de-CH"/>
          </a:p>
        </p:txBody>
      </p:sp>
      <p:sp>
        <p:nvSpPr>
          <p:cNvPr id="4" name="Foliennummernplatzhalter 3"/>
          <p:cNvSpPr>
            <a:spLocks noGrp="1"/>
          </p:cNvSpPr>
          <p:nvPr>
            <p:ph type="sldNum" sz="quarter" idx="5"/>
          </p:nvPr>
        </p:nvSpPr>
        <p:spPr/>
        <p:txBody>
          <a:bodyPr/>
          <a:lstStyle/>
          <a:p>
            <a:pPr>
              <a:defRPr/>
            </a:pPr>
            <a:fld id="{1FB6B369-0289-489C-88B9-EF0C56F5A099}" type="slidenum">
              <a:rPr lang="de-CH" smtClean="0"/>
              <a:pPr>
                <a:defRPr/>
              </a:pPr>
              <a:t>18</a:t>
            </a:fld>
            <a:endParaRPr lang="de-CH"/>
          </a:p>
        </p:txBody>
      </p:sp>
      <p:sp>
        <p:nvSpPr>
          <p:cNvPr id="2" name="Datumsplatzhalter 1">
            <a:extLst>
              <a:ext uri="{FF2B5EF4-FFF2-40B4-BE49-F238E27FC236}">
                <a16:creationId xmlns:a16="http://schemas.microsoft.com/office/drawing/2014/main" id="{3B25711E-BC87-EB43-B50D-40317A3A82B1}"/>
              </a:ext>
            </a:extLst>
          </p:cNvPr>
          <p:cNvSpPr>
            <a:spLocks noGrp="1"/>
          </p:cNvSpPr>
          <p:nvPr>
            <p:ph type="dt" idx="1"/>
          </p:nvPr>
        </p:nvSpPr>
        <p:spPr/>
        <p:txBody>
          <a:bodyPr/>
          <a:lstStyle/>
          <a:p>
            <a:pPr>
              <a:defRPr/>
            </a:pPr>
            <a:r>
              <a:rPr lang="de-CH"/>
              <a:t>November 2018</a:t>
            </a:r>
          </a:p>
        </p:txBody>
      </p:sp>
      <p:sp>
        <p:nvSpPr>
          <p:cNvPr id="3" name="Fußzeilenplatzhalter 2">
            <a:extLst>
              <a:ext uri="{FF2B5EF4-FFF2-40B4-BE49-F238E27FC236}">
                <a16:creationId xmlns:a16="http://schemas.microsoft.com/office/drawing/2014/main" id="{E8C57414-0E48-E44A-B335-7F25925ABBFF}"/>
              </a:ext>
            </a:extLst>
          </p:cNvPr>
          <p:cNvSpPr>
            <a:spLocks noGrp="1"/>
          </p:cNvSpPr>
          <p:nvPr>
            <p:ph type="ftr" sz="quarter" idx="4"/>
          </p:nvPr>
        </p:nvSpPr>
        <p:spPr/>
        <p:txBody>
          <a:bodyPr/>
          <a:lstStyle/>
          <a:p>
            <a:pPr>
              <a:defRPr/>
            </a:pPr>
            <a:r>
              <a:rPr lang="de-CH"/>
              <a:t>Roger Mäder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r>
              <a:rPr lang="de-DE" sz="2800" b="1" dirty="0"/>
              <a:t>Suchtmittel zeigen</a:t>
            </a:r>
          </a:p>
        </p:txBody>
      </p:sp>
    </p:spTree>
    <p:extLst>
      <p:ext uri="{BB962C8B-B14F-4D97-AF65-F5344CB8AC3E}">
        <p14:creationId xmlns:p14="http://schemas.microsoft.com/office/powerpoint/2010/main" val="275783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r>
              <a:rPr lang="de-DE" dirty="0"/>
              <a:t>Studie von David </a:t>
            </a:r>
            <a:r>
              <a:rPr lang="de-DE" dirty="0" err="1"/>
              <a:t>Nutt</a:t>
            </a:r>
            <a:r>
              <a:rPr lang="de-DE" dirty="0"/>
              <a:t> Psychiater und</a:t>
            </a:r>
            <a:r>
              <a:rPr lang="de-DE" baseline="0" dirty="0"/>
              <a:t> </a:t>
            </a:r>
            <a:r>
              <a:rPr lang="de-DE" baseline="0" dirty="0" err="1"/>
              <a:t>Neurop</a:t>
            </a:r>
            <a:r>
              <a:rPr lang="de-DE" dirty="0" err="1"/>
              <a:t>sychopharmakolog</a:t>
            </a:r>
            <a:r>
              <a:rPr lang="de-DE" dirty="0"/>
              <a:t>,</a:t>
            </a:r>
            <a:r>
              <a:rPr lang="de-DE" baseline="0" dirty="0"/>
              <a:t> 2010 in UK veröffentlicht im Lancet, eine der ältesten </a:t>
            </a:r>
            <a:r>
              <a:rPr lang="de-DE" baseline="0"/>
              <a:t>und angesehensten, </a:t>
            </a:r>
            <a:r>
              <a:rPr lang="de-DE" baseline="0" dirty="0"/>
              <a:t>medizinischen Fachzeitschrift</a:t>
            </a:r>
            <a:endParaRPr lang="de-DE" dirty="0"/>
          </a:p>
        </p:txBody>
      </p:sp>
      <p:sp>
        <p:nvSpPr>
          <p:cNvPr id="4" name="Foliennummernplatzhalter 3"/>
          <p:cNvSpPr>
            <a:spLocks noGrp="1"/>
          </p:cNvSpPr>
          <p:nvPr>
            <p:ph type="sldNum" sz="quarter" idx="10"/>
          </p:nvPr>
        </p:nvSpPr>
        <p:spPr/>
        <p:txBody>
          <a:bodyPr/>
          <a:lstStyle/>
          <a:p>
            <a:pPr>
              <a:defRPr/>
            </a:pPr>
            <a:fld id="{15AEE09C-82AB-4D9C-8E1F-B46FA5486AC5}" type="slidenum">
              <a:rPr lang="de-CH" smtClean="0"/>
              <a:pPr>
                <a:defRPr/>
              </a:pPr>
              <a:t>20</a:t>
            </a:fld>
            <a:endParaRPr lang="de-CH"/>
          </a:p>
        </p:txBody>
      </p:sp>
      <p:sp>
        <p:nvSpPr>
          <p:cNvPr id="5" name="Fußzeilenplatzhalter 4"/>
          <p:cNvSpPr>
            <a:spLocks noGrp="1"/>
          </p:cNvSpPr>
          <p:nvPr>
            <p:ph type="ftr" sz="quarter" idx="11"/>
          </p:nvPr>
        </p:nvSpPr>
        <p:spPr/>
        <p:txBody>
          <a:bodyPr/>
          <a:lstStyle/>
          <a:p>
            <a:pPr>
              <a:defRPr/>
            </a:pPr>
            <a:r>
              <a:rPr lang="de-CH"/>
              <a:t>Roger Mäder</a:t>
            </a:r>
          </a:p>
        </p:txBody>
      </p:sp>
      <p:sp>
        <p:nvSpPr>
          <p:cNvPr id="7" name="Datumsplatzhalter 6"/>
          <p:cNvSpPr>
            <a:spLocks noGrp="1"/>
          </p:cNvSpPr>
          <p:nvPr>
            <p:ph type="dt" idx="12"/>
          </p:nvPr>
        </p:nvSpPr>
        <p:spPr/>
        <p:txBody>
          <a:bodyPr/>
          <a:lstStyle/>
          <a:p>
            <a:pPr>
              <a:defRPr/>
            </a:pPr>
            <a:r>
              <a:rPr lang="de-CH"/>
              <a:t>November 2018</a:t>
            </a:r>
          </a:p>
        </p:txBody>
      </p:sp>
      <p:sp>
        <p:nvSpPr>
          <p:cNvPr id="6" name="Kopfzeilenplatzhalter 5">
            <a:extLst>
              <a:ext uri="{FF2B5EF4-FFF2-40B4-BE49-F238E27FC236}">
                <a16:creationId xmlns:a16="http://schemas.microsoft.com/office/drawing/2014/main" id="{A2E2AC41-537F-2044-B964-35A435AF5091}"/>
              </a:ext>
            </a:extLst>
          </p:cNvPr>
          <p:cNvSpPr>
            <a:spLocks noGrp="1"/>
          </p:cNvSpPr>
          <p:nvPr>
            <p:ph type="hdr" sz="quarter" idx="13"/>
          </p:nvPr>
        </p:nvSpPr>
        <p:spPr/>
        <p:txBody>
          <a:bodyPr/>
          <a:lstStyle/>
          <a:p>
            <a:pPr>
              <a:defRPr/>
            </a:pPr>
            <a:r>
              <a:rPr lang="hr-HR"/>
              <a:t>26.04.18</a:t>
            </a:r>
            <a:endParaRPr lang="de-CH"/>
          </a:p>
        </p:txBody>
      </p:sp>
    </p:spTree>
    <p:extLst>
      <p:ext uri="{BB962C8B-B14F-4D97-AF65-F5344CB8AC3E}">
        <p14:creationId xmlns:p14="http://schemas.microsoft.com/office/powerpoint/2010/main" val="1710263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7AC2742-7D9E-4F35-9C73-35E5A9037583}" type="slidenum">
              <a:rPr lang="de-CH" smtClean="0">
                <a:solidFill>
                  <a:srgbClr val="1F497D"/>
                </a:solidFill>
              </a:rPr>
              <a:pPr/>
              <a:t>21</a:t>
            </a:fld>
            <a:endParaRPr lang="de-CH">
              <a:solidFill>
                <a:srgbClr val="1F497D"/>
              </a:solidFill>
            </a:endParaRPr>
          </a:p>
        </p:txBody>
      </p:sp>
      <p:sp>
        <p:nvSpPr>
          <p:cNvPr id="6" name="Datumsplatzhalter 5"/>
          <p:cNvSpPr>
            <a:spLocks noGrp="1"/>
          </p:cNvSpPr>
          <p:nvPr>
            <p:ph type="dt" idx="11"/>
          </p:nvPr>
        </p:nvSpPr>
        <p:spPr/>
        <p:txBody>
          <a:bodyPr/>
          <a:lstStyle/>
          <a:p>
            <a:pPr>
              <a:defRPr/>
            </a:pPr>
            <a:r>
              <a:rPr lang="de-CH"/>
              <a:t>November 2018</a:t>
            </a:r>
          </a:p>
        </p:txBody>
      </p:sp>
      <p:sp>
        <p:nvSpPr>
          <p:cNvPr id="5" name="Kopfzeilenplatzhalter 4">
            <a:extLst>
              <a:ext uri="{FF2B5EF4-FFF2-40B4-BE49-F238E27FC236}">
                <a16:creationId xmlns:a16="http://schemas.microsoft.com/office/drawing/2014/main" id="{AA02AC55-50F5-C84F-8DE2-DAB7373A3CAD}"/>
              </a:ext>
            </a:extLst>
          </p:cNvPr>
          <p:cNvSpPr>
            <a:spLocks noGrp="1"/>
          </p:cNvSpPr>
          <p:nvPr>
            <p:ph type="hdr" sz="quarter" idx="12"/>
          </p:nvPr>
        </p:nvSpPr>
        <p:spPr/>
        <p:txBody>
          <a:bodyPr/>
          <a:lstStyle/>
          <a:p>
            <a:pPr>
              <a:defRPr/>
            </a:pPr>
            <a:r>
              <a:rPr lang="hr-HR"/>
              <a:t>26.04.18</a:t>
            </a:r>
            <a:endParaRPr lang="de-CH"/>
          </a:p>
        </p:txBody>
      </p:sp>
      <p:sp>
        <p:nvSpPr>
          <p:cNvPr id="7" name="Fußzeilenplatzhalter 6">
            <a:extLst>
              <a:ext uri="{FF2B5EF4-FFF2-40B4-BE49-F238E27FC236}">
                <a16:creationId xmlns:a16="http://schemas.microsoft.com/office/drawing/2014/main" id="{56242C92-103F-6F41-99E0-09B23875CADC}"/>
              </a:ext>
            </a:extLst>
          </p:cNvPr>
          <p:cNvSpPr>
            <a:spLocks noGrp="1"/>
          </p:cNvSpPr>
          <p:nvPr>
            <p:ph type="ftr" sz="quarter" idx="4"/>
          </p:nvPr>
        </p:nvSpPr>
        <p:spPr/>
        <p:txBody>
          <a:bodyPr/>
          <a:lstStyle/>
          <a:p>
            <a:pPr>
              <a:defRPr/>
            </a:pPr>
            <a:r>
              <a:rPr lang="de-CH"/>
              <a:t>Roger Mäder</a:t>
            </a:r>
          </a:p>
        </p:txBody>
      </p:sp>
    </p:spTree>
    <p:extLst>
      <p:ext uri="{BB962C8B-B14F-4D97-AF65-F5344CB8AC3E}">
        <p14:creationId xmlns:p14="http://schemas.microsoft.com/office/powerpoint/2010/main" val="3455957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22</a:t>
            </a:fld>
            <a:endParaRPr lang="de-CH"/>
          </a:p>
        </p:txBody>
      </p:sp>
      <p:sp>
        <p:nvSpPr>
          <p:cNvPr id="5" name="Datumsplatzhalter 4"/>
          <p:cNvSpPr>
            <a:spLocks noGrp="1"/>
          </p:cNvSpPr>
          <p:nvPr>
            <p:ph type="dt" idx="14"/>
          </p:nvPr>
        </p:nvSpPr>
        <p:spPr/>
        <p:txBody>
          <a:bodyPr/>
          <a:lstStyle/>
          <a:p>
            <a:pPr>
              <a:defRPr/>
            </a:pPr>
            <a:r>
              <a:rPr lang="de-CH"/>
              <a:t>November 2018</a:t>
            </a:r>
          </a:p>
        </p:txBody>
      </p:sp>
      <p:sp>
        <p:nvSpPr>
          <p:cNvPr id="4" name="Kopfzeilenplatzhalter 3">
            <a:extLst>
              <a:ext uri="{FF2B5EF4-FFF2-40B4-BE49-F238E27FC236}">
                <a16:creationId xmlns:a16="http://schemas.microsoft.com/office/drawing/2014/main" id="{58126D63-8B29-4847-A591-4154AF31D844}"/>
              </a:ext>
            </a:extLst>
          </p:cNvPr>
          <p:cNvSpPr>
            <a:spLocks noGrp="1"/>
          </p:cNvSpPr>
          <p:nvPr>
            <p:ph type="hdr" sz="quarter" idx="15"/>
          </p:nvPr>
        </p:nvSpPr>
        <p:spPr/>
        <p:txBody>
          <a:bodyPr/>
          <a:lstStyle/>
          <a:p>
            <a:pPr>
              <a:defRPr/>
            </a:pPr>
            <a:r>
              <a:rPr lang="hr-HR"/>
              <a:t>September 2018</a:t>
            </a:r>
            <a:endParaRPr lang="de-CH"/>
          </a:p>
        </p:txBody>
      </p:sp>
    </p:spTree>
    <p:extLst>
      <p:ext uri="{BB962C8B-B14F-4D97-AF65-F5344CB8AC3E}">
        <p14:creationId xmlns:p14="http://schemas.microsoft.com/office/powerpoint/2010/main" val="86443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23</a:t>
            </a:fld>
            <a:endParaRPr lang="de-CH"/>
          </a:p>
        </p:txBody>
      </p:sp>
      <p:sp>
        <p:nvSpPr>
          <p:cNvPr id="5" name="Datumsplatzhalter 4"/>
          <p:cNvSpPr>
            <a:spLocks noGrp="1"/>
          </p:cNvSpPr>
          <p:nvPr>
            <p:ph type="dt" idx="14"/>
          </p:nvPr>
        </p:nvSpPr>
        <p:spPr/>
        <p:txBody>
          <a:bodyPr/>
          <a:lstStyle/>
          <a:p>
            <a:pPr>
              <a:defRPr/>
            </a:pPr>
            <a:r>
              <a:rPr lang="de-CH"/>
              <a:t>November 2018</a:t>
            </a:r>
          </a:p>
        </p:txBody>
      </p:sp>
      <p:sp>
        <p:nvSpPr>
          <p:cNvPr id="4" name="Kopfzeilenplatzhalter 3">
            <a:extLst>
              <a:ext uri="{FF2B5EF4-FFF2-40B4-BE49-F238E27FC236}">
                <a16:creationId xmlns:a16="http://schemas.microsoft.com/office/drawing/2014/main" id="{EAB71B25-E54D-D746-AF1C-6BB16F829F64}"/>
              </a:ext>
            </a:extLst>
          </p:cNvPr>
          <p:cNvSpPr>
            <a:spLocks noGrp="1"/>
          </p:cNvSpPr>
          <p:nvPr>
            <p:ph type="hdr" sz="quarter" idx="15"/>
          </p:nvPr>
        </p:nvSpPr>
        <p:spPr/>
        <p:txBody>
          <a:bodyPr/>
          <a:lstStyle/>
          <a:p>
            <a:pPr>
              <a:defRPr/>
            </a:pPr>
            <a:r>
              <a:rPr lang="hr-HR"/>
              <a:t>September 2018</a:t>
            </a:r>
            <a:endParaRPr lang="de-CH"/>
          </a:p>
        </p:txBody>
      </p:sp>
    </p:spTree>
    <p:extLst>
      <p:ext uri="{BB962C8B-B14F-4D97-AF65-F5344CB8AC3E}">
        <p14:creationId xmlns:p14="http://schemas.microsoft.com/office/powerpoint/2010/main" val="3038139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24</a:t>
            </a:fld>
            <a:endParaRPr lang="de-CH"/>
          </a:p>
        </p:txBody>
      </p:sp>
      <p:sp>
        <p:nvSpPr>
          <p:cNvPr id="5" name="Datumsplatzhalter 4"/>
          <p:cNvSpPr>
            <a:spLocks noGrp="1"/>
          </p:cNvSpPr>
          <p:nvPr>
            <p:ph type="dt" idx="14"/>
          </p:nvPr>
        </p:nvSpPr>
        <p:spPr/>
        <p:txBody>
          <a:bodyPr/>
          <a:lstStyle/>
          <a:p>
            <a:pPr>
              <a:defRPr/>
            </a:pPr>
            <a:r>
              <a:rPr lang="de-CH"/>
              <a:t>November 2018</a:t>
            </a:r>
          </a:p>
        </p:txBody>
      </p:sp>
      <p:sp>
        <p:nvSpPr>
          <p:cNvPr id="4" name="Kopfzeilenplatzhalter 3">
            <a:extLst>
              <a:ext uri="{FF2B5EF4-FFF2-40B4-BE49-F238E27FC236}">
                <a16:creationId xmlns:a16="http://schemas.microsoft.com/office/drawing/2014/main" id="{58DBD911-A52A-BF4C-9F7E-7E50FE175780}"/>
              </a:ext>
            </a:extLst>
          </p:cNvPr>
          <p:cNvSpPr>
            <a:spLocks noGrp="1"/>
          </p:cNvSpPr>
          <p:nvPr>
            <p:ph type="hdr" sz="quarter" idx="15"/>
          </p:nvPr>
        </p:nvSpPr>
        <p:spPr/>
        <p:txBody>
          <a:bodyPr/>
          <a:lstStyle/>
          <a:p>
            <a:pPr>
              <a:defRPr/>
            </a:pPr>
            <a:r>
              <a:rPr lang="hr-HR"/>
              <a:t>September 2018</a:t>
            </a:r>
            <a:endParaRPr lang="de-CH"/>
          </a:p>
        </p:txBody>
      </p:sp>
    </p:spTree>
    <p:extLst>
      <p:ext uri="{BB962C8B-B14F-4D97-AF65-F5344CB8AC3E}">
        <p14:creationId xmlns:p14="http://schemas.microsoft.com/office/powerpoint/2010/main" val="2350722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25</a:t>
            </a:fld>
            <a:endParaRPr lang="de-CH"/>
          </a:p>
        </p:txBody>
      </p:sp>
      <p:sp>
        <p:nvSpPr>
          <p:cNvPr id="5" name="Datumsplatzhalter 4"/>
          <p:cNvSpPr>
            <a:spLocks noGrp="1"/>
          </p:cNvSpPr>
          <p:nvPr>
            <p:ph type="dt" idx="14"/>
          </p:nvPr>
        </p:nvSpPr>
        <p:spPr/>
        <p:txBody>
          <a:bodyPr/>
          <a:lstStyle/>
          <a:p>
            <a:pPr>
              <a:defRPr/>
            </a:pPr>
            <a:r>
              <a:rPr lang="de-CH"/>
              <a:t>November 2018</a:t>
            </a:r>
          </a:p>
        </p:txBody>
      </p:sp>
      <p:sp>
        <p:nvSpPr>
          <p:cNvPr id="4" name="Kopfzeilenplatzhalter 3">
            <a:extLst>
              <a:ext uri="{FF2B5EF4-FFF2-40B4-BE49-F238E27FC236}">
                <a16:creationId xmlns:a16="http://schemas.microsoft.com/office/drawing/2014/main" id="{85123545-A58A-F941-8435-499B96FD1B78}"/>
              </a:ext>
            </a:extLst>
          </p:cNvPr>
          <p:cNvSpPr>
            <a:spLocks noGrp="1"/>
          </p:cNvSpPr>
          <p:nvPr>
            <p:ph type="hdr" sz="quarter" idx="15"/>
          </p:nvPr>
        </p:nvSpPr>
        <p:spPr/>
        <p:txBody>
          <a:bodyPr/>
          <a:lstStyle/>
          <a:p>
            <a:pPr>
              <a:defRPr/>
            </a:pPr>
            <a:r>
              <a:rPr lang="hr-HR"/>
              <a:t>September 2018</a:t>
            </a:r>
            <a:endParaRPr lang="de-CH"/>
          </a:p>
        </p:txBody>
      </p:sp>
    </p:spTree>
    <p:extLst>
      <p:ext uri="{BB962C8B-B14F-4D97-AF65-F5344CB8AC3E}">
        <p14:creationId xmlns:p14="http://schemas.microsoft.com/office/powerpoint/2010/main" val="324442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b="1" kern="1200" dirty="0" err="1">
                <a:solidFill>
                  <a:schemeClr val="tx1"/>
                </a:solidFill>
                <a:effectLst/>
                <a:latin typeface="+mn-lt"/>
                <a:ea typeface="+mn-ea"/>
                <a:cs typeface="+mn-cs"/>
              </a:rPr>
              <a:t>Effect</a:t>
            </a:r>
            <a:r>
              <a:rPr lang="de-DE" sz="1200" b="1" kern="1200" dirty="0">
                <a:solidFill>
                  <a:schemeClr val="tx1"/>
                </a:solidFill>
                <a:effectLst/>
                <a:latin typeface="+mn-lt"/>
                <a:ea typeface="+mn-ea"/>
                <a:cs typeface="+mn-cs"/>
              </a:rPr>
              <a:t> of </a:t>
            </a:r>
            <a:r>
              <a:rPr lang="de-DE" sz="1200" b="1" kern="1200" dirty="0" err="1">
                <a:solidFill>
                  <a:schemeClr val="tx1"/>
                </a:solidFill>
                <a:effectLst/>
                <a:latin typeface="+mn-lt"/>
                <a:ea typeface="+mn-ea"/>
                <a:cs typeface="+mn-cs"/>
              </a:rPr>
              <a:t>centraly</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active</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drugs</a:t>
            </a:r>
            <a:r>
              <a:rPr lang="de-DE" sz="1200" b="1" kern="1200" dirty="0">
                <a:solidFill>
                  <a:schemeClr val="tx1"/>
                </a:solidFill>
                <a:effectLst/>
                <a:latin typeface="+mn-lt"/>
                <a:ea typeface="+mn-ea"/>
                <a:cs typeface="+mn-cs"/>
              </a:rPr>
              <a:t> on the web </a:t>
            </a:r>
            <a:r>
              <a:rPr lang="de-DE" sz="1200" b="1" kern="1200" dirty="0" err="1">
                <a:solidFill>
                  <a:schemeClr val="tx1"/>
                </a:solidFill>
                <a:effectLst/>
                <a:latin typeface="+mn-lt"/>
                <a:ea typeface="+mn-ea"/>
                <a:cs typeface="+mn-cs"/>
              </a:rPr>
              <a:t>building</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activity</a:t>
            </a:r>
            <a:r>
              <a:rPr lang="de-DE" sz="1200" b="1" kern="1200" dirty="0">
                <a:solidFill>
                  <a:schemeClr val="tx1"/>
                </a:solidFill>
                <a:effectLst/>
                <a:latin typeface="+mn-lt"/>
                <a:ea typeface="+mn-ea"/>
                <a:cs typeface="+mn-cs"/>
              </a:rPr>
              <a:t> of a </a:t>
            </a:r>
            <a:r>
              <a:rPr lang="de-DE" sz="1200" b="1" kern="1200" dirty="0" err="1">
                <a:solidFill>
                  <a:schemeClr val="tx1"/>
                </a:solidFill>
                <a:effectLst/>
                <a:latin typeface="+mn-lt"/>
                <a:ea typeface="+mn-ea"/>
                <a:cs typeface="+mn-cs"/>
              </a:rPr>
              <a:t>new</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species</a:t>
            </a:r>
            <a:r>
              <a:rPr lang="de-DE" sz="1200" b="1" kern="1200" dirty="0">
                <a:solidFill>
                  <a:schemeClr val="tx1"/>
                </a:solidFill>
                <a:effectLst/>
                <a:latin typeface="+mn-lt"/>
                <a:ea typeface="+mn-ea"/>
                <a:cs typeface="+mn-cs"/>
              </a:rPr>
              <a:t> of </a:t>
            </a:r>
            <a:r>
              <a:rPr lang="de-DE" sz="1200" b="1" kern="1200" dirty="0" err="1">
                <a:solidFill>
                  <a:schemeClr val="tx1"/>
                </a:solidFill>
                <a:effectLst/>
                <a:latin typeface="+mn-lt"/>
                <a:ea typeface="+mn-ea"/>
                <a:cs typeface="+mn-cs"/>
              </a:rPr>
              <a:t>indian</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spider</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Mardikar</a:t>
            </a:r>
            <a:r>
              <a:rPr lang="de-DE" sz="1200" b="1" kern="1200" dirty="0">
                <a:solidFill>
                  <a:schemeClr val="tx1"/>
                </a:solidFill>
                <a:effectLst/>
                <a:latin typeface="+mn-lt"/>
                <a:ea typeface="+mn-ea"/>
                <a:cs typeface="+mn-cs"/>
              </a:rPr>
              <a:t> BR et al. </a:t>
            </a:r>
            <a:r>
              <a:rPr lang="de-DE" sz="1200" b="1" i="1" kern="1200" dirty="0">
                <a:solidFill>
                  <a:schemeClr val="tx1"/>
                </a:solidFill>
                <a:effectLst/>
                <a:latin typeface="+mn-lt"/>
                <a:ea typeface="+mn-ea"/>
                <a:cs typeface="+mn-cs"/>
              </a:rPr>
              <a:t>Indian </a:t>
            </a:r>
            <a:r>
              <a:rPr lang="de-DE" sz="1200" b="1" i="1" kern="1200" dirty="0" err="1">
                <a:solidFill>
                  <a:schemeClr val="tx1"/>
                </a:solidFill>
                <a:effectLst/>
                <a:latin typeface="+mn-lt"/>
                <a:ea typeface="+mn-ea"/>
                <a:cs typeface="+mn-cs"/>
              </a:rPr>
              <a:t>Med</a:t>
            </a:r>
            <a:r>
              <a:rPr lang="de-DE" sz="1200" b="1" i="1" kern="1200" dirty="0">
                <a:solidFill>
                  <a:schemeClr val="tx1"/>
                </a:solidFill>
                <a:effectLst/>
                <a:latin typeface="+mn-lt"/>
                <a:ea typeface="+mn-ea"/>
                <a:cs typeface="+mn-cs"/>
              </a:rPr>
              <a:t> </a:t>
            </a:r>
            <a:r>
              <a:rPr lang="de-DE" sz="1200" b="1" i="1" kern="1200" dirty="0" err="1">
                <a:solidFill>
                  <a:schemeClr val="tx1"/>
                </a:solidFill>
                <a:effectLst/>
                <a:latin typeface="+mn-lt"/>
                <a:ea typeface="+mn-ea"/>
                <a:cs typeface="+mn-cs"/>
              </a:rPr>
              <a:t>Sci</a:t>
            </a:r>
            <a:r>
              <a:rPr lang="de-DE" sz="1200" b="1" i="1"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1969; 10:550-8 </a:t>
            </a:r>
            <a:endParaRPr lang="de-DE" dirty="0"/>
          </a:p>
          <a:p>
            <a:endParaRPr lang="de-CH" dirty="0"/>
          </a:p>
        </p:txBody>
      </p:sp>
      <p:sp>
        <p:nvSpPr>
          <p:cNvPr id="4" name="Kopfzeilenplatzhalter 3"/>
          <p:cNvSpPr>
            <a:spLocks noGrp="1"/>
          </p:cNvSpPr>
          <p:nvPr>
            <p:ph type="hdr" sz="quarter" idx="10"/>
          </p:nvPr>
        </p:nvSpPr>
        <p:spPr/>
        <p:txBody>
          <a:bodyPr/>
          <a:lstStyle/>
          <a:p>
            <a:pPr>
              <a:defRPr/>
            </a:pPr>
            <a:r>
              <a:rPr lang="de-DE"/>
              <a:t>Juli 2017</a:t>
            </a:r>
            <a:endParaRPr lang="de-CH"/>
          </a:p>
        </p:txBody>
      </p:sp>
      <p:sp>
        <p:nvSpPr>
          <p:cNvPr id="5" name="Datumsplatzhalter 4"/>
          <p:cNvSpPr>
            <a:spLocks noGrp="1"/>
          </p:cNvSpPr>
          <p:nvPr>
            <p:ph type="dt" idx="11"/>
          </p:nvPr>
        </p:nvSpPr>
        <p:spPr/>
        <p:txBody>
          <a:bodyPr/>
          <a:lstStyle/>
          <a:p>
            <a:pPr>
              <a:defRPr/>
            </a:pPr>
            <a:r>
              <a:rPr lang="de-CH"/>
              <a:t>November 2018</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27</a:t>
            </a:fld>
            <a:endParaRPr lang="de-CH"/>
          </a:p>
        </p:txBody>
      </p:sp>
    </p:spTree>
    <p:extLst>
      <p:ext uri="{BB962C8B-B14F-4D97-AF65-F5344CB8AC3E}">
        <p14:creationId xmlns:p14="http://schemas.microsoft.com/office/powerpoint/2010/main" val="3125090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r>
              <a:rPr lang="de-DE" dirty="0"/>
              <a:t>Humanistisches</a:t>
            </a:r>
            <a:r>
              <a:rPr lang="de-DE" baseline="0" dirty="0"/>
              <a:t> Menschenbild</a:t>
            </a:r>
          </a:p>
          <a:p>
            <a:endParaRPr lang="de-DE" baseline="0" dirty="0"/>
          </a:p>
          <a:p>
            <a:r>
              <a:rPr lang="de-DE" baseline="0" dirty="0"/>
              <a:t>Kontextklärung: Auftrag, Rolle, Rahmen </a:t>
            </a:r>
            <a:r>
              <a:rPr lang="de-DE" baseline="0" dirty="0">
                <a:sym typeface="Wingdings"/>
              </a:rPr>
              <a:t> auch Veränderungsmodell Prochaska, </a:t>
            </a:r>
            <a:r>
              <a:rPr lang="de-DE" baseline="0" dirty="0" err="1">
                <a:sym typeface="Wingdings"/>
              </a:rPr>
              <a:t>DiClemente</a:t>
            </a:r>
            <a:endParaRPr lang="de-DE" baseline="0" dirty="0">
              <a:sym typeface="Wingdings"/>
            </a:endParaRPr>
          </a:p>
          <a:p>
            <a:endParaRPr lang="de-DE" baseline="0" dirty="0">
              <a:sym typeface="Wingdings"/>
            </a:endParaRPr>
          </a:p>
          <a:p>
            <a:r>
              <a:rPr lang="de-DE" baseline="0" dirty="0">
                <a:sym typeface="Wingdings"/>
              </a:rPr>
              <a:t>Methode </a:t>
            </a:r>
            <a:r>
              <a:rPr lang="de-DE" baseline="0">
                <a:sym typeface="Wingdings"/>
              </a:rPr>
              <a:t>oder Vorgehensweise</a:t>
            </a:r>
            <a:endParaRPr lang="de-DE" dirty="0"/>
          </a:p>
        </p:txBody>
      </p:sp>
      <p:sp>
        <p:nvSpPr>
          <p:cNvPr id="4" name="Foliennummernplatzhalter 3"/>
          <p:cNvSpPr>
            <a:spLocks noGrp="1"/>
          </p:cNvSpPr>
          <p:nvPr>
            <p:ph type="sldNum" sz="quarter" idx="10"/>
          </p:nvPr>
        </p:nvSpPr>
        <p:spPr/>
        <p:txBody>
          <a:bodyPr/>
          <a:lstStyle/>
          <a:p>
            <a:pPr>
              <a:defRPr/>
            </a:pPr>
            <a:fld id="{F9DD0DF5-685E-4195-B9DE-F8AEF3C4315D}" type="slidenum">
              <a:rPr lang="de-CH" smtClean="0"/>
              <a:pPr>
                <a:defRPr/>
              </a:pPr>
              <a:t>28</a:t>
            </a:fld>
            <a:endParaRPr lang="de-CH"/>
          </a:p>
        </p:txBody>
      </p:sp>
      <p:sp>
        <p:nvSpPr>
          <p:cNvPr id="5" name="Datumsplatzhalter 4">
            <a:extLst>
              <a:ext uri="{FF2B5EF4-FFF2-40B4-BE49-F238E27FC236}">
                <a16:creationId xmlns:a16="http://schemas.microsoft.com/office/drawing/2014/main" id="{19A23F8D-9D87-204B-B88D-B9C446EB28FD}"/>
              </a:ext>
            </a:extLst>
          </p:cNvPr>
          <p:cNvSpPr>
            <a:spLocks noGrp="1"/>
          </p:cNvSpPr>
          <p:nvPr>
            <p:ph type="dt" idx="1"/>
          </p:nvPr>
        </p:nvSpPr>
        <p:spPr/>
        <p:txBody>
          <a:bodyPr/>
          <a:lstStyle/>
          <a:p>
            <a:pPr>
              <a:defRPr/>
            </a:pPr>
            <a:r>
              <a:rPr lang="de-CH"/>
              <a:t>November 2018</a:t>
            </a:r>
          </a:p>
        </p:txBody>
      </p:sp>
      <p:sp>
        <p:nvSpPr>
          <p:cNvPr id="6" name="Fußzeilenplatzhalter 5">
            <a:extLst>
              <a:ext uri="{FF2B5EF4-FFF2-40B4-BE49-F238E27FC236}">
                <a16:creationId xmlns:a16="http://schemas.microsoft.com/office/drawing/2014/main" id="{2F80422A-FC10-8B4D-9325-47F8EA9F576B}"/>
              </a:ext>
            </a:extLst>
          </p:cNvPr>
          <p:cNvSpPr>
            <a:spLocks noGrp="1"/>
          </p:cNvSpPr>
          <p:nvPr>
            <p:ph type="ftr" sz="quarter" idx="4"/>
          </p:nvPr>
        </p:nvSpPr>
        <p:spPr/>
        <p:txBody>
          <a:bodyPr/>
          <a:lstStyle/>
          <a:p>
            <a:pPr>
              <a:defRPr/>
            </a:pPr>
            <a:r>
              <a:rPr lang="de-CH"/>
              <a:t>Roger Mäder</a:t>
            </a:r>
          </a:p>
        </p:txBody>
      </p:sp>
    </p:spTree>
    <p:extLst>
      <p:ext uri="{BB962C8B-B14F-4D97-AF65-F5344CB8AC3E}">
        <p14:creationId xmlns:p14="http://schemas.microsoft.com/office/powerpoint/2010/main" val="2150253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86019"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CH"/>
          </a:p>
        </p:txBody>
      </p:sp>
      <p:sp>
        <p:nvSpPr>
          <p:cNvPr id="4" name="Foliennummernplatzhalter 3"/>
          <p:cNvSpPr>
            <a:spLocks noGrp="1"/>
          </p:cNvSpPr>
          <p:nvPr>
            <p:ph type="sldNum" sz="quarter" idx="5"/>
          </p:nvPr>
        </p:nvSpPr>
        <p:spPr/>
        <p:txBody>
          <a:bodyPr/>
          <a:lstStyle/>
          <a:p>
            <a:pPr>
              <a:defRPr/>
            </a:pPr>
            <a:fld id="{ABA3DFC8-10BF-444A-866E-3D5CDEBC260A}" type="slidenum">
              <a:rPr lang="de-CH" smtClean="0"/>
              <a:pPr>
                <a:defRPr/>
              </a:pPr>
              <a:t>3</a:t>
            </a:fld>
            <a:endParaRPr lang="de-CH"/>
          </a:p>
        </p:txBody>
      </p:sp>
      <p:sp>
        <p:nvSpPr>
          <p:cNvPr id="2" name="Datumsplatzhalter 1">
            <a:extLst>
              <a:ext uri="{FF2B5EF4-FFF2-40B4-BE49-F238E27FC236}">
                <a16:creationId xmlns:a16="http://schemas.microsoft.com/office/drawing/2014/main" id="{4C74102D-3086-534C-AE39-404F2115FEEA}"/>
              </a:ext>
            </a:extLst>
          </p:cNvPr>
          <p:cNvSpPr>
            <a:spLocks noGrp="1"/>
          </p:cNvSpPr>
          <p:nvPr>
            <p:ph type="dt" idx="1"/>
          </p:nvPr>
        </p:nvSpPr>
        <p:spPr/>
        <p:txBody>
          <a:bodyPr/>
          <a:lstStyle/>
          <a:p>
            <a:pPr>
              <a:defRPr/>
            </a:pPr>
            <a:r>
              <a:rPr lang="de-CH"/>
              <a:t>November 2018</a:t>
            </a:r>
          </a:p>
        </p:txBody>
      </p:sp>
      <p:sp>
        <p:nvSpPr>
          <p:cNvPr id="3" name="Fußzeilenplatzhalter 2">
            <a:extLst>
              <a:ext uri="{FF2B5EF4-FFF2-40B4-BE49-F238E27FC236}">
                <a16:creationId xmlns:a16="http://schemas.microsoft.com/office/drawing/2014/main" id="{9A159195-476A-C54E-9954-931BF62B423C}"/>
              </a:ext>
            </a:extLst>
          </p:cNvPr>
          <p:cNvSpPr>
            <a:spLocks noGrp="1"/>
          </p:cNvSpPr>
          <p:nvPr>
            <p:ph type="ftr" sz="quarter" idx="4"/>
          </p:nvPr>
        </p:nvSpPr>
        <p:spPr/>
        <p:txBody>
          <a:bodyPr/>
          <a:lstStyle/>
          <a:p>
            <a:pPr>
              <a:defRPr/>
            </a:pPr>
            <a:r>
              <a:rPr lang="de-CH"/>
              <a:t>Roger Mäder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9" name="Notizenplatzhalter 2"/>
          <p:cNvSpPr>
            <a:spLocks noGrp="1"/>
          </p:cNvSpPr>
          <p:nvPr>
            <p:ph type="body" idx="1"/>
          </p:nvPr>
        </p:nvSpPr>
        <p:spPr/>
        <p:txBody>
          <a:bodyPr>
            <a:normAutofit lnSpcReduction="10000"/>
          </a:bodyPr>
          <a:lstStyle/>
          <a:p>
            <a:pPr marL="97324" indent="-97324">
              <a:buFontTx/>
              <a:buChar char="•"/>
              <a:defRPr/>
            </a:pPr>
            <a:r>
              <a:rPr lang="de-DE" b="1" dirty="0"/>
              <a:t>TTM und MI sind praktisch</a:t>
            </a:r>
            <a:r>
              <a:rPr lang="de-DE" b="1" baseline="0" dirty="0"/>
              <a:t> zur selben Zeit, also vor ca. 30 Jahren entwickelt worden. Sie sind kompatibel und komplementär, ergänzen sich ideal.</a:t>
            </a:r>
            <a:endParaRPr lang="de-DE" b="1" dirty="0"/>
          </a:p>
          <a:p>
            <a:pPr marL="97324" indent="-97324">
              <a:buFontTx/>
              <a:buChar char="•"/>
              <a:defRPr/>
            </a:pPr>
            <a:r>
              <a:rPr lang="de-DE" b="1" dirty="0"/>
              <a:t>TTM ist</a:t>
            </a:r>
            <a:r>
              <a:rPr lang="de-DE" b="1" baseline="0" dirty="0"/>
              <a:t> mehr als nur ein Modell, es </a:t>
            </a:r>
            <a:r>
              <a:rPr lang="de-DE" b="1" dirty="0"/>
              <a:t>zeigt</a:t>
            </a:r>
            <a:r>
              <a:rPr lang="de-DE" b="1" baseline="0" dirty="0"/>
              <a:t> auf, in welchem Stadium die Motivation die Veränderungsbereitschaft ist.</a:t>
            </a:r>
          </a:p>
          <a:p>
            <a:pPr marL="97324" indent="-97324">
              <a:buFontTx/>
              <a:buChar char="•"/>
              <a:defRPr/>
            </a:pPr>
            <a:endParaRPr lang="de-DE" b="1" dirty="0"/>
          </a:p>
          <a:p>
            <a:pPr eaLnBrk="1" hangingPunct="1">
              <a:buFontTx/>
              <a:buNone/>
            </a:pPr>
            <a:r>
              <a:rPr lang="de-CH" dirty="0">
                <a:latin typeface="Frutiger 45 Light"/>
              </a:rPr>
              <a:t>Die Formel der Veränderung:</a:t>
            </a:r>
            <a:r>
              <a:rPr lang="de-CH" baseline="0" dirty="0">
                <a:latin typeface="Frutiger 45 Light"/>
              </a:rPr>
              <a:t> </a:t>
            </a:r>
            <a:r>
              <a:rPr lang="de-CH" dirty="0">
                <a:latin typeface="Frutiger 45 Light"/>
              </a:rPr>
              <a:t>Wichtigkeit x Zuversicht x Fähigkeiten = Erfolg</a:t>
            </a:r>
            <a:endParaRPr lang="de-DE" b="1" dirty="0"/>
          </a:p>
          <a:p>
            <a:pPr marL="97324" indent="-97324">
              <a:buFontTx/>
              <a:buChar char="•"/>
              <a:defRPr/>
            </a:pPr>
            <a:endParaRPr lang="de-DE" b="1" dirty="0"/>
          </a:p>
          <a:p>
            <a:pPr marL="97324" indent="-97324">
              <a:buFontTx/>
              <a:buChar char="•"/>
              <a:defRPr/>
            </a:pPr>
            <a:r>
              <a:rPr lang="de-DE" b="1" dirty="0"/>
              <a:t>Kein Problembewusstsein: </a:t>
            </a:r>
            <a:r>
              <a:rPr lang="de-DE" dirty="0"/>
              <a:t>Ansatzpunkte suchen, wo sich der Patient oder sein Umfeld über den Alkoholkonsum Gedanken macht (z. B. Gesundheit, Arbeit, Familie); Information anbieten </a:t>
            </a:r>
            <a:r>
              <a:rPr lang="de-DE" dirty="0">
                <a:sym typeface="Wingdings" pitchFamily="2" charset="2"/>
              </a:rPr>
              <a:t> </a:t>
            </a:r>
            <a:r>
              <a:rPr lang="de-DE" b="1" dirty="0">
                <a:sym typeface="Wingdings" pitchFamily="2" charset="2"/>
              </a:rPr>
              <a:t>gib neue Infos</a:t>
            </a:r>
            <a:endParaRPr lang="de-DE" b="1" dirty="0"/>
          </a:p>
          <a:p>
            <a:pPr marL="97324" indent="-97324">
              <a:buFontTx/>
              <a:buChar char="•"/>
              <a:defRPr/>
            </a:pPr>
            <a:r>
              <a:rPr lang="de-DE" b="1" dirty="0"/>
              <a:t>Wahrnehmung des Problems:</a:t>
            </a:r>
            <a:r>
              <a:rPr lang="de-DE" dirty="0"/>
              <a:t> Vor- und Nachteile des Alkoholkonsums aus Sicht des Patienten beleuchten; Besorgnisse erfragen; Entscheidungsfindung fördern, aber nicht drängen </a:t>
            </a:r>
            <a:r>
              <a:rPr lang="de-DE" dirty="0">
                <a:sym typeface="Wingdings" pitchFamily="2" charset="2"/>
              </a:rPr>
              <a:t> </a:t>
            </a:r>
            <a:r>
              <a:rPr lang="de-DE" b="1" dirty="0">
                <a:sym typeface="Wingdings" pitchFamily="2" charset="2"/>
              </a:rPr>
              <a:t>Erkunde das Pro und Kontra</a:t>
            </a:r>
            <a:endParaRPr lang="de-DE" b="1" dirty="0"/>
          </a:p>
          <a:p>
            <a:pPr marL="97324" indent="-97324">
              <a:buFontTx/>
              <a:buChar char="•"/>
              <a:defRPr/>
            </a:pPr>
            <a:r>
              <a:rPr lang="de-DE" b="1" dirty="0"/>
              <a:t>Entscheidungsfindung: </a:t>
            </a:r>
            <a:r>
              <a:rPr lang="de-DE" dirty="0"/>
              <a:t>Optionen zur Verhaltensänderung anbieten (Reduktions- oder Abstinenzversuch, weiter-gehende Hilfe); Plan erstellen (der Patient entscheidet); Vorteile Nachteile des Suchtmittelkonsums/der Abstinenz </a:t>
            </a:r>
            <a:r>
              <a:rPr lang="de-DE" dirty="0">
                <a:sym typeface="Wingdings" pitchFamily="2" charset="2"/>
              </a:rPr>
              <a:t> </a:t>
            </a:r>
            <a:r>
              <a:rPr lang="de-DE" b="1" dirty="0">
                <a:sym typeface="Wingdings" pitchFamily="2" charset="2"/>
              </a:rPr>
              <a:t>Kläre und festige Ziel und Weg</a:t>
            </a:r>
            <a:endParaRPr lang="de-DE" b="1" dirty="0"/>
          </a:p>
          <a:p>
            <a:pPr marL="97324" indent="-97324">
              <a:buFontTx/>
              <a:buChar char="•"/>
              <a:defRPr/>
            </a:pPr>
            <a:r>
              <a:rPr lang="de-DE" b="1" dirty="0"/>
              <a:t>Erwerb neuer Kompetenzen: </a:t>
            </a:r>
            <a:r>
              <a:rPr lang="de-DE" dirty="0"/>
              <a:t>Den Entschluss bekräftigen, Ziele überprüfen (Abstinenz, Inanspruchnahme von Hilfe); Überprüfung des Erfolges </a:t>
            </a:r>
            <a:r>
              <a:rPr lang="de-DE" dirty="0">
                <a:sym typeface="Wingdings" pitchFamily="2" charset="2"/>
              </a:rPr>
              <a:t></a:t>
            </a:r>
            <a:r>
              <a:rPr lang="de-DE" b="1" dirty="0">
                <a:sym typeface="Wingdings" pitchFamily="2" charset="2"/>
              </a:rPr>
              <a:t>setze evidenzbasierte Interventionen ein (u.a. zur Rückfallprävention)</a:t>
            </a:r>
            <a:endParaRPr lang="de-DE" b="1" dirty="0"/>
          </a:p>
          <a:p>
            <a:pPr marL="97324" indent="-97324">
              <a:buFontTx/>
              <a:buChar char="•"/>
              <a:defRPr/>
            </a:pPr>
            <a:r>
              <a:rPr lang="de-DE" b="1" dirty="0"/>
              <a:t>Integration in den Alltag: </a:t>
            </a:r>
            <a:r>
              <a:rPr lang="de-DE" dirty="0"/>
              <a:t> Erreichtes festigen, Positives unterstützen </a:t>
            </a:r>
            <a:r>
              <a:rPr lang="de-DE" dirty="0">
                <a:sym typeface="Wingdings" pitchFamily="2" charset="2"/>
              </a:rPr>
              <a:t> </a:t>
            </a:r>
            <a:r>
              <a:rPr lang="de-DE" b="1" dirty="0">
                <a:sym typeface="Wingdings" pitchFamily="2" charset="2"/>
              </a:rPr>
              <a:t>halte Kontakt (Nachsorge, inkl. Rückfallprävention)</a:t>
            </a:r>
          </a:p>
          <a:p>
            <a:pPr marL="97324" indent="-97324">
              <a:buFontTx/>
              <a:buChar char="•"/>
              <a:defRPr/>
            </a:pPr>
            <a:r>
              <a:rPr lang="de-DE" b="1" dirty="0">
                <a:sym typeface="Wingdings" pitchFamily="2" charset="2"/>
              </a:rPr>
              <a:t>Erneuter Suchtmittelkonsum: Ermögliche Rückkehr zum Konsumziel (Rückfallmanagement)</a:t>
            </a:r>
            <a:endParaRPr lang="de-DE" b="1" dirty="0"/>
          </a:p>
          <a:p>
            <a:pPr>
              <a:defRPr/>
            </a:pPr>
            <a:endParaRPr lang="de-CH" dirty="0">
              <a:latin typeface="Arial" charset="0"/>
              <a:cs typeface="Arial" charset="0"/>
            </a:endParaRPr>
          </a:p>
          <a:p>
            <a:pPr>
              <a:buFontTx/>
              <a:buChar char="-"/>
              <a:defRPr/>
            </a:pPr>
            <a:endParaRPr lang="de-CH" dirty="0">
              <a:latin typeface="Times New Roman" charset="0"/>
            </a:endParaRPr>
          </a:p>
        </p:txBody>
      </p:sp>
      <p:sp>
        <p:nvSpPr>
          <p:cNvPr id="9728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1363" indent="-284163">
              <a:defRPr>
                <a:solidFill>
                  <a:schemeClr val="tx1"/>
                </a:solidFill>
                <a:latin typeface="Arial" charset="0"/>
                <a:ea typeface="ＭＳ Ｐゴシック" charset="-128"/>
              </a:defRPr>
            </a:lvl2pPr>
            <a:lvl3pPr marL="1141413" indent="-227013">
              <a:defRPr>
                <a:solidFill>
                  <a:schemeClr val="tx1"/>
                </a:solidFill>
                <a:latin typeface="Arial" charset="0"/>
                <a:ea typeface="ＭＳ Ｐゴシック" charset="-128"/>
              </a:defRPr>
            </a:lvl3pPr>
            <a:lvl4pPr marL="1598613" indent="-227013">
              <a:defRPr>
                <a:solidFill>
                  <a:schemeClr val="tx1"/>
                </a:solidFill>
                <a:latin typeface="Arial" charset="0"/>
                <a:ea typeface="ＭＳ Ｐゴシック" charset="-128"/>
              </a:defRPr>
            </a:lvl4pPr>
            <a:lvl5pPr marL="2055813" indent="-227013">
              <a:defRPr>
                <a:solidFill>
                  <a:schemeClr val="tx1"/>
                </a:solidFill>
                <a:latin typeface="Arial" charset="0"/>
                <a:ea typeface="ＭＳ Ｐゴシック" charset="-128"/>
              </a:defRPr>
            </a:lvl5pPr>
            <a:lvl6pPr marL="2513013" indent="-227013" eaLnBrk="0" fontAlgn="base" hangingPunct="0">
              <a:spcBef>
                <a:spcPct val="0"/>
              </a:spcBef>
              <a:spcAft>
                <a:spcPct val="0"/>
              </a:spcAft>
              <a:defRPr>
                <a:solidFill>
                  <a:schemeClr val="tx1"/>
                </a:solidFill>
                <a:latin typeface="Arial" charset="0"/>
                <a:ea typeface="ＭＳ Ｐゴシック" charset="-128"/>
              </a:defRPr>
            </a:lvl6pPr>
            <a:lvl7pPr marL="2970213" indent="-227013" eaLnBrk="0" fontAlgn="base" hangingPunct="0">
              <a:spcBef>
                <a:spcPct val="0"/>
              </a:spcBef>
              <a:spcAft>
                <a:spcPct val="0"/>
              </a:spcAft>
              <a:defRPr>
                <a:solidFill>
                  <a:schemeClr val="tx1"/>
                </a:solidFill>
                <a:latin typeface="Arial" charset="0"/>
                <a:ea typeface="ＭＳ Ｐゴシック" charset="-128"/>
              </a:defRPr>
            </a:lvl7pPr>
            <a:lvl8pPr marL="3427413" indent="-227013" eaLnBrk="0" fontAlgn="base" hangingPunct="0">
              <a:spcBef>
                <a:spcPct val="0"/>
              </a:spcBef>
              <a:spcAft>
                <a:spcPct val="0"/>
              </a:spcAft>
              <a:defRPr>
                <a:solidFill>
                  <a:schemeClr val="tx1"/>
                </a:solidFill>
                <a:latin typeface="Arial" charset="0"/>
                <a:ea typeface="ＭＳ Ｐゴシック" charset="-128"/>
              </a:defRPr>
            </a:lvl8pPr>
            <a:lvl9pPr marL="3884613" indent="-227013" eaLnBrk="0" fontAlgn="base" hangingPunct="0">
              <a:spcBef>
                <a:spcPct val="0"/>
              </a:spcBef>
              <a:spcAft>
                <a:spcPct val="0"/>
              </a:spcAft>
              <a:defRPr>
                <a:solidFill>
                  <a:schemeClr val="tx1"/>
                </a:solidFill>
                <a:latin typeface="Arial" charset="0"/>
                <a:ea typeface="ＭＳ Ｐゴシック" charset="-128"/>
              </a:defRPr>
            </a:lvl9pPr>
          </a:lstStyle>
          <a:p>
            <a:fld id="{C03FD7CD-02E9-DE4A-A8CD-DACFB30FEE58}" type="slidenum">
              <a:rPr lang="de-CH" altLang="de-DE">
                <a:solidFill>
                  <a:srgbClr val="000000"/>
                </a:solidFill>
                <a:latin typeface="Comic Sans MS" charset="0"/>
              </a:rPr>
              <a:pPr/>
              <a:t>29</a:t>
            </a:fld>
            <a:endParaRPr lang="de-CH" altLang="de-DE">
              <a:solidFill>
                <a:srgbClr val="000000"/>
              </a:solidFill>
              <a:latin typeface="Comic Sans MS" charset="0"/>
            </a:endParaRPr>
          </a:p>
        </p:txBody>
      </p:sp>
      <p:sp>
        <p:nvSpPr>
          <p:cNvPr id="3" name="Fußzeilenplatzhalter 2"/>
          <p:cNvSpPr>
            <a:spLocks noGrp="1"/>
          </p:cNvSpPr>
          <p:nvPr>
            <p:ph type="ftr" sz="quarter" idx="11"/>
          </p:nvPr>
        </p:nvSpPr>
        <p:spPr/>
        <p:txBody>
          <a:bodyPr/>
          <a:lstStyle/>
          <a:p>
            <a:r>
              <a:rPr lang="de-DE"/>
              <a:t>Roger Mäder / Heannes Kunz</a:t>
            </a:r>
          </a:p>
        </p:txBody>
      </p:sp>
      <p:sp>
        <p:nvSpPr>
          <p:cNvPr id="4" name="Kopfzeilenplatzhalter 3"/>
          <p:cNvSpPr>
            <a:spLocks noGrp="1"/>
          </p:cNvSpPr>
          <p:nvPr>
            <p:ph type="hdr" sz="quarter" idx="12"/>
          </p:nvPr>
        </p:nvSpPr>
        <p:spPr/>
        <p:txBody>
          <a:bodyPr/>
          <a:lstStyle/>
          <a:p>
            <a:pPr>
              <a:defRPr/>
            </a:pPr>
            <a:r>
              <a:rPr lang="de-DE"/>
              <a:t>Einführung in Motivational Interviewing</a:t>
            </a:r>
            <a:endParaRPr lang="de-CH"/>
          </a:p>
        </p:txBody>
      </p:sp>
      <p:sp>
        <p:nvSpPr>
          <p:cNvPr id="5" name="Datumsplatzhalter 4"/>
          <p:cNvSpPr>
            <a:spLocks noGrp="1"/>
          </p:cNvSpPr>
          <p:nvPr>
            <p:ph type="dt" idx="13"/>
          </p:nvPr>
        </p:nvSpPr>
        <p:spPr/>
        <p:txBody>
          <a:bodyPr/>
          <a:lstStyle/>
          <a:p>
            <a:pPr>
              <a:defRPr/>
            </a:pPr>
            <a:r>
              <a:rPr lang="de-CH"/>
              <a:t>2019</a:t>
            </a:r>
          </a:p>
        </p:txBody>
      </p:sp>
    </p:spTree>
    <p:extLst>
      <p:ext uri="{BB962C8B-B14F-4D97-AF65-F5344CB8AC3E}">
        <p14:creationId xmlns:p14="http://schemas.microsoft.com/office/powerpoint/2010/main" val="111476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pPr marL="0" indent="0">
              <a:buFont typeface="Arial"/>
              <a:buNone/>
            </a:pPr>
            <a:r>
              <a:rPr lang="de-DE" sz="1200" dirty="0"/>
              <a:t>Humanistisches</a:t>
            </a:r>
            <a:r>
              <a:rPr lang="de-DE" sz="1200" baseline="0" dirty="0"/>
              <a:t> Menschenbild:</a:t>
            </a:r>
          </a:p>
          <a:p>
            <a:pPr marL="0" indent="0">
              <a:buFont typeface="Arial"/>
              <a:buNone/>
            </a:pPr>
            <a:r>
              <a:rPr lang="de-DE" sz="1200" baseline="0" dirty="0"/>
              <a:t>Der Mensch steht bei allen Überlegungen und Bemühungen im Zentrum, ungeachtet seiner Herkunft, Rasse, Geschlecht, Kultur, Religion, finanziellen Mittel</a:t>
            </a:r>
            <a:endParaRPr lang="de-DE" sz="1200" dirty="0"/>
          </a:p>
          <a:p>
            <a:pPr marL="171450" indent="-171450">
              <a:buFont typeface="Arial"/>
              <a:buChar char="•"/>
            </a:pPr>
            <a:r>
              <a:rPr lang="de-DE" sz="1200" dirty="0"/>
              <a:t>Die (therapeutische) Beziehung ist selbst Therapie und als solche wirksam. </a:t>
            </a:r>
          </a:p>
          <a:p>
            <a:pPr marL="171450" indent="-171450">
              <a:buFont typeface="Arial"/>
              <a:buChar char="•"/>
            </a:pPr>
            <a:r>
              <a:rPr lang="de-DE" sz="1200" dirty="0"/>
              <a:t>Im Patient ist das Heilpotential vorhanden, sich ändern zu können.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de-DE" sz="1200" dirty="0"/>
              <a:t>Der Therapeut ist "lediglich" Anbieter bzw. kompetenter authentischer Begleiter einer wachstumsfördernden Beziehung</a:t>
            </a:r>
            <a:r>
              <a:rPr lang="de-DE" sz="1200" baseline="0" dirty="0"/>
              <a:t> </a:t>
            </a:r>
            <a:r>
              <a:rPr lang="de-DE" sz="1200" dirty="0"/>
              <a:t>(</a:t>
            </a:r>
            <a:r>
              <a:rPr lang="de-DE" sz="1200" dirty="0" err="1"/>
              <a:t>C.Rogers</a:t>
            </a:r>
            <a:r>
              <a:rPr lang="de-DE" sz="1200" dirty="0"/>
              <a:t>).</a:t>
            </a:r>
          </a:p>
          <a:p>
            <a:pPr marL="0" indent="0">
              <a:buFont typeface="Arial"/>
              <a:buNone/>
            </a:pPr>
            <a:r>
              <a:rPr lang="de-DE" sz="1200" dirty="0"/>
              <a:t>            </a:t>
            </a:r>
            <a:endParaRPr lang="de-DE" sz="900" dirty="0"/>
          </a:p>
          <a:p>
            <a:pPr marL="0" marR="0" indent="0" algn="l" defTabSz="914400" rtl="0" eaLnBrk="0" fontAlgn="base" latinLnBrk="0" hangingPunct="0">
              <a:lnSpc>
                <a:spcPct val="100000"/>
              </a:lnSpc>
              <a:spcBef>
                <a:spcPct val="30000"/>
              </a:spcBef>
              <a:spcAft>
                <a:spcPct val="0"/>
              </a:spcAft>
              <a:buClrTx/>
              <a:buSzTx/>
              <a:buFontTx/>
              <a:buNone/>
              <a:tabLst/>
              <a:defRPr/>
            </a:pPr>
            <a:r>
              <a:rPr lang="de-DE" b="1" dirty="0"/>
              <a:t>Narratives Management:</a:t>
            </a:r>
            <a:r>
              <a:rPr lang="de-DE" dirty="0"/>
              <a:t> Menschen</a:t>
            </a:r>
            <a:r>
              <a:rPr lang="de-DE" baseline="0" dirty="0"/>
              <a:t> nicht nur nach harten Fakten befragen sondern ihn seine (Lebens-) Geschichte erzählen lassen.</a:t>
            </a:r>
            <a:br>
              <a:rPr lang="de-DE" baseline="0" dirty="0"/>
            </a:br>
            <a:endParaRPr lang="de-DE" baseline="0" dirty="0"/>
          </a:p>
          <a:p>
            <a:r>
              <a:rPr lang="de-DE" dirty="0"/>
              <a:t>Diese besondere Form des Interviews zeichnet sich vor allem dadurch aus, dass der Verlauf des </a:t>
            </a:r>
            <a:r>
              <a:rPr lang="de-DE" dirty="0">
                <a:hlinkClick r:id="rId3" tooltip="Interview"/>
              </a:rPr>
              <a:t>Interviews</a:t>
            </a:r>
            <a:r>
              <a:rPr lang="de-DE" dirty="0"/>
              <a:t> völlig offen ist und dem Interviewten genügend Zeit gegeben wird, über besonders entscheidende Punkte seines Lebens zu erzählen. Man spricht deshalb auch oft vom </a:t>
            </a:r>
            <a:r>
              <a:rPr lang="de-DE" sz="2400" b="1" dirty="0"/>
              <a:t>erzählenden Interview</a:t>
            </a:r>
            <a:r>
              <a:rPr lang="de-DE" dirty="0"/>
              <a:t>.</a:t>
            </a:r>
          </a:p>
          <a:p>
            <a:endParaRPr lang="de-DE" dirty="0"/>
          </a:p>
          <a:p>
            <a:pPr marL="0" indent="0">
              <a:buFont typeface="Arial"/>
              <a:buNone/>
            </a:pPr>
            <a:endParaRPr lang="de-DE" sz="1200" dirty="0"/>
          </a:p>
          <a:p>
            <a:endParaRPr lang="de-DE" sz="1200" dirty="0"/>
          </a:p>
        </p:txBody>
      </p:sp>
      <p:sp>
        <p:nvSpPr>
          <p:cNvPr id="4" name="Foliennummernplatzhalter 3"/>
          <p:cNvSpPr>
            <a:spLocks noGrp="1"/>
          </p:cNvSpPr>
          <p:nvPr>
            <p:ph type="sldNum" sz="quarter" idx="10"/>
          </p:nvPr>
        </p:nvSpPr>
        <p:spPr/>
        <p:txBody>
          <a:bodyPr/>
          <a:lstStyle/>
          <a:p>
            <a:pPr>
              <a:defRPr/>
            </a:pPr>
            <a:fld id="{F9DD0DF5-685E-4195-B9DE-F8AEF3C4315D}" type="slidenum">
              <a:rPr lang="de-CH" smtClean="0"/>
              <a:pPr>
                <a:defRPr/>
              </a:pPr>
              <a:t>30</a:t>
            </a:fld>
            <a:endParaRPr lang="de-CH"/>
          </a:p>
        </p:txBody>
      </p:sp>
      <p:sp>
        <p:nvSpPr>
          <p:cNvPr id="5" name="Datumsplatzhalter 4">
            <a:extLst>
              <a:ext uri="{FF2B5EF4-FFF2-40B4-BE49-F238E27FC236}">
                <a16:creationId xmlns:a16="http://schemas.microsoft.com/office/drawing/2014/main" id="{7EBFFBA0-3D2A-C143-8EF3-1A77BDAD741C}"/>
              </a:ext>
            </a:extLst>
          </p:cNvPr>
          <p:cNvSpPr>
            <a:spLocks noGrp="1"/>
          </p:cNvSpPr>
          <p:nvPr>
            <p:ph type="dt" idx="1"/>
          </p:nvPr>
        </p:nvSpPr>
        <p:spPr/>
        <p:txBody>
          <a:bodyPr/>
          <a:lstStyle/>
          <a:p>
            <a:pPr>
              <a:defRPr/>
            </a:pPr>
            <a:r>
              <a:rPr lang="de-CH"/>
              <a:t>November 2018</a:t>
            </a:r>
          </a:p>
        </p:txBody>
      </p:sp>
      <p:sp>
        <p:nvSpPr>
          <p:cNvPr id="6" name="Fußzeilenplatzhalter 5">
            <a:extLst>
              <a:ext uri="{FF2B5EF4-FFF2-40B4-BE49-F238E27FC236}">
                <a16:creationId xmlns:a16="http://schemas.microsoft.com/office/drawing/2014/main" id="{F16DF3CF-2138-0945-91D1-BA6C580D4A3A}"/>
              </a:ext>
            </a:extLst>
          </p:cNvPr>
          <p:cNvSpPr>
            <a:spLocks noGrp="1"/>
          </p:cNvSpPr>
          <p:nvPr>
            <p:ph type="ftr" sz="quarter" idx="4"/>
          </p:nvPr>
        </p:nvSpPr>
        <p:spPr/>
        <p:txBody>
          <a:bodyPr/>
          <a:lstStyle/>
          <a:p>
            <a:pPr>
              <a:defRPr/>
            </a:pPr>
            <a:r>
              <a:rPr lang="de-CH"/>
              <a:t>Roger Mäder</a:t>
            </a:r>
          </a:p>
        </p:txBody>
      </p:sp>
    </p:spTree>
    <p:extLst>
      <p:ext uri="{BB962C8B-B14F-4D97-AF65-F5344CB8AC3E}">
        <p14:creationId xmlns:p14="http://schemas.microsoft.com/office/powerpoint/2010/main" val="3187786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r>
              <a:rPr lang="de-DE" dirty="0" err="1"/>
              <a:t>Bocay</a:t>
            </a:r>
            <a:r>
              <a:rPr lang="de-DE" baseline="0" dirty="0"/>
              <a:t> hat das Thema Haltung sehr poetisch im Buch „Geschichten zum Nachdenken“ sehr schön formuliert</a:t>
            </a:r>
          </a:p>
          <a:p>
            <a:endParaRPr lang="de-DE" baseline="0" dirty="0"/>
          </a:p>
          <a:p>
            <a:r>
              <a:rPr lang="de-DE" baseline="0" dirty="0">
                <a:sym typeface="Wingdings"/>
              </a:rPr>
              <a:t>Zeigen von Poster  gemeinsam lesen lassen und danach Abgabe Papier „Ich will..........“</a:t>
            </a:r>
          </a:p>
          <a:p>
            <a:endParaRPr lang="de-DE" baseline="0" dirty="0">
              <a:sym typeface="Wingdings"/>
            </a:endParaRPr>
          </a:p>
          <a:p>
            <a:r>
              <a:rPr lang="de-DE" baseline="0" dirty="0">
                <a:sym typeface="Wingdings"/>
              </a:rPr>
              <a:t> Abgabe von Persönliche Grundsätze als Übung hier oder zu Hause</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F9DD0DF5-685E-4195-B9DE-F8AEF3C4315D}" type="slidenum">
              <a:rPr lang="de-CH" smtClean="0"/>
              <a:pPr>
                <a:defRPr/>
              </a:pPr>
              <a:t>31</a:t>
            </a:fld>
            <a:endParaRPr lang="de-CH"/>
          </a:p>
        </p:txBody>
      </p:sp>
      <p:sp>
        <p:nvSpPr>
          <p:cNvPr id="5" name="Datumsplatzhalter 4">
            <a:extLst>
              <a:ext uri="{FF2B5EF4-FFF2-40B4-BE49-F238E27FC236}">
                <a16:creationId xmlns:a16="http://schemas.microsoft.com/office/drawing/2014/main" id="{106BF5B7-7FC1-2946-8764-20CC074D26EC}"/>
              </a:ext>
            </a:extLst>
          </p:cNvPr>
          <p:cNvSpPr>
            <a:spLocks noGrp="1"/>
          </p:cNvSpPr>
          <p:nvPr>
            <p:ph type="dt" idx="1"/>
          </p:nvPr>
        </p:nvSpPr>
        <p:spPr/>
        <p:txBody>
          <a:bodyPr/>
          <a:lstStyle/>
          <a:p>
            <a:pPr>
              <a:defRPr/>
            </a:pPr>
            <a:r>
              <a:rPr lang="de-CH"/>
              <a:t>November 2018</a:t>
            </a:r>
          </a:p>
        </p:txBody>
      </p:sp>
      <p:sp>
        <p:nvSpPr>
          <p:cNvPr id="6" name="Fußzeilenplatzhalter 5">
            <a:extLst>
              <a:ext uri="{FF2B5EF4-FFF2-40B4-BE49-F238E27FC236}">
                <a16:creationId xmlns:a16="http://schemas.microsoft.com/office/drawing/2014/main" id="{32F89753-5366-4044-9ACD-B2FBFE858759}"/>
              </a:ext>
            </a:extLst>
          </p:cNvPr>
          <p:cNvSpPr>
            <a:spLocks noGrp="1"/>
          </p:cNvSpPr>
          <p:nvPr>
            <p:ph type="ftr" sz="quarter" idx="4"/>
          </p:nvPr>
        </p:nvSpPr>
        <p:spPr/>
        <p:txBody>
          <a:bodyPr/>
          <a:lstStyle/>
          <a:p>
            <a:pPr>
              <a:defRPr/>
            </a:pPr>
            <a:r>
              <a:rPr lang="de-CH"/>
              <a:t>Roger Mäder</a:t>
            </a:r>
          </a:p>
        </p:txBody>
      </p:sp>
    </p:spTree>
    <p:extLst>
      <p:ext uri="{BB962C8B-B14F-4D97-AF65-F5344CB8AC3E}">
        <p14:creationId xmlns:p14="http://schemas.microsoft.com/office/powerpoint/2010/main" val="2628782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lienbildplatzhalter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24931" name="Notizenplatzhalter 2"/>
          <p:cNvSpPr>
            <a:spLocks noGrp="1"/>
          </p:cNvSpPr>
          <p:nvPr>
            <p:ph type="body" idx="1"/>
          </p:nvPr>
        </p:nvSpPr>
        <p:spPr bwMode="auto">
          <a:noFill/>
        </p:spPr>
        <p:txBody>
          <a:bodyPr wrap="square" numCol="1" anchor="t" anchorCtr="0" compatLnSpc="1">
            <a:prstTxWarp prst="textNoShape">
              <a:avLst/>
            </a:prstTxWarp>
          </a:bodyPr>
          <a:lstStyle/>
          <a:p>
            <a:r>
              <a:rPr lang="de-CH"/>
              <a:t>Für die bewusste Entwicklung einer inneren Haltung des Respektes, der Achtsamkeit und Wertschätzung gegenüber suchtmittelkonsumierenden Menschen sind einige Grundsätze wichtig:</a:t>
            </a:r>
          </a:p>
          <a:p>
            <a:endParaRPr lang="de-CH"/>
          </a:p>
          <a:p>
            <a:r>
              <a:rPr lang="de-CH" b="1"/>
              <a:t>Fazit: dies alles vermittelt MI</a:t>
            </a:r>
          </a:p>
          <a:p>
            <a:r>
              <a:rPr lang="de-CH" b="1"/>
              <a:t>Aber Achtung: ein Prozess der Selbstklärung ist notwendig, um sich eigene Menschenbildanahmen zu überprüfen und zu überdenken</a:t>
            </a:r>
          </a:p>
        </p:txBody>
      </p:sp>
      <p:sp>
        <p:nvSpPr>
          <p:cNvPr id="4" name="Foliennummernplatzhalter 3"/>
          <p:cNvSpPr>
            <a:spLocks noGrp="1"/>
          </p:cNvSpPr>
          <p:nvPr>
            <p:ph type="sldNum" sz="quarter" idx="5"/>
          </p:nvPr>
        </p:nvSpPr>
        <p:spPr/>
        <p:txBody>
          <a:bodyPr/>
          <a:lstStyle/>
          <a:p>
            <a:pPr>
              <a:defRPr/>
            </a:pPr>
            <a:fld id="{AAB85799-67B8-4A73-BE8B-9F1C31568109}" type="slidenum">
              <a:rPr lang="de-CH" smtClean="0"/>
              <a:pPr>
                <a:defRPr/>
              </a:pPr>
              <a:t>32</a:t>
            </a:fld>
            <a:endParaRPr lang="de-CH"/>
          </a:p>
        </p:txBody>
      </p:sp>
      <p:sp>
        <p:nvSpPr>
          <p:cNvPr id="2" name="Datumsplatzhalter 1">
            <a:extLst>
              <a:ext uri="{FF2B5EF4-FFF2-40B4-BE49-F238E27FC236}">
                <a16:creationId xmlns:a16="http://schemas.microsoft.com/office/drawing/2014/main" id="{BA135D82-4496-D248-874F-D946B96CD4C8}"/>
              </a:ext>
            </a:extLst>
          </p:cNvPr>
          <p:cNvSpPr>
            <a:spLocks noGrp="1"/>
          </p:cNvSpPr>
          <p:nvPr>
            <p:ph type="dt" idx="1"/>
          </p:nvPr>
        </p:nvSpPr>
        <p:spPr/>
        <p:txBody>
          <a:bodyPr/>
          <a:lstStyle/>
          <a:p>
            <a:pPr>
              <a:defRPr/>
            </a:pPr>
            <a:r>
              <a:rPr lang="de-CH"/>
              <a:t>November 2018</a:t>
            </a:r>
          </a:p>
        </p:txBody>
      </p:sp>
      <p:sp>
        <p:nvSpPr>
          <p:cNvPr id="3" name="Fußzeilenplatzhalter 2">
            <a:extLst>
              <a:ext uri="{FF2B5EF4-FFF2-40B4-BE49-F238E27FC236}">
                <a16:creationId xmlns:a16="http://schemas.microsoft.com/office/drawing/2014/main" id="{5DC373DA-5DF1-C946-95FD-03D231EFDBAF}"/>
              </a:ext>
            </a:extLst>
          </p:cNvPr>
          <p:cNvSpPr>
            <a:spLocks noGrp="1"/>
          </p:cNvSpPr>
          <p:nvPr>
            <p:ph type="ftr" sz="quarter" idx="4"/>
          </p:nvPr>
        </p:nvSpPr>
        <p:spPr/>
        <p:txBody>
          <a:bodyPr/>
          <a:lstStyle/>
          <a:p>
            <a:pPr>
              <a:defRPr/>
            </a:pPr>
            <a:r>
              <a:rPr lang="de-CH"/>
              <a:t>Roger Mäder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3005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de-DE" dirty="0"/>
              <a:t>Gibt es diese schwierigen </a:t>
            </a:r>
            <a:r>
              <a:rPr lang="de-DE" dirty="0" err="1"/>
              <a:t>SuchtpatientInnen</a:t>
            </a:r>
            <a:r>
              <a:rPr lang="de-DE" dirty="0"/>
              <a:t> wirklich?</a:t>
            </a:r>
          </a:p>
          <a:p>
            <a:pPr eaLnBrk="1" hangingPunct="1"/>
            <a:endParaRPr lang="de-DE" dirty="0"/>
          </a:p>
          <a:p>
            <a:pPr eaLnBrk="1" hangingPunct="1">
              <a:buFontTx/>
              <a:buChar char="•"/>
            </a:pPr>
            <a:r>
              <a:rPr lang="de-DE" dirty="0"/>
              <a:t> Ist es vielleicht nicht eher so, dass ein Konflikt entsteht, wenn 2 Menschen in Richtung von verschiedener Ziele motiviert sind?</a:t>
            </a:r>
          </a:p>
          <a:p>
            <a:pPr eaLnBrk="1" hangingPunct="1"/>
            <a:r>
              <a:rPr lang="de-DE" dirty="0"/>
              <a:t>oder</a:t>
            </a:r>
          </a:p>
          <a:p>
            <a:pPr eaLnBrk="1" hangingPunct="1">
              <a:buFontTx/>
              <a:buChar char="•"/>
            </a:pPr>
            <a:r>
              <a:rPr lang="de-DE" dirty="0"/>
              <a:t> Vielleicht sollte uns nicht die Frage </a:t>
            </a:r>
            <a:r>
              <a:rPr lang="de-DE" b="1" dirty="0"/>
              <a:t>„Wieso ist diese Person nicht motiviert?“</a:t>
            </a:r>
            <a:r>
              <a:rPr lang="de-DE" dirty="0"/>
              <a:t> begleiten, sondern vielmehr die Frage </a:t>
            </a:r>
            <a:r>
              <a:rPr lang="de-DE" b="1" dirty="0"/>
              <a:t>„Wozu ist diese Person motiviert?“</a:t>
            </a:r>
          </a:p>
          <a:p>
            <a:endParaRPr lang="de-CH" dirty="0"/>
          </a:p>
          <a:p>
            <a:endParaRPr lang="de-CH" dirty="0"/>
          </a:p>
          <a:p>
            <a:r>
              <a:rPr lang="de-CH" dirty="0"/>
              <a:t>Klienten sind nicht unmotiviert, sondern ambivalent!!!</a:t>
            </a:r>
          </a:p>
          <a:p>
            <a:r>
              <a:rPr lang="de-CH" dirty="0"/>
              <a:t>2 Seelen schlagen im in der Brust von Menschen vor einer Veränderung:</a:t>
            </a:r>
          </a:p>
          <a:p>
            <a:r>
              <a:rPr lang="de-CH" dirty="0"/>
              <a:t>Pro Veränderung – kontra Veränderung</a:t>
            </a:r>
          </a:p>
          <a:p>
            <a:r>
              <a:rPr lang="de-CH" dirty="0"/>
              <a:t>Vor MI pro Veränderung – </a:t>
            </a:r>
            <a:r>
              <a:rPr lang="de-CH" b="1" dirty="0"/>
              <a:t>kontra Veränderung</a:t>
            </a:r>
          </a:p>
          <a:p>
            <a:r>
              <a:rPr lang="de-CH" dirty="0"/>
              <a:t>Im Verlaufe von MI </a:t>
            </a:r>
            <a:r>
              <a:rPr lang="de-CH" b="1" dirty="0"/>
              <a:t>pro Veränderung </a:t>
            </a:r>
            <a:r>
              <a:rPr lang="de-CH" dirty="0"/>
              <a:t>– kontra Veränderung</a:t>
            </a:r>
          </a:p>
          <a:p>
            <a:r>
              <a:rPr lang="de-CH" dirty="0"/>
              <a:t>Wer sich bewusst gegen das Suchtmittel und für die Abstinenz entscheidet, wird damit auch die Frage beantworten müssen, welche anderen Werte in seinem Leben wichtig sind. </a:t>
            </a:r>
            <a:r>
              <a:rPr lang="de-CH" b="1" dirty="0"/>
              <a:t>Denn wenn ich auf etwas verzichte, muss mir das andere wichtiger sein. </a:t>
            </a:r>
          </a:p>
          <a:p>
            <a:r>
              <a:rPr lang="de-CH" b="1" dirty="0"/>
              <a:t>Motivation ist nicht Voraussetzung sondern Ziel der Behandlung</a:t>
            </a:r>
          </a:p>
          <a:p>
            <a:endParaRPr lang="de-CH" dirty="0"/>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a:t>Video:</a:t>
            </a:r>
            <a:r>
              <a:rPr lang="de-CH" baseline="0" dirty="0"/>
              <a:t> </a:t>
            </a:r>
            <a:r>
              <a:rPr lang="de-DE" sz="1200" u="sng" kern="1200" dirty="0">
                <a:solidFill>
                  <a:schemeClr val="tx1"/>
                </a:solidFill>
                <a:latin typeface="+mn-lt"/>
                <a:ea typeface="ＭＳ Ｐゴシック" charset="0"/>
                <a:cs typeface="ＭＳ Ｐゴシック" charset="0"/>
                <a:hlinkClick r:id="rId3"/>
              </a:rPr>
              <a:t>http://www.youtube.com/watch?v=QX_oy9614HQ</a:t>
            </a:r>
            <a:endParaRPr lang="de-CH" b="1">
              <a:latin typeface="Calibri" charset="0"/>
            </a:endParaRPr>
          </a:p>
          <a:p>
            <a:endParaRPr lang="de-CH" dirty="0"/>
          </a:p>
        </p:txBody>
      </p:sp>
      <p:sp>
        <p:nvSpPr>
          <p:cNvPr id="4" name="Foliennummernplatzhalter 3"/>
          <p:cNvSpPr>
            <a:spLocks noGrp="1"/>
          </p:cNvSpPr>
          <p:nvPr>
            <p:ph type="sldNum" sz="quarter" idx="5"/>
          </p:nvPr>
        </p:nvSpPr>
        <p:spPr/>
        <p:txBody>
          <a:bodyPr/>
          <a:lstStyle/>
          <a:p>
            <a:pPr>
              <a:defRPr/>
            </a:pPr>
            <a:fld id="{94FB5629-97E8-407B-9D2D-DC461AF697B9}" type="slidenum">
              <a:rPr lang="de-CH" smtClean="0"/>
              <a:pPr>
                <a:defRPr/>
              </a:pPr>
              <a:t>33</a:t>
            </a:fld>
            <a:endParaRPr lang="de-CH"/>
          </a:p>
        </p:txBody>
      </p:sp>
      <p:sp>
        <p:nvSpPr>
          <p:cNvPr id="2" name="Datumsplatzhalter 1">
            <a:extLst>
              <a:ext uri="{FF2B5EF4-FFF2-40B4-BE49-F238E27FC236}">
                <a16:creationId xmlns:a16="http://schemas.microsoft.com/office/drawing/2014/main" id="{A5AD9547-3C71-3744-A2C9-4465D29F15C7}"/>
              </a:ext>
            </a:extLst>
          </p:cNvPr>
          <p:cNvSpPr>
            <a:spLocks noGrp="1"/>
          </p:cNvSpPr>
          <p:nvPr>
            <p:ph type="dt" idx="1"/>
          </p:nvPr>
        </p:nvSpPr>
        <p:spPr/>
        <p:txBody>
          <a:bodyPr/>
          <a:lstStyle/>
          <a:p>
            <a:pPr>
              <a:defRPr/>
            </a:pPr>
            <a:r>
              <a:rPr lang="de-CH"/>
              <a:t>November 2018</a:t>
            </a:r>
          </a:p>
        </p:txBody>
      </p:sp>
      <p:sp>
        <p:nvSpPr>
          <p:cNvPr id="3" name="Fußzeilenplatzhalter 2">
            <a:extLst>
              <a:ext uri="{FF2B5EF4-FFF2-40B4-BE49-F238E27FC236}">
                <a16:creationId xmlns:a16="http://schemas.microsoft.com/office/drawing/2014/main" id="{F2A163D9-8BB0-194F-B878-399D332B4F1E}"/>
              </a:ext>
            </a:extLst>
          </p:cNvPr>
          <p:cNvSpPr>
            <a:spLocks noGrp="1"/>
          </p:cNvSpPr>
          <p:nvPr>
            <p:ph type="ftr" sz="quarter" idx="4"/>
          </p:nvPr>
        </p:nvSpPr>
        <p:spPr/>
        <p:txBody>
          <a:bodyPr/>
          <a:lstStyle/>
          <a:p>
            <a:pPr>
              <a:defRPr/>
            </a:pPr>
            <a:r>
              <a:rPr lang="de-CH"/>
              <a:t>Roger Mäder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pPr>
              <a:defRPr/>
            </a:pPr>
            <a:fld id="{F9DD0DF5-685E-4195-B9DE-F8AEF3C4315D}" type="slidenum">
              <a:rPr lang="de-CH" smtClean="0"/>
              <a:pPr>
                <a:defRPr/>
              </a:pPr>
              <a:t>34</a:t>
            </a:fld>
            <a:endParaRPr lang="de-CH"/>
          </a:p>
        </p:txBody>
      </p:sp>
      <p:sp>
        <p:nvSpPr>
          <p:cNvPr id="5" name="Datumsplatzhalter 4">
            <a:extLst>
              <a:ext uri="{FF2B5EF4-FFF2-40B4-BE49-F238E27FC236}">
                <a16:creationId xmlns:a16="http://schemas.microsoft.com/office/drawing/2014/main" id="{D12FA346-50F2-4840-B9CF-D977A90D46B6}"/>
              </a:ext>
            </a:extLst>
          </p:cNvPr>
          <p:cNvSpPr>
            <a:spLocks noGrp="1"/>
          </p:cNvSpPr>
          <p:nvPr>
            <p:ph type="dt" idx="1"/>
          </p:nvPr>
        </p:nvSpPr>
        <p:spPr/>
        <p:txBody>
          <a:bodyPr/>
          <a:lstStyle/>
          <a:p>
            <a:pPr>
              <a:defRPr/>
            </a:pPr>
            <a:r>
              <a:rPr lang="de-CH"/>
              <a:t>November 2018</a:t>
            </a:r>
          </a:p>
        </p:txBody>
      </p:sp>
      <p:sp>
        <p:nvSpPr>
          <p:cNvPr id="6" name="Fußzeilenplatzhalter 5">
            <a:extLst>
              <a:ext uri="{FF2B5EF4-FFF2-40B4-BE49-F238E27FC236}">
                <a16:creationId xmlns:a16="http://schemas.microsoft.com/office/drawing/2014/main" id="{4A762511-3F8B-7543-84B2-C0D6E7A3D0E2}"/>
              </a:ext>
            </a:extLst>
          </p:cNvPr>
          <p:cNvSpPr>
            <a:spLocks noGrp="1"/>
          </p:cNvSpPr>
          <p:nvPr>
            <p:ph type="ftr" sz="quarter" idx="4"/>
          </p:nvPr>
        </p:nvSpPr>
        <p:spPr/>
        <p:txBody>
          <a:bodyPr/>
          <a:lstStyle/>
          <a:p>
            <a:pPr>
              <a:defRPr/>
            </a:pPr>
            <a:r>
              <a:rPr lang="de-CH"/>
              <a:t>Roger Mäder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15AEE09C-82AB-4D9C-8E1F-B46FA5486AC5}" type="slidenum">
              <a:rPr lang="de-CH" smtClean="0"/>
              <a:pPr>
                <a:defRPr/>
              </a:pPr>
              <a:t>35</a:t>
            </a:fld>
            <a:endParaRPr lang="de-CH"/>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Kopfzeilenplatzhalter 6"/>
          <p:cNvSpPr>
            <a:spLocks noGrp="1"/>
          </p:cNvSpPr>
          <p:nvPr>
            <p:ph type="hdr" sz="quarter" idx="13"/>
          </p:nvPr>
        </p:nvSpPr>
        <p:spPr/>
        <p:txBody>
          <a:bodyPr/>
          <a:lstStyle/>
          <a:p>
            <a:pPr>
              <a:defRPr/>
            </a:pPr>
            <a:r>
              <a:rPr lang="de-CH"/>
              <a:t>Einführung in Motivational Interviewing</a:t>
            </a:r>
          </a:p>
        </p:txBody>
      </p:sp>
    </p:spTree>
    <p:extLst>
      <p:ext uri="{BB962C8B-B14F-4D97-AF65-F5344CB8AC3E}">
        <p14:creationId xmlns:p14="http://schemas.microsoft.com/office/powerpoint/2010/main" val="2084174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r>
              <a:rPr lang="de-DE" altLang="de-DE"/>
              <a:t>24.11.2016</a:t>
            </a:r>
            <a:endParaRPr lang="en-US" altLang="de-DE"/>
          </a:p>
        </p:txBody>
      </p:sp>
      <p:sp>
        <p:nvSpPr>
          <p:cNvPr id="5" name="Foliennummernplatzhalter 4"/>
          <p:cNvSpPr>
            <a:spLocks noGrp="1"/>
          </p:cNvSpPr>
          <p:nvPr>
            <p:ph type="sldNum" sz="quarter" idx="5"/>
          </p:nvPr>
        </p:nvSpPr>
        <p:spPr/>
        <p:txBody>
          <a:bodyPr/>
          <a:lstStyle/>
          <a:p>
            <a:pPr>
              <a:defRPr/>
            </a:pPr>
            <a:fld id="{6EC6E3E8-5CD4-4126-BEAB-47E4DDCE06DD}" type="slidenum">
              <a:rPr lang="en-US" altLang="de-DE" smtClean="0"/>
              <a:pPr>
                <a:defRPr/>
              </a:pPr>
              <a:t>36</a:t>
            </a:fld>
            <a:endParaRPr lang="en-US" altLang="de-DE"/>
          </a:p>
        </p:txBody>
      </p:sp>
    </p:spTree>
    <p:extLst>
      <p:ext uri="{BB962C8B-B14F-4D97-AF65-F5344CB8AC3E}">
        <p14:creationId xmlns:p14="http://schemas.microsoft.com/office/powerpoint/2010/main" val="3010723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pPr>
              <a:defRPr/>
            </a:pPr>
            <a:fld id="{F9DD0DF5-685E-4195-B9DE-F8AEF3C4315D}" type="slidenum">
              <a:rPr lang="de-CH" smtClean="0"/>
              <a:pPr>
                <a:defRPr/>
              </a:pPr>
              <a:t>37</a:t>
            </a:fld>
            <a:endParaRPr lang="de-CH"/>
          </a:p>
        </p:txBody>
      </p:sp>
      <p:sp>
        <p:nvSpPr>
          <p:cNvPr id="5" name="Fußzeilenplatzhalter 4"/>
          <p:cNvSpPr>
            <a:spLocks noGrp="1"/>
          </p:cNvSpPr>
          <p:nvPr>
            <p:ph type="ftr" sz="quarter" idx="11"/>
          </p:nvPr>
        </p:nvSpPr>
        <p:spPr/>
        <p:txBody>
          <a:bodyPr/>
          <a:lstStyle/>
          <a:p>
            <a:pPr>
              <a:defRPr/>
            </a:pPr>
            <a:r>
              <a:rPr lang="de-CH"/>
              <a:t>Roger Mäder</a:t>
            </a:r>
          </a:p>
        </p:txBody>
      </p:sp>
      <p:sp>
        <p:nvSpPr>
          <p:cNvPr id="7" name="Datumsplatzhalter 6"/>
          <p:cNvSpPr>
            <a:spLocks noGrp="1"/>
          </p:cNvSpPr>
          <p:nvPr>
            <p:ph type="dt" idx="12"/>
          </p:nvPr>
        </p:nvSpPr>
        <p:spPr/>
        <p:txBody>
          <a:bodyPr/>
          <a:lstStyle/>
          <a:p>
            <a:pPr>
              <a:defRPr/>
            </a:pPr>
            <a:r>
              <a:rPr lang="de-CH"/>
              <a:t>November 2018</a:t>
            </a:r>
          </a:p>
        </p:txBody>
      </p:sp>
      <p:sp>
        <p:nvSpPr>
          <p:cNvPr id="6" name="Kopfzeilenplatzhalter 5">
            <a:extLst>
              <a:ext uri="{FF2B5EF4-FFF2-40B4-BE49-F238E27FC236}">
                <a16:creationId xmlns:a16="http://schemas.microsoft.com/office/drawing/2014/main" id="{DB790E70-8839-C946-BD1A-3FBF2885D962}"/>
              </a:ext>
            </a:extLst>
          </p:cNvPr>
          <p:cNvSpPr>
            <a:spLocks noGrp="1"/>
          </p:cNvSpPr>
          <p:nvPr>
            <p:ph type="hdr" sz="quarter" idx="13"/>
          </p:nvPr>
        </p:nvSpPr>
        <p:spPr/>
        <p:txBody>
          <a:bodyPr/>
          <a:lstStyle/>
          <a:p>
            <a:pPr>
              <a:defRPr/>
            </a:pPr>
            <a:r>
              <a:rPr lang="hr-HR"/>
              <a:t>September 2018</a:t>
            </a:r>
            <a:endParaRPr lang="de-CH"/>
          </a:p>
        </p:txBody>
      </p:sp>
    </p:spTree>
    <p:extLst>
      <p:ext uri="{BB962C8B-B14F-4D97-AF65-F5344CB8AC3E}">
        <p14:creationId xmlns:p14="http://schemas.microsoft.com/office/powerpoint/2010/main" val="19488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pPr>
              <a:defRPr/>
            </a:pPr>
            <a:r>
              <a:rPr lang="de-CH"/>
              <a:t>Einführung in Motivational Interviewing</a:t>
            </a:r>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40</a:t>
            </a:fld>
            <a:endParaRPr lang="de-CH"/>
          </a:p>
        </p:txBody>
      </p:sp>
    </p:spTree>
    <p:extLst>
      <p:ext uri="{BB962C8B-B14F-4D97-AF65-F5344CB8AC3E}">
        <p14:creationId xmlns:p14="http://schemas.microsoft.com/office/powerpoint/2010/main" val="164532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93805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CH" altLang="de-DE" dirty="0"/>
              <a:t>Aufsatz</a:t>
            </a:r>
            <a:r>
              <a:rPr lang="de-CH" altLang="de-DE" baseline="0" dirty="0"/>
              <a:t> von William Miller, </a:t>
            </a:r>
            <a:r>
              <a:rPr lang="de-CH" altLang="de-DE" baseline="0" dirty="0" err="1"/>
              <a:t>Stehpan</a:t>
            </a:r>
            <a:r>
              <a:rPr lang="de-CH" altLang="de-DE" baseline="0" dirty="0"/>
              <a:t> </a:t>
            </a:r>
            <a:r>
              <a:rPr lang="de-CH" altLang="de-DE" baseline="0" dirty="0" err="1"/>
              <a:t>Rollnick</a:t>
            </a:r>
            <a:r>
              <a:rPr lang="de-CH" altLang="de-DE" baseline="0" dirty="0"/>
              <a:t> war davon sehr begeistert.</a:t>
            </a:r>
            <a:endParaRPr lang="de-CH" altLang="de-DE" dirty="0"/>
          </a:p>
          <a:p>
            <a:pPr>
              <a:spcBef>
                <a:spcPct val="0"/>
              </a:spcBef>
            </a:pPr>
            <a:endParaRPr lang="de-CH" altLang="de-DE" dirty="0"/>
          </a:p>
          <a:p>
            <a:pPr>
              <a:spcBef>
                <a:spcPct val="0"/>
              </a:spcBef>
            </a:pPr>
            <a:r>
              <a:rPr lang="de-CH" altLang="de-DE" dirty="0"/>
              <a:t>Wollen x können = </a:t>
            </a:r>
            <a:r>
              <a:rPr lang="de-CH" altLang="de-DE" b="1" dirty="0"/>
              <a:t>Motivation</a:t>
            </a:r>
          </a:p>
          <a:p>
            <a:pPr>
              <a:spcBef>
                <a:spcPct val="0"/>
              </a:spcBef>
            </a:pPr>
            <a:r>
              <a:rPr lang="de-CH" altLang="de-DE" dirty="0"/>
              <a:t>     0     x</a:t>
            </a:r>
            <a:r>
              <a:rPr lang="de-CH" altLang="de-DE" baseline="0" dirty="0"/>
              <a:t>     0      =         0</a:t>
            </a:r>
            <a:endParaRPr lang="de-CH" altLang="de-DE" dirty="0"/>
          </a:p>
          <a:p>
            <a:pPr>
              <a:spcBef>
                <a:spcPct val="0"/>
              </a:spcBef>
            </a:pPr>
            <a:r>
              <a:rPr lang="de-CH" altLang="de-DE" dirty="0"/>
              <a:t>     0     x     1      =         0</a:t>
            </a:r>
          </a:p>
          <a:p>
            <a:pPr>
              <a:spcBef>
                <a:spcPct val="0"/>
              </a:spcBef>
            </a:pPr>
            <a:r>
              <a:rPr lang="de-CH" altLang="de-DE" baseline="0" dirty="0"/>
              <a:t>     1     x     0      =         0</a:t>
            </a:r>
          </a:p>
          <a:p>
            <a:pPr>
              <a:spcBef>
                <a:spcPct val="0"/>
              </a:spcBef>
            </a:pPr>
            <a:r>
              <a:rPr lang="de-CH" altLang="de-DE" baseline="0" dirty="0"/>
              <a:t>     1     x     1      =         1</a:t>
            </a:r>
          </a:p>
          <a:p>
            <a:pPr>
              <a:spcBef>
                <a:spcPct val="0"/>
              </a:spcBef>
            </a:pPr>
            <a:r>
              <a:rPr lang="de-CH" altLang="de-DE" baseline="0" dirty="0"/>
              <a:t>     </a:t>
            </a:r>
            <a:endParaRPr lang="de-CH" altLang="de-DE" dirty="0"/>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fontAlgn="base">
              <a:spcBef>
                <a:spcPct val="0"/>
              </a:spcBef>
              <a:spcAft>
                <a:spcPct val="0"/>
              </a:spcAft>
              <a:defRPr>
                <a:solidFill>
                  <a:schemeClr val="tx1"/>
                </a:solidFill>
                <a:latin typeface="Century Gothic" charset="0"/>
              </a:defRPr>
            </a:lvl6pPr>
            <a:lvl7pPr marL="2971800" indent="-228600" fontAlgn="base">
              <a:spcBef>
                <a:spcPct val="0"/>
              </a:spcBef>
              <a:spcAft>
                <a:spcPct val="0"/>
              </a:spcAft>
              <a:defRPr>
                <a:solidFill>
                  <a:schemeClr val="tx1"/>
                </a:solidFill>
                <a:latin typeface="Century Gothic" charset="0"/>
              </a:defRPr>
            </a:lvl7pPr>
            <a:lvl8pPr marL="3429000" indent="-228600" fontAlgn="base">
              <a:spcBef>
                <a:spcPct val="0"/>
              </a:spcBef>
              <a:spcAft>
                <a:spcPct val="0"/>
              </a:spcAft>
              <a:defRPr>
                <a:solidFill>
                  <a:schemeClr val="tx1"/>
                </a:solidFill>
                <a:latin typeface="Century Gothic" charset="0"/>
              </a:defRPr>
            </a:lvl8pPr>
            <a:lvl9pPr marL="3886200" indent="-228600" fontAlgn="base">
              <a:spcBef>
                <a:spcPct val="0"/>
              </a:spcBef>
              <a:spcAft>
                <a:spcPct val="0"/>
              </a:spcAft>
              <a:defRPr>
                <a:solidFill>
                  <a:schemeClr val="tx1"/>
                </a:solidFill>
                <a:latin typeface="Century Gothic" charset="0"/>
              </a:defRPr>
            </a:lvl9pPr>
          </a:lstStyle>
          <a:p>
            <a:fld id="{976EF94B-559C-E34A-9538-C42BEB9AD3B6}" type="slidenum">
              <a:rPr lang="de-CH" altLang="de-DE">
                <a:latin typeface="Calibri" charset="0"/>
              </a:rPr>
              <a:pPr/>
              <a:t>41</a:t>
            </a:fld>
            <a:endParaRPr lang="de-CH" altLang="de-DE">
              <a:latin typeface="Calibri" charset="0"/>
            </a:endParaRPr>
          </a:p>
        </p:txBody>
      </p:sp>
      <p:sp>
        <p:nvSpPr>
          <p:cNvPr id="2" name="Datumsplatzhalter 1"/>
          <p:cNvSpPr>
            <a:spLocks noGrp="1"/>
          </p:cNvSpPr>
          <p:nvPr>
            <p:ph type="dt" idx="10"/>
          </p:nvPr>
        </p:nvSpPr>
        <p:spPr/>
        <p:txBody>
          <a:bodyPr/>
          <a:lstStyle/>
          <a:p>
            <a:r>
              <a:rPr lang="de-CH"/>
              <a:t>2019</a:t>
            </a:r>
            <a:endParaRPr lang="de-DE"/>
          </a:p>
        </p:txBody>
      </p:sp>
    </p:spTree>
    <p:extLst>
      <p:ext uri="{BB962C8B-B14F-4D97-AF65-F5344CB8AC3E}">
        <p14:creationId xmlns:p14="http://schemas.microsoft.com/office/powerpoint/2010/main" val="1866378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CH" altLang="de-DE" dirty="0"/>
              <a:t>Haltung:</a:t>
            </a:r>
            <a:r>
              <a:rPr lang="de-CH" altLang="de-DE" baseline="0" dirty="0"/>
              <a:t> Akzeptanz (Wertschätzung), </a:t>
            </a:r>
            <a:r>
              <a:rPr lang="de-CH" altLang="de-DE" baseline="0" dirty="0" err="1"/>
              <a:t>Partnerschaftlichkeit</a:t>
            </a:r>
            <a:r>
              <a:rPr lang="de-CH" altLang="de-DE" baseline="0" dirty="0"/>
              <a:t>, Mitgefühl, Entlockendes Arbeiten (ich unterstütze die Stärken und Ressourcen des Gegenüber)</a:t>
            </a:r>
          </a:p>
          <a:p>
            <a:pPr>
              <a:spcBef>
                <a:spcPct val="0"/>
              </a:spcBef>
            </a:pPr>
            <a:r>
              <a:rPr lang="de-CH" altLang="de-DE" baseline="0" dirty="0"/>
              <a:t>Kontext: Wer ist Auftraggeber? Was will er? Was will ich? Was ist meine Rolle? Wie sieht der Rahmen aus, gibt es Angehörige?</a:t>
            </a:r>
          </a:p>
          <a:p>
            <a:pPr>
              <a:spcBef>
                <a:spcPct val="0"/>
              </a:spcBef>
            </a:pPr>
            <a:r>
              <a:rPr lang="de-CH" altLang="de-DE" baseline="0" dirty="0"/>
              <a:t>Vorgehensweise: MI </a:t>
            </a:r>
          </a:p>
          <a:p>
            <a:pPr>
              <a:spcBef>
                <a:spcPct val="0"/>
              </a:spcBef>
            </a:pPr>
            <a:endParaRPr lang="de-CH" altLang="de-DE" baseline="0" dirty="0"/>
          </a:p>
          <a:p>
            <a:pPr>
              <a:spcBef>
                <a:spcPct val="0"/>
              </a:spcBef>
            </a:pPr>
            <a:r>
              <a:rPr lang="de-CH" altLang="de-DE" baseline="0" dirty="0"/>
              <a:t>Die 2 Tage sind nach diesem Prinzip aufgebaut!</a:t>
            </a:r>
            <a:endParaRPr lang="de-CH" altLang="de-DE" dirty="0"/>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fontAlgn="base">
              <a:spcBef>
                <a:spcPct val="0"/>
              </a:spcBef>
              <a:spcAft>
                <a:spcPct val="0"/>
              </a:spcAft>
              <a:defRPr>
                <a:solidFill>
                  <a:schemeClr val="tx1"/>
                </a:solidFill>
                <a:latin typeface="Century Gothic" charset="0"/>
              </a:defRPr>
            </a:lvl6pPr>
            <a:lvl7pPr marL="2971800" indent="-228600" fontAlgn="base">
              <a:spcBef>
                <a:spcPct val="0"/>
              </a:spcBef>
              <a:spcAft>
                <a:spcPct val="0"/>
              </a:spcAft>
              <a:defRPr>
                <a:solidFill>
                  <a:schemeClr val="tx1"/>
                </a:solidFill>
                <a:latin typeface="Century Gothic" charset="0"/>
              </a:defRPr>
            </a:lvl7pPr>
            <a:lvl8pPr marL="3429000" indent="-228600" fontAlgn="base">
              <a:spcBef>
                <a:spcPct val="0"/>
              </a:spcBef>
              <a:spcAft>
                <a:spcPct val="0"/>
              </a:spcAft>
              <a:defRPr>
                <a:solidFill>
                  <a:schemeClr val="tx1"/>
                </a:solidFill>
                <a:latin typeface="Century Gothic" charset="0"/>
              </a:defRPr>
            </a:lvl8pPr>
            <a:lvl9pPr marL="3886200" indent="-228600" fontAlgn="base">
              <a:spcBef>
                <a:spcPct val="0"/>
              </a:spcBef>
              <a:spcAft>
                <a:spcPct val="0"/>
              </a:spcAft>
              <a:defRPr>
                <a:solidFill>
                  <a:schemeClr val="tx1"/>
                </a:solidFill>
                <a:latin typeface="Century Gothic" charset="0"/>
              </a:defRPr>
            </a:lvl9pPr>
          </a:lstStyle>
          <a:p>
            <a:fld id="{976EF94B-559C-E34A-9538-C42BEB9AD3B6}" type="slidenum">
              <a:rPr lang="de-CH" altLang="de-DE">
                <a:latin typeface="Calibri" charset="0"/>
              </a:rPr>
              <a:pPr/>
              <a:t>42</a:t>
            </a:fld>
            <a:endParaRPr lang="de-CH" altLang="de-DE">
              <a:latin typeface="Calibri" charset="0"/>
            </a:endParaRPr>
          </a:p>
        </p:txBody>
      </p:sp>
      <p:sp>
        <p:nvSpPr>
          <p:cNvPr id="2" name="Datumsplatzhalter 1"/>
          <p:cNvSpPr>
            <a:spLocks noGrp="1"/>
          </p:cNvSpPr>
          <p:nvPr>
            <p:ph type="dt" idx="10"/>
          </p:nvPr>
        </p:nvSpPr>
        <p:spPr/>
        <p:txBody>
          <a:bodyPr/>
          <a:lstStyle/>
          <a:p>
            <a:r>
              <a:rPr lang="de-CH"/>
              <a:t>2019</a:t>
            </a:r>
            <a:endParaRPr lang="de-DE"/>
          </a:p>
        </p:txBody>
      </p:sp>
    </p:spTree>
    <p:extLst>
      <p:ext uri="{BB962C8B-B14F-4D97-AF65-F5344CB8AC3E}">
        <p14:creationId xmlns:p14="http://schemas.microsoft.com/office/powerpoint/2010/main" val="22036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202122"/>
                </a:solidFill>
                <a:effectLst/>
                <a:latin typeface="Arial" panose="020B0604020202020204" pitchFamily="34" charset="0"/>
              </a:rPr>
              <a:t>Entwicklung der </a:t>
            </a:r>
            <a:r>
              <a:rPr lang="de-DE" b="0" i="0" u="none" strike="noStrike" dirty="0">
                <a:solidFill>
                  <a:srgbClr val="0645AD"/>
                </a:solidFill>
                <a:effectLst/>
                <a:latin typeface="Arial" panose="020B0604020202020204" pitchFamily="34" charset="0"/>
                <a:hlinkClick r:id="rId3" tooltip="Gesprächspsychotherapie"/>
              </a:rPr>
              <a:t>Personenzentrierten Psychotherapie</a:t>
            </a:r>
            <a:r>
              <a:rPr lang="de-DE" b="0" i="0" dirty="0">
                <a:solidFill>
                  <a:srgbClr val="202122"/>
                </a:solidFill>
                <a:effectLst/>
                <a:latin typeface="Arial" panose="020B0604020202020204" pitchFamily="34" charset="0"/>
              </a:rPr>
              <a:t> (auch: Klientenzentrierten Psychotherapie) und dem Ausbau der </a:t>
            </a:r>
            <a:r>
              <a:rPr lang="de-DE" b="0" i="0" u="none" strike="noStrike" dirty="0">
                <a:solidFill>
                  <a:srgbClr val="0645AD"/>
                </a:solidFill>
                <a:effectLst/>
                <a:latin typeface="Arial" panose="020B0604020202020204" pitchFamily="34" charset="0"/>
                <a:hlinkClick r:id="rId4" tooltip="Humanistische Psychologie"/>
              </a:rPr>
              <a:t>Humanistischen Psychologie</a:t>
            </a:r>
            <a:r>
              <a:rPr lang="de-DE" b="0" i="0" dirty="0">
                <a:solidFill>
                  <a:srgbClr val="202122"/>
                </a:solidFill>
                <a:effectLst/>
                <a:latin typeface="Arial" panose="020B0604020202020204" pitchFamily="34" charset="0"/>
              </a:rPr>
              <a:t> besteht. Der von Rogers geschaffene </a:t>
            </a:r>
            <a:r>
              <a:rPr lang="de-DE" b="0" i="0" u="none" strike="noStrike" dirty="0">
                <a:solidFill>
                  <a:srgbClr val="0645AD"/>
                </a:solidFill>
                <a:effectLst/>
                <a:latin typeface="Arial" panose="020B0604020202020204" pitchFamily="34" charset="0"/>
                <a:hlinkClick r:id="rId5" tooltip="Personzentrierter Ansatz (Psychotherapie)"/>
              </a:rPr>
              <a:t>Personenzentrierte Ansatz</a:t>
            </a:r>
            <a:r>
              <a:rPr lang="de-DE" b="0" i="0" dirty="0">
                <a:solidFill>
                  <a:srgbClr val="202122"/>
                </a:solidFill>
                <a:effectLst/>
                <a:latin typeface="Arial" panose="020B0604020202020204" pitchFamily="34" charset="0"/>
              </a:rPr>
              <a:t> ist heute unter anderem sowohl fester Bestandteil der Gesprächsführung im Rahmen von Therapiegesprächen, als auch in der generellen Gesprächsführung der alltäglichen pädagogischen Arbeit mit Klienten.</a:t>
            </a:r>
            <a:endParaRPr lang="de-CH" dirty="0"/>
          </a:p>
        </p:txBody>
      </p:sp>
      <p:sp>
        <p:nvSpPr>
          <p:cNvPr id="4" name="Foliennummernplatzhalter 3"/>
          <p:cNvSpPr>
            <a:spLocks noGrp="1"/>
          </p:cNvSpPr>
          <p:nvPr>
            <p:ph type="sldNum" sz="quarter" idx="5"/>
          </p:nvPr>
        </p:nvSpPr>
        <p:spPr/>
        <p:txBody>
          <a:bodyPr/>
          <a:lstStyle/>
          <a:p>
            <a:fld id="{9AEC66E3-453A-9C4A-8893-76BF83F25C3A}" type="slidenum">
              <a:rPr lang="fr-FR" smtClean="0"/>
              <a:t>43</a:t>
            </a:fld>
            <a:endParaRPr lang="fr-FR"/>
          </a:p>
        </p:txBody>
      </p:sp>
    </p:spTree>
    <p:extLst>
      <p:ext uri="{BB962C8B-B14F-4D97-AF65-F5344CB8AC3E}">
        <p14:creationId xmlns:p14="http://schemas.microsoft.com/office/powerpoint/2010/main" val="146774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DARN</a:t>
            </a:r>
          </a:p>
          <a:p>
            <a:r>
              <a:rPr lang="de-CH" dirty="0"/>
              <a:t>Wünsche</a:t>
            </a:r>
          </a:p>
          <a:p>
            <a:r>
              <a:rPr lang="de-CH" dirty="0"/>
              <a:t>Fähigkeiten (Kapazitäten)</a:t>
            </a:r>
          </a:p>
          <a:p>
            <a:r>
              <a:rPr lang="de-CH" dirty="0"/>
              <a:t>Motive (Gründe)</a:t>
            </a:r>
          </a:p>
          <a:p>
            <a:r>
              <a:rPr lang="de-CH" dirty="0"/>
              <a:t>Notwendigkeit (Bedürfnisse)</a:t>
            </a:r>
          </a:p>
          <a:p>
            <a:endParaRPr lang="de-CH" dirty="0"/>
          </a:p>
        </p:txBody>
      </p:sp>
      <p:sp>
        <p:nvSpPr>
          <p:cNvPr id="4" name="Datumsplatzhalter 3"/>
          <p:cNvSpPr>
            <a:spLocks noGrp="1"/>
          </p:cNvSpPr>
          <p:nvPr>
            <p:ph type="dt" idx="1"/>
          </p:nvPr>
        </p:nvSpPr>
        <p:spPr/>
        <p:txBody>
          <a:bodyPr/>
          <a:lstStyle/>
          <a:p>
            <a:pPr>
              <a:defRPr/>
            </a:pPr>
            <a:r>
              <a:rPr lang="de-DE" altLang="de-DE"/>
              <a:t>24.11.2016</a:t>
            </a:r>
            <a:endParaRPr lang="en-US" altLang="de-DE"/>
          </a:p>
        </p:txBody>
      </p:sp>
      <p:sp>
        <p:nvSpPr>
          <p:cNvPr id="5" name="Foliennummernplatzhalter 4"/>
          <p:cNvSpPr>
            <a:spLocks noGrp="1"/>
          </p:cNvSpPr>
          <p:nvPr>
            <p:ph type="sldNum" sz="quarter" idx="5"/>
          </p:nvPr>
        </p:nvSpPr>
        <p:spPr/>
        <p:txBody>
          <a:bodyPr/>
          <a:lstStyle/>
          <a:p>
            <a:pPr>
              <a:defRPr/>
            </a:pPr>
            <a:fld id="{6EC6E3E8-5CD4-4126-BEAB-47E4DDCE06DD}" type="slidenum">
              <a:rPr lang="en-US" altLang="de-DE" smtClean="0"/>
              <a:pPr>
                <a:defRPr/>
              </a:pPr>
              <a:t>44</a:t>
            </a:fld>
            <a:endParaRPr lang="en-US" altLang="de-DE"/>
          </a:p>
        </p:txBody>
      </p:sp>
    </p:spTree>
    <p:extLst>
      <p:ext uri="{BB962C8B-B14F-4D97-AF65-F5344CB8AC3E}">
        <p14:creationId xmlns:p14="http://schemas.microsoft.com/office/powerpoint/2010/main" val="1806725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CH"/>
              <a:t>Einführung in Motivational Interviewing</a:t>
            </a:r>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45</a:t>
            </a:fld>
            <a:endParaRPr lang="de-CH"/>
          </a:p>
        </p:txBody>
      </p:sp>
    </p:spTree>
    <p:extLst>
      <p:ext uri="{BB962C8B-B14F-4D97-AF65-F5344CB8AC3E}">
        <p14:creationId xmlns:p14="http://schemas.microsoft.com/office/powerpoint/2010/main" val="3730952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wenn es etwas </a:t>
            </a:r>
            <a:r>
              <a:rPr lang="de-DE" dirty="0" err="1"/>
              <a:t>verwirrlich</a:t>
            </a:r>
            <a:r>
              <a:rPr lang="de-DE" dirty="0"/>
              <a:t> erscheinen mag,</a:t>
            </a:r>
            <a:r>
              <a:rPr lang="de-DE" baseline="0" dirty="0"/>
              <a:t> kann es Sinn machen auch die sich schräg gegenüber liegenden Punkte zu erfragen. Sollten KL damit überfordert sein nur pro contra Gegenüberstellung</a:t>
            </a:r>
            <a:endParaRPr lang="de-DE" dirty="0"/>
          </a:p>
        </p:txBody>
      </p:sp>
      <p:sp>
        <p:nvSpPr>
          <p:cNvPr id="4" name="Foliennummernplatzhalter 3"/>
          <p:cNvSpPr>
            <a:spLocks noGrp="1"/>
          </p:cNvSpPr>
          <p:nvPr>
            <p:ph type="sldNum" sz="quarter" idx="10"/>
          </p:nvPr>
        </p:nvSpPr>
        <p:spPr/>
        <p:txBody>
          <a:bodyPr/>
          <a:lstStyle/>
          <a:p>
            <a:pPr>
              <a:defRPr/>
            </a:pPr>
            <a:fld id="{15AEE09C-82AB-4D9C-8E1F-B46FA5486AC5}" type="slidenum">
              <a:rPr lang="de-CH" smtClean="0"/>
              <a:pPr>
                <a:defRPr/>
              </a:pPr>
              <a:t>46</a:t>
            </a:fld>
            <a:endParaRPr lang="de-CH"/>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Kopfzeilenplatzhalter 6"/>
          <p:cNvSpPr>
            <a:spLocks noGrp="1"/>
          </p:cNvSpPr>
          <p:nvPr>
            <p:ph type="hdr" sz="quarter" idx="13"/>
          </p:nvPr>
        </p:nvSpPr>
        <p:spPr/>
        <p:txBody>
          <a:bodyPr/>
          <a:lstStyle/>
          <a:p>
            <a:pPr>
              <a:defRPr/>
            </a:pPr>
            <a:r>
              <a:rPr lang="de-CH"/>
              <a:t>Einführung in Motivational Interviewing</a:t>
            </a:r>
          </a:p>
        </p:txBody>
      </p:sp>
    </p:spTree>
    <p:extLst>
      <p:ext uri="{BB962C8B-B14F-4D97-AF65-F5344CB8AC3E}">
        <p14:creationId xmlns:p14="http://schemas.microsoft.com/office/powerpoint/2010/main" val="3050133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CH"/>
              <a:t>Einführung in Motivational Interviewing</a:t>
            </a:r>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47</a:t>
            </a:fld>
            <a:endParaRPr lang="de-CH"/>
          </a:p>
        </p:txBody>
      </p:sp>
    </p:spTree>
    <p:extLst>
      <p:ext uri="{BB962C8B-B14F-4D97-AF65-F5344CB8AC3E}">
        <p14:creationId xmlns:p14="http://schemas.microsoft.com/office/powerpoint/2010/main" val="1661194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en-US" altLang="de-DE" dirty="0" err="1"/>
              <a:t>Haben</a:t>
            </a:r>
            <a:r>
              <a:rPr lang="en-US" altLang="de-DE" dirty="0"/>
              <a:t> </a:t>
            </a:r>
            <a:r>
              <a:rPr lang="en-US" altLang="de-DE" dirty="0" err="1"/>
              <a:t>sie</a:t>
            </a:r>
            <a:r>
              <a:rPr lang="en-US" altLang="de-DE" dirty="0"/>
              <a:t> </a:t>
            </a:r>
            <a:r>
              <a:rPr lang="en-US" altLang="de-DE" dirty="0" err="1"/>
              <a:t>seit</a:t>
            </a:r>
            <a:r>
              <a:rPr lang="en-US" altLang="de-DE" dirty="0"/>
              <a:t> </a:t>
            </a:r>
            <a:r>
              <a:rPr lang="en-US" altLang="de-DE" dirty="0" err="1"/>
              <a:t>unserem</a:t>
            </a:r>
            <a:r>
              <a:rPr lang="en-US" altLang="de-DE" dirty="0"/>
              <a:t> </a:t>
            </a:r>
            <a:r>
              <a:rPr lang="en-US" altLang="de-DE" dirty="0" err="1"/>
              <a:t>letzten</a:t>
            </a:r>
            <a:r>
              <a:rPr lang="en-US" altLang="de-DE" dirty="0"/>
              <a:t> </a:t>
            </a:r>
            <a:r>
              <a:rPr lang="en-US" altLang="de-DE" dirty="0" err="1"/>
              <a:t>Kontakt</a:t>
            </a:r>
            <a:r>
              <a:rPr lang="en-US" altLang="de-DE" dirty="0"/>
              <a:t> </a:t>
            </a:r>
            <a:r>
              <a:rPr lang="en-US" altLang="de-DE" dirty="0" err="1"/>
              <a:t>viel</a:t>
            </a:r>
            <a:r>
              <a:rPr lang="en-US" altLang="de-DE" dirty="0"/>
              <a:t> </a:t>
            </a:r>
            <a:r>
              <a:rPr lang="en-US" altLang="de-DE" dirty="0" err="1"/>
              <a:t>getrunken</a:t>
            </a:r>
            <a:r>
              <a:rPr lang="en-US" altLang="de-DE" dirty="0"/>
              <a:t>?</a:t>
            </a:r>
          </a:p>
          <a:p>
            <a:pPr eaLnBrk="1" hangingPunct="1">
              <a:spcBef>
                <a:spcPct val="0"/>
              </a:spcBef>
            </a:pPr>
            <a:r>
              <a:rPr lang="en-US" altLang="de-DE" dirty="0" err="1"/>
              <a:t>Wie</a:t>
            </a:r>
            <a:r>
              <a:rPr lang="en-US" altLang="de-DE" dirty="0"/>
              <a:t> </a:t>
            </a:r>
            <a:r>
              <a:rPr lang="en-US" altLang="de-DE" dirty="0" err="1"/>
              <a:t>würden</a:t>
            </a:r>
            <a:r>
              <a:rPr lang="en-US" altLang="de-DE" dirty="0"/>
              <a:t> </a:t>
            </a:r>
            <a:r>
              <a:rPr lang="en-US" altLang="de-DE" dirty="0" err="1"/>
              <a:t>sie</a:t>
            </a:r>
            <a:r>
              <a:rPr lang="en-US" altLang="de-DE" dirty="0"/>
              <a:t> den </a:t>
            </a:r>
            <a:r>
              <a:rPr lang="en-US" altLang="de-DE" dirty="0" err="1"/>
              <a:t>Konsum</a:t>
            </a:r>
            <a:r>
              <a:rPr lang="en-US" altLang="de-DE" dirty="0"/>
              <a:t> </a:t>
            </a:r>
            <a:r>
              <a:rPr lang="en-US" altLang="de-DE" dirty="0" err="1"/>
              <a:t>seit</a:t>
            </a:r>
            <a:r>
              <a:rPr lang="en-US" altLang="de-DE" dirty="0"/>
              <a:t> </a:t>
            </a:r>
            <a:r>
              <a:rPr lang="en-US" altLang="de-DE" dirty="0" err="1"/>
              <a:t>unserem</a:t>
            </a:r>
            <a:r>
              <a:rPr lang="en-US" altLang="de-DE" dirty="0"/>
              <a:t> </a:t>
            </a:r>
            <a:r>
              <a:rPr lang="en-US" altLang="de-DE" dirty="0" err="1"/>
              <a:t>letzten</a:t>
            </a:r>
            <a:r>
              <a:rPr lang="en-US" altLang="de-DE" dirty="0"/>
              <a:t> </a:t>
            </a:r>
            <a:r>
              <a:rPr lang="en-US" altLang="de-DE" dirty="0" err="1"/>
              <a:t>Kontakt</a:t>
            </a:r>
            <a:r>
              <a:rPr lang="en-US" altLang="de-DE" dirty="0"/>
              <a:t> </a:t>
            </a:r>
            <a:r>
              <a:rPr lang="en-US" altLang="de-DE" dirty="0" err="1"/>
              <a:t>beschreiben</a:t>
            </a:r>
            <a:r>
              <a:rPr lang="en-US" altLang="de-DE" dirty="0"/>
              <a:t>?</a:t>
            </a:r>
          </a:p>
          <a:p>
            <a:pPr eaLnBrk="1" hangingPunct="1">
              <a:spcBef>
                <a:spcPct val="0"/>
              </a:spcBef>
            </a:pPr>
            <a:r>
              <a:rPr lang="en-US" altLang="de-DE" dirty="0"/>
              <a:t>Oder</a:t>
            </a:r>
          </a:p>
          <a:p>
            <a:pPr eaLnBrk="1" hangingPunct="1">
              <a:spcBef>
                <a:spcPct val="0"/>
              </a:spcBef>
            </a:pPr>
            <a:r>
              <a:rPr lang="en-US" altLang="de-DE" dirty="0"/>
              <a:t>Hat </a:t>
            </a:r>
            <a:r>
              <a:rPr lang="en-US" altLang="de-DE" dirty="0" err="1"/>
              <a:t>sich</a:t>
            </a:r>
            <a:r>
              <a:rPr lang="en-US" altLang="de-DE" dirty="0"/>
              <a:t> </a:t>
            </a:r>
            <a:r>
              <a:rPr lang="en-US" altLang="de-DE" dirty="0" err="1"/>
              <a:t>etwas</a:t>
            </a:r>
            <a:r>
              <a:rPr lang="en-US" altLang="de-DE" dirty="0"/>
              <a:t> </a:t>
            </a:r>
            <a:r>
              <a:rPr lang="en-US" altLang="de-DE" dirty="0" err="1"/>
              <a:t>verändert</a:t>
            </a:r>
            <a:r>
              <a:rPr lang="en-US" altLang="de-DE" dirty="0"/>
              <a:t>?</a:t>
            </a:r>
          </a:p>
          <a:p>
            <a:pPr eaLnBrk="1" hangingPunct="1">
              <a:spcBef>
                <a:spcPct val="0"/>
              </a:spcBef>
            </a:pPr>
            <a:r>
              <a:rPr lang="en-US" altLang="de-DE" dirty="0"/>
              <a:t>Was hat </a:t>
            </a:r>
            <a:r>
              <a:rPr lang="en-US" altLang="de-DE" dirty="0" err="1"/>
              <a:t>zu</a:t>
            </a:r>
            <a:r>
              <a:rPr lang="en-US" altLang="de-DE" dirty="0"/>
              <a:t> der </a:t>
            </a:r>
            <a:r>
              <a:rPr lang="en-US" altLang="de-DE" dirty="0" err="1"/>
              <a:t>Veränderung</a:t>
            </a:r>
            <a:r>
              <a:rPr lang="en-US" altLang="de-DE" dirty="0"/>
              <a:t> </a:t>
            </a:r>
            <a:r>
              <a:rPr lang="en-US" altLang="de-DE" dirty="0" err="1"/>
              <a:t>geführt</a:t>
            </a:r>
            <a:r>
              <a:rPr lang="en-US" altLang="de-DE" dirty="0"/>
              <a:t>?</a:t>
            </a:r>
          </a:p>
          <a:p>
            <a:pPr eaLnBrk="1" hangingPunct="1">
              <a:spcBef>
                <a:spcPct val="0"/>
              </a:spcBef>
            </a:pPr>
            <a:r>
              <a:rPr lang="en-US" altLang="de-DE" dirty="0" err="1"/>
              <a:t>Weshalb</a:t>
            </a:r>
            <a:r>
              <a:rPr lang="en-US" altLang="de-DE" dirty="0"/>
              <a:t> </a:t>
            </a:r>
            <a:r>
              <a:rPr lang="en-US" altLang="de-DE" dirty="0" err="1"/>
              <a:t>glauben</a:t>
            </a:r>
            <a:r>
              <a:rPr lang="en-US" altLang="de-DE" dirty="0"/>
              <a:t> </a:t>
            </a:r>
            <a:r>
              <a:rPr lang="en-US" altLang="de-DE" dirty="0" err="1"/>
              <a:t>sie</a:t>
            </a:r>
            <a:r>
              <a:rPr lang="en-US" altLang="de-DE" dirty="0"/>
              <a:t>, </a:t>
            </a:r>
            <a:r>
              <a:rPr lang="en-US" altLang="de-DE" dirty="0" err="1"/>
              <a:t>können</a:t>
            </a:r>
            <a:r>
              <a:rPr lang="en-US" altLang="de-DE" dirty="0"/>
              <a:t> </a:t>
            </a:r>
            <a:r>
              <a:rPr lang="en-US" altLang="de-DE" dirty="0" err="1"/>
              <a:t>sie</a:t>
            </a:r>
            <a:r>
              <a:rPr lang="en-US" altLang="de-DE" dirty="0"/>
              <a:t> </a:t>
            </a:r>
            <a:r>
              <a:rPr lang="en-US" altLang="de-DE" dirty="0" err="1"/>
              <a:t>nicht</a:t>
            </a:r>
            <a:r>
              <a:rPr lang="en-US" altLang="de-DE" dirty="0"/>
              <a:t> </a:t>
            </a:r>
            <a:r>
              <a:rPr lang="en-US" altLang="de-DE" dirty="0" err="1"/>
              <a:t>aufhören</a:t>
            </a:r>
            <a:r>
              <a:rPr lang="en-US" altLang="de-DE" dirty="0"/>
              <a:t>?</a:t>
            </a:r>
          </a:p>
          <a:p>
            <a:pPr eaLnBrk="1" hangingPunct="1">
              <a:spcBef>
                <a:spcPct val="0"/>
              </a:spcBef>
            </a:pPr>
            <a:r>
              <a:rPr lang="en-US" altLang="de-DE" dirty="0" err="1"/>
              <a:t>Wie</a:t>
            </a:r>
            <a:r>
              <a:rPr lang="en-US" altLang="de-DE" dirty="0"/>
              <a:t> hat das Problem </a:t>
            </a:r>
            <a:r>
              <a:rPr lang="en-US" altLang="de-DE" dirty="0" err="1"/>
              <a:t>ihren</a:t>
            </a:r>
            <a:r>
              <a:rPr lang="en-US" altLang="de-DE" dirty="0"/>
              <a:t> </a:t>
            </a:r>
            <a:r>
              <a:rPr lang="en-US" altLang="de-DE" dirty="0" err="1"/>
              <a:t>Alltag</a:t>
            </a:r>
            <a:r>
              <a:rPr lang="en-US" altLang="de-DE" dirty="0"/>
              <a:t> </a:t>
            </a:r>
            <a:r>
              <a:rPr lang="en-US" altLang="de-DE" dirty="0" err="1"/>
              <a:t>beeinflusst</a:t>
            </a:r>
            <a:r>
              <a:rPr lang="en-US" altLang="de-DE" dirty="0"/>
              <a:t>?</a:t>
            </a:r>
          </a:p>
          <a:p>
            <a:endParaRPr lang="de-CH" dirty="0"/>
          </a:p>
        </p:txBody>
      </p:sp>
      <p:sp>
        <p:nvSpPr>
          <p:cNvPr id="4" name="Kopfzeilenplatzhalter 3"/>
          <p:cNvSpPr>
            <a:spLocks noGrp="1"/>
          </p:cNvSpPr>
          <p:nvPr>
            <p:ph type="hdr" sz="quarter" idx="10"/>
          </p:nvPr>
        </p:nvSpPr>
        <p:spPr/>
        <p:txBody>
          <a:bodyPr/>
          <a:lstStyle/>
          <a:p>
            <a:pPr>
              <a:defRPr/>
            </a:pPr>
            <a:r>
              <a:rPr lang="de-CH"/>
              <a:t>Einführung in Motivational Interviewing</a:t>
            </a:r>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48</a:t>
            </a:fld>
            <a:endParaRPr lang="de-CH"/>
          </a:p>
        </p:txBody>
      </p:sp>
    </p:spTree>
    <p:extLst>
      <p:ext uri="{BB962C8B-B14F-4D97-AF65-F5344CB8AC3E}">
        <p14:creationId xmlns:p14="http://schemas.microsoft.com/office/powerpoint/2010/main" val="1183692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9458" name="Folienbildplatzhalter 1"/>
          <p:cNvSpPr>
            <a:spLocks noGrp="1" noRot="1" noChangeAspect="1" noChangeArrowheads="1" noTextEdit="1"/>
          </p:cNvSpPr>
          <p:nvPr>
            <p:ph type="sldImg" idx="4294967295"/>
          </p:nvPr>
        </p:nvSpPr>
        <p:spPr>
          <a:xfrm>
            <a:off x="4894263" y="6162675"/>
            <a:ext cx="773112" cy="434975"/>
          </a:xfrm>
          <a:noFill/>
        </p:spPr>
      </p:sp>
      <p:sp>
        <p:nvSpPr>
          <p:cNvPr id="19459" name="Notizenplatzhalter 2"/>
          <p:cNvSpPr>
            <a:spLocks noGrp="1" noRot="1" noChangeAspect="1" noChangeArrowheads="1"/>
          </p:cNvSpPr>
          <p:nvPr>
            <p:ph type="body" idx="1"/>
          </p:nvPr>
        </p:nvSpPr>
        <p:spPr>
          <a:xfrm>
            <a:off x="1081195" y="1267979"/>
            <a:ext cx="8398951" cy="5157834"/>
          </a:xfrm>
          <a:noFill/>
        </p:spPr>
        <p:txBody>
          <a:bodyPr/>
          <a:lstStyle/>
          <a:p>
            <a:r>
              <a:rPr lang="en-US" altLang="de-DE"/>
              <a:t>Ehrlich (authentisch und von Herzen)</a:t>
            </a:r>
            <a:br>
              <a:rPr lang="en-US" altLang="de-DE"/>
            </a:br>
            <a:r>
              <a:rPr lang="en-US" altLang="de-DE"/>
              <a:t>Genau (begründet und beschreibend)</a:t>
            </a:r>
          </a:p>
          <a:p>
            <a:r>
              <a:rPr lang="en-US" altLang="de-DE"/>
              <a:t>Auf Augenhöhe (respektvoll; ohne Gönnermiene; bei Kinder auch wörtlich)</a:t>
            </a:r>
          </a:p>
          <a:p>
            <a:r>
              <a:rPr lang="en-US" altLang="de-DE"/>
              <a:t>Individuell (nicht vergleichend)</a:t>
            </a:r>
          </a:p>
          <a:p>
            <a:r>
              <a:rPr lang="en-US" altLang="de-DE"/>
              <a:t>Gerecht (den/die richtige(n)</a:t>
            </a:r>
            <a:br>
              <a:rPr lang="en-US" altLang="de-DE"/>
            </a:br>
            <a:r>
              <a:rPr lang="en-US" altLang="de-DE"/>
              <a:t>Sensibel (steht mir ein Urteil zu?)</a:t>
            </a:r>
          </a:p>
          <a:p>
            <a:r>
              <a:rPr lang="en-US" altLang="de-DE"/>
              <a:t>Ohne Einschränkung (nicht aber oder eigentlich)</a:t>
            </a:r>
          </a:p>
          <a:p>
            <a:endParaRPr lang="en-US" altLang="de-DE"/>
          </a:p>
        </p:txBody>
      </p:sp>
      <p:sp>
        <p:nvSpPr>
          <p:cNvPr id="2" name="Datumsplatzhalter 1">
            <a:extLst>
              <a:ext uri="{FF2B5EF4-FFF2-40B4-BE49-F238E27FC236}">
                <a16:creationId xmlns:a16="http://schemas.microsoft.com/office/drawing/2014/main" id="{FB52538F-19CB-834D-A262-B486C8FAD0A4}"/>
              </a:ext>
            </a:extLst>
          </p:cNvPr>
          <p:cNvSpPr>
            <a:spLocks noGrp="1"/>
          </p:cNvSpPr>
          <p:nvPr>
            <p:ph type="dt" idx="10"/>
          </p:nvPr>
        </p:nvSpPr>
        <p:spPr/>
        <p:txBody>
          <a:bodyPr/>
          <a:lstStyle/>
          <a:p>
            <a:pPr>
              <a:defRPr/>
            </a:pPr>
            <a:r>
              <a:rPr lang="de-CH" altLang="de-DE"/>
              <a:t>2019</a:t>
            </a:r>
            <a:endParaRPr lang="en-US" altLang="de-DE"/>
          </a:p>
        </p:txBody>
      </p:sp>
      <p:sp>
        <p:nvSpPr>
          <p:cNvPr id="3" name="Fußzeilenplatzhalter 2">
            <a:extLst>
              <a:ext uri="{FF2B5EF4-FFF2-40B4-BE49-F238E27FC236}">
                <a16:creationId xmlns:a16="http://schemas.microsoft.com/office/drawing/2014/main" id="{4763E212-DB3F-254C-A793-0881067FFB30}"/>
              </a:ext>
            </a:extLst>
          </p:cNvPr>
          <p:cNvSpPr>
            <a:spLocks noGrp="1"/>
          </p:cNvSpPr>
          <p:nvPr>
            <p:ph type="ftr" sz="quarter" idx="11"/>
          </p:nvPr>
        </p:nvSpPr>
        <p:spPr/>
        <p:txBody>
          <a:bodyPr/>
          <a:lstStyle/>
          <a:p>
            <a:pPr>
              <a:defRPr/>
            </a:pPr>
            <a:r>
              <a:rPr lang="en-US" altLang="de-DE"/>
              <a:t>Roger Mäder</a:t>
            </a:r>
          </a:p>
        </p:txBody>
      </p:sp>
      <p:sp>
        <p:nvSpPr>
          <p:cNvPr id="4" name="Foliennummernplatzhalter 3">
            <a:extLst>
              <a:ext uri="{FF2B5EF4-FFF2-40B4-BE49-F238E27FC236}">
                <a16:creationId xmlns:a16="http://schemas.microsoft.com/office/drawing/2014/main" id="{5F277086-01FA-1844-BA44-F1B844A0AB88}"/>
              </a:ext>
            </a:extLst>
          </p:cNvPr>
          <p:cNvSpPr>
            <a:spLocks noGrp="1"/>
          </p:cNvSpPr>
          <p:nvPr>
            <p:ph type="sldNum" sz="quarter" idx="12"/>
          </p:nvPr>
        </p:nvSpPr>
        <p:spPr/>
        <p:txBody>
          <a:bodyPr/>
          <a:lstStyle/>
          <a:p>
            <a:pPr>
              <a:defRPr/>
            </a:pPr>
            <a:fld id="{6EC6E3E8-5CD4-4126-BEAB-47E4DDCE06DD}" type="slidenum">
              <a:rPr lang="en-US" altLang="de-DE" smtClean="0"/>
              <a:pPr>
                <a:defRPr/>
              </a:pPr>
              <a:t>49</a:t>
            </a:fld>
            <a:endParaRPr lang="en-US" altLang="de-DE"/>
          </a:p>
        </p:txBody>
      </p:sp>
    </p:spTree>
    <p:extLst>
      <p:ext uri="{BB962C8B-B14F-4D97-AF65-F5344CB8AC3E}">
        <p14:creationId xmlns:p14="http://schemas.microsoft.com/office/powerpoint/2010/main" val="12078408"/>
      </p:ext>
    </p:extLst>
  </p:cSld>
  <p:clrMapOvr>
    <a:overrideClrMapping bg1="lt1" tx1="dk1" bg2="lt2" tx2="dk2" accent1="accent1" accent2="accent2" accent3="accent3" accent4="accent4" accent5="accent5" accent6="accent6" hlink="hlink" folHlink="folHlink"/>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pPr>
              <a:defRPr/>
            </a:pPr>
            <a:r>
              <a:rPr lang="de-CH"/>
              <a:t>Einführung in Motivational Interviewing</a:t>
            </a:r>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50</a:t>
            </a:fld>
            <a:endParaRPr lang="de-CH"/>
          </a:p>
        </p:txBody>
      </p:sp>
    </p:spTree>
    <p:extLst>
      <p:ext uri="{BB962C8B-B14F-4D97-AF65-F5344CB8AC3E}">
        <p14:creationId xmlns:p14="http://schemas.microsoft.com/office/powerpoint/2010/main" val="26838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06499" name="Notizenplatzhalter 2"/>
          <p:cNvSpPr>
            <a:spLocks noGrp="1"/>
          </p:cNvSpPr>
          <p:nvPr>
            <p:ph type="body" idx="1"/>
          </p:nvPr>
        </p:nvSpPr>
        <p:spPr bwMode="auto">
          <a:noFill/>
        </p:spPr>
        <p:txBody>
          <a:bodyPr wrap="square" numCol="1" anchor="t" anchorCtr="0" compatLnSpc="1">
            <a:prstTxWarp prst="textNoShape">
              <a:avLst/>
            </a:prstTxWarp>
          </a:bodyPr>
          <a:lstStyle/>
          <a:p>
            <a:r>
              <a:rPr lang="de-CH" dirty="0"/>
              <a:t>Paracelsus gelebt im 15. Jahrhundert</a:t>
            </a:r>
          </a:p>
          <a:p>
            <a:endParaRPr lang="de-CH" dirty="0"/>
          </a:p>
          <a:p>
            <a:r>
              <a:rPr lang="de-CH" dirty="0"/>
              <a:t>Bilder</a:t>
            </a:r>
            <a:r>
              <a:rPr lang="de-CH" baseline="0" dirty="0"/>
              <a:t> aus </a:t>
            </a:r>
            <a:r>
              <a:rPr lang="de-CH" baseline="0" dirty="0" err="1"/>
              <a:t>Bildbox</a:t>
            </a:r>
            <a:r>
              <a:rPr lang="de-CH" baseline="0" dirty="0"/>
              <a:t> verteilen und in 2er Gruppe Diskussion </a:t>
            </a:r>
            <a:r>
              <a:rPr lang="de-CH" baseline="0" dirty="0">
                <a:sym typeface="Wingdings" pitchFamily="2" charset="2"/>
              </a:rPr>
              <a:t> Plenum</a:t>
            </a:r>
            <a:endParaRPr lang="de-CH" dirty="0"/>
          </a:p>
        </p:txBody>
      </p:sp>
      <p:sp>
        <p:nvSpPr>
          <p:cNvPr id="4" name="Foliennummernplatzhalter 3"/>
          <p:cNvSpPr>
            <a:spLocks noGrp="1"/>
          </p:cNvSpPr>
          <p:nvPr>
            <p:ph type="sldNum" sz="quarter" idx="5"/>
          </p:nvPr>
        </p:nvSpPr>
        <p:spPr/>
        <p:txBody>
          <a:bodyPr/>
          <a:lstStyle/>
          <a:p>
            <a:pPr>
              <a:defRPr/>
            </a:pPr>
            <a:fld id="{B106072D-2F66-4FF4-992F-5DF8E0426F46}" type="slidenum">
              <a:rPr lang="de-CH" smtClean="0"/>
              <a:pPr>
                <a:defRPr/>
              </a:pPr>
              <a:t>8</a:t>
            </a:fld>
            <a:endParaRPr lang="de-CH"/>
          </a:p>
        </p:txBody>
      </p:sp>
      <p:sp>
        <p:nvSpPr>
          <p:cNvPr id="3" name="Fußzeilenplatzhalter 2"/>
          <p:cNvSpPr>
            <a:spLocks noGrp="1"/>
          </p:cNvSpPr>
          <p:nvPr>
            <p:ph type="ftr" sz="quarter" idx="11"/>
          </p:nvPr>
        </p:nvSpPr>
        <p:spPr/>
        <p:txBody>
          <a:bodyPr/>
          <a:lstStyle/>
          <a:p>
            <a:pPr>
              <a:defRPr/>
            </a:pPr>
            <a:r>
              <a:rPr lang="de-CH"/>
              <a:t>Roger Mäder</a:t>
            </a:r>
          </a:p>
        </p:txBody>
      </p:sp>
      <p:sp>
        <p:nvSpPr>
          <p:cNvPr id="5" name="Datumsplatzhalter 4"/>
          <p:cNvSpPr>
            <a:spLocks noGrp="1"/>
          </p:cNvSpPr>
          <p:nvPr>
            <p:ph type="dt" idx="12"/>
          </p:nvPr>
        </p:nvSpPr>
        <p:spPr/>
        <p:txBody>
          <a:bodyPr/>
          <a:lstStyle/>
          <a:p>
            <a:pPr>
              <a:defRPr/>
            </a:pPr>
            <a:r>
              <a:rPr lang="de-CH"/>
              <a:t>November 2018</a:t>
            </a:r>
          </a:p>
        </p:txBody>
      </p:sp>
      <p:sp>
        <p:nvSpPr>
          <p:cNvPr id="2" name="Kopfzeilenplatzhalter 1">
            <a:extLst>
              <a:ext uri="{FF2B5EF4-FFF2-40B4-BE49-F238E27FC236}">
                <a16:creationId xmlns:a16="http://schemas.microsoft.com/office/drawing/2014/main" id="{E2ECE5B2-9771-C946-B963-38821B169C47}"/>
              </a:ext>
            </a:extLst>
          </p:cNvPr>
          <p:cNvSpPr>
            <a:spLocks noGrp="1"/>
          </p:cNvSpPr>
          <p:nvPr>
            <p:ph type="hdr" sz="quarter" idx="13"/>
          </p:nvPr>
        </p:nvSpPr>
        <p:spPr/>
        <p:txBody>
          <a:bodyPr/>
          <a:lstStyle/>
          <a:p>
            <a:pPr>
              <a:defRPr/>
            </a:pPr>
            <a:r>
              <a:rPr lang="hr-HR"/>
              <a:t>September 2018</a:t>
            </a:r>
            <a:endParaRPr lang="de-CH"/>
          </a:p>
        </p:txBody>
      </p:sp>
    </p:spTree>
    <p:extLst>
      <p:ext uri="{BB962C8B-B14F-4D97-AF65-F5344CB8AC3E}">
        <p14:creationId xmlns:p14="http://schemas.microsoft.com/office/powerpoint/2010/main" val="2298662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pPr>
              <a:defRPr/>
            </a:pPr>
            <a:r>
              <a:rPr lang="de-CH"/>
              <a:t>Einführung in Motivational Interviewing</a:t>
            </a:r>
          </a:p>
        </p:txBody>
      </p:sp>
      <p:sp>
        <p:nvSpPr>
          <p:cNvPr id="5" name="Datumsplatzhalter 4"/>
          <p:cNvSpPr>
            <a:spLocks noGrp="1"/>
          </p:cNvSpPr>
          <p:nvPr>
            <p:ph type="dt" idx="1"/>
          </p:nvPr>
        </p:nvSpPr>
        <p:spPr/>
        <p:txBody>
          <a:bodyPr/>
          <a:lstStyle/>
          <a:p>
            <a:pPr>
              <a:defRPr/>
            </a:pPr>
            <a:r>
              <a:rPr lang="de-CH"/>
              <a:t>06.12.2019</a:t>
            </a:r>
          </a:p>
        </p:txBody>
      </p:sp>
      <p:sp>
        <p:nvSpPr>
          <p:cNvPr id="6" name="Fußzeilenplatzhalter 5"/>
          <p:cNvSpPr>
            <a:spLocks noGrp="1"/>
          </p:cNvSpPr>
          <p:nvPr>
            <p:ph type="ftr" sz="quarter" idx="4"/>
          </p:nvPr>
        </p:nvSpPr>
        <p:spPr/>
        <p:txBody>
          <a:bodyPr/>
          <a:lstStyle/>
          <a:p>
            <a:pPr>
              <a:defRPr/>
            </a:pPr>
            <a:r>
              <a:rPr lang="de-CH"/>
              <a:t>Roger Mäder</a:t>
            </a:r>
          </a:p>
        </p:txBody>
      </p:sp>
      <p:sp>
        <p:nvSpPr>
          <p:cNvPr id="7" name="Foliennummernplatzhalter 6"/>
          <p:cNvSpPr>
            <a:spLocks noGrp="1"/>
          </p:cNvSpPr>
          <p:nvPr>
            <p:ph type="sldNum" sz="quarter" idx="5"/>
          </p:nvPr>
        </p:nvSpPr>
        <p:spPr/>
        <p:txBody>
          <a:bodyPr/>
          <a:lstStyle/>
          <a:p>
            <a:pPr>
              <a:defRPr/>
            </a:pPr>
            <a:fld id="{15AEE09C-82AB-4D9C-8E1F-B46FA5486AC5}" type="slidenum">
              <a:rPr lang="de-CH" smtClean="0"/>
              <a:pPr>
                <a:defRPr/>
              </a:pPr>
              <a:t>52</a:t>
            </a:fld>
            <a:endParaRPr lang="de-CH"/>
          </a:p>
        </p:txBody>
      </p:sp>
    </p:spTree>
    <p:extLst>
      <p:ext uri="{BB962C8B-B14F-4D97-AF65-F5344CB8AC3E}">
        <p14:creationId xmlns:p14="http://schemas.microsoft.com/office/powerpoint/2010/main" val="280037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l="16286" t="11951" r="34409" b="72168"/>
          <a:stretch>
            <a:fillRect/>
          </a:stretch>
        </p:blipFill>
        <p:spPr bwMode="auto">
          <a:xfrm>
            <a:off x="10428927" y="582901"/>
            <a:ext cx="1263946" cy="20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Rot="1" noChangeAspect="1" noChangeArrowheads="1"/>
          </p:cNvSpPr>
          <p:nvPr>
            <p:ph type="body" idx="1"/>
          </p:nvPr>
        </p:nvSpPr>
        <p:spPr>
          <a:xfrm>
            <a:off x="1923825" y="1442152"/>
            <a:ext cx="10590886" cy="2888944"/>
          </a:xfrm>
          <a:solidFill>
            <a:srgbClr val="FFFFFF"/>
          </a:solidFill>
          <a:ln>
            <a:solidFill>
              <a:srgbClr val="000000"/>
            </a:solidFill>
            <a:miter lim="800000"/>
            <a:headEnd/>
            <a:tailEnd/>
          </a:ln>
        </p:spPr>
        <p:txBody>
          <a:bodyPr/>
          <a:lstStyle/>
          <a:p>
            <a:pPr eaLnBrk="1" hangingPunct="1">
              <a:spcBef>
                <a:spcPct val="0"/>
              </a:spcBef>
            </a:pPr>
            <a:r>
              <a:rPr lang="en-US" altLang="de-DE" dirty="0" err="1"/>
              <a:t>Aktives</a:t>
            </a:r>
            <a:r>
              <a:rPr lang="en-US" altLang="de-DE" dirty="0"/>
              <a:t> </a:t>
            </a:r>
            <a:r>
              <a:rPr lang="en-US" altLang="de-DE" dirty="0" err="1"/>
              <a:t>Zuhören</a:t>
            </a:r>
            <a:r>
              <a:rPr lang="en-US" altLang="de-DE" dirty="0"/>
              <a:t>:</a:t>
            </a:r>
          </a:p>
          <a:p>
            <a:pPr eaLnBrk="1" hangingPunct="1">
              <a:spcBef>
                <a:spcPct val="0"/>
              </a:spcBef>
            </a:pPr>
            <a:r>
              <a:rPr lang="en-US" altLang="de-DE" b="1" dirty="0"/>
              <a:t>in </a:t>
            </a:r>
            <a:r>
              <a:rPr lang="en-US" altLang="de-DE" b="1" dirty="0" err="1"/>
              <a:t>wörtlicher</a:t>
            </a:r>
            <a:r>
              <a:rPr lang="en-US" altLang="de-DE" b="1" dirty="0"/>
              <a:t> Form</a:t>
            </a:r>
            <a:r>
              <a:rPr lang="en-US" altLang="de-DE" dirty="0"/>
              <a:t>: “</a:t>
            </a:r>
            <a:r>
              <a:rPr lang="en-US" altLang="de-DE" dirty="0" err="1"/>
              <a:t>mir</a:t>
            </a:r>
            <a:r>
              <a:rPr lang="en-US" altLang="de-DE" dirty="0"/>
              <a:t> </a:t>
            </a:r>
            <a:r>
              <a:rPr lang="en-US" altLang="de-DE" dirty="0" err="1"/>
              <a:t>geht</a:t>
            </a:r>
            <a:r>
              <a:rPr lang="en-US" altLang="de-DE" dirty="0"/>
              <a:t> </a:t>
            </a:r>
            <a:r>
              <a:rPr lang="en-US" altLang="de-DE" dirty="0" err="1"/>
              <a:t>es</a:t>
            </a:r>
            <a:r>
              <a:rPr lang="en-US" altLang="de-DE" dirty="0"/>
              <a:t> </a:t>
            </a:r>
            <a:r>
              <a:rPr lang="en-US" altLang="de-DE" dirty="0" err="1"/>
              <a:t>nicht</a:t>
            </a:r>
            <a:r>
              <a:rPr lang="en-US" altLang="de-DE" dirty="0"/>
              <a:t> gut“,  “</a:t>
            </a:r>
            <a:r>
              <a:rPr lang="en-US" altLang="de-DE" dirty="0" err="1"/>
              <a:t>Ihnen</a:t>
            </a:r>
            <a:r>
              <a:rPr lang="en-US" altLang="de-DE" dirty="0"/>
              <a:t> </a:t>
            </a:r>
            <a:r>
              <a:rPr lang="en-US" altLang="de-DE" dirty="0" err="1"/>
              <a:t>geht</a:t>
            </a:r>
            <a:r>
              <a:rPr lang="en-US" altLang="de-DE" dirty="0"/>
              <a:t> </a:t>
            </a:r>
            <a:r>
              <a:rPr lang="en-US" altLang="de-DE" dirty="0" err="1"/>
              <a:t>es</a:t>
            </a:r>
            <a:r>
              <a:rPr lang="en-US" altLang="de-DE" dirty="0"/>
              <a:t> </a:t>
            </a:r>
            <a:r>
              <a:rPr lang="en-US" altLang="de-DE" dirty="0" err="1"/>
              <a:t>heute</a:t>
            </a:r>
            <a:r>
              <a:rPr lang="en-US" altLang="de-DE" dirty="0"/>
              <a:t> </a:t>
            </a:r>
            <a:r>
              <a:rPr lang="en-US" altLang="de-DE" dirty="0" err="1"/>
              <a:t>nicht</a:t>
            </a:r>
            <a:r>
              <a:rPr lang="en-US" altLang="de-DE" dirty="0"/>
              <a:t> gut“</a:t>
            </a:r>
          </a:p>
          <a:p>
            <a:pPr eaLnBrk="1" hangingPunct="1">
              <a:spcBef>
                <a:spcPct val="0"/>
              </a:spcBef>
            </a:pPr>
            <a:r>
              <a:rPr lang="en-US" altLang="de-DE" b="1" dirty="0" err="1"/>
              <a:t>Sinngemäss</a:t>
            </a:r>
            <a:r>
              <a:rPr lang="en-US" altLang="de-DE" dirty="0"/>
              <a:t>: „</a:t>
            </a:r>
            <a:r>
              <a:rPr lang="en-US" altLang="de-DE" dirty="0" err="1"/>
              <a:t>ich</a:t>
            </a:r>
            <a:r>
              <a:rPr lang="en-US" altLang="de-DE" dirty="0"/>
              <a:t> </a:t>
            </a:r>
            <a:r>
              <a:rPr lang="en-US" altLang="de-DE" dirty="0" err="1"/>
              <a:t>fühle</a:t>
            </a:r>
            <a:r>
              <a:rPr lang="en-US" altLang="de-DE" dirty="0"/>
              <a:t> </a:t>
            </a:r>
            <a:r>
              <a:rPr lang="en-US" altLang="de-DE" dirty="0" err="1"/>
              <a:t>mich</a:t>
            </a:r>
            <a:r>
              <a:rPr lang="en-US" altLang="de-DE" dirty="0"/>
              <a:t> </a:t>
            </a:r>
            <a:r>
              <a:rPr lang="en-US" altLang="de-DE" dirty="0" err="1"/>
              <a:t>heute</a:t>
            </a:r>
            <a:r>
              <a:rPr lang="en-US" altLang="de-DE" dirty="0"/>
              <a:t> </a:t>
            </a:r>
            <a:r>
              <a:rPr lang="en-US" altLang="de-DE" dirty="0" err="1"/>
              <a:t>depremiert</a:t>
            </a:r>
            <a:r>
              <a:rPr lang="en-US" altLang="de-DE" dirty="0"/>
              <a:t>“,  „Sie </a:t>
            </a:r>
            <a:r>
              <a:rPr lang="en-US" altLang="de-DE" dirty="0" err="1"/>
              <a:t>sind</a:t>
            </a:r>
            <a:r>
              <a:rPr lang="en-US" altLang="de-DE" dirty="0"/>
              <a:t> </a:t>
            </a:r>
            <a:r>
              <a:rPr lang="en-US" altLang="de-DE" dirty="0" err="1"/>
              <a:t>heute</a:t>
            </a:r>
            <a:r>
              <a:rPr lang="en-US" altLang="de-DE" dirty="0"/>
              <a:t> </a:t>
            </a:r>
            <a:r>
              <a:rPr lang="en-US" altLang="de-DE" dirty="0" err="1"/>
              <a:t>sehr</a:t>
            </a:r>
            <a:r>
              <a:rPr lang="en-US" altLang="de-DE" dirty="0"/>
              <a:t> </a:t>
            </a:r>
            <a:r>
              <a:rPr lang="en-US" altLang="de-DE" dirty="0" err="1"/>
              <a:t>niedergeschlagen</a:t>
            </a:r>
            <a:r>
              <a:rPr lang="en-US" altLang="de-DE" dirty="0"/>
              <a:t>“</a:t>
            </a:r>
          </a:p>
          <a:p>
            <a:pPr eaLnBrk="1" hangingPunct="1">
              <a:spcBef>
                <a:spcPct val="0"/>
              </a:spcBef>
            </a:pPr>
            <a:r>
              <a:rPr lang="en-US" altLang="de-DE" b="1" dirty="0" err="1"/>
              <a:t>aus</a:t>
            </a:r>
            <a:r>
              <a:rPr lang="en-US" altLang="de-DE" b="1" dirty="0"/>
              <a:t> </a:t>
            </a:r>
            <a:r>
              <a:rPr lang="en-US" altLang="de-DE" b="1" dirty="0" err="1"/>
              <a:t>dem</a:t>
            </a:r>
            <a:r>
              <a:rPr lang="en-US" altLang="de-DE" b="1" dirty="0"/>
              <a:t> Herzen </a:t>
            </a:r>
            <a:r>
              <a:rPr lang="en-US" altLang="de-DE" b="1" dirty="0" err="1"/>
              <a:t>gesprochen</a:t>
            </a:r>
            <a:r>
              <a:rPr lang="en-US" altLang="de-DE" dirty="0"/>
              <a:t>: „</a:t>
            </a:r>
            <a:r>
              <a:rPr lang="en-US" altLang="de-DE" dirty="0" err="1"/>
              <a:t>ich</a:t>
            </a:r>
            <a:r>
              <a:rPr lang="en-US" altLang="de-DE" dirty="0"/>
              <a:t> </a:t>
            </a:r>
            <a:r>
              <a:rPr lang="en-US" altLang="de-DE" dirty="0" err="1"/>
              <a:t>vertrage</a:t>
            </a:r>
            <a:r>
              <a:rPr lang="en-US" altLang="de-DE" dirty="0"/>
              <a:t> </a:t>
            </a:r>
            <a:r>
              <a:rPr lang="en-US" altLang="de-DE" dirty="0" err="1"/>
              <a:t>eine</a:t>
            </a:r>
            <a:r>
              <a:rPr lang="en-US" altLang="de-DE" dirty="0"/>
              <a:t> </a:t>
            </a:r>
            <a:r>
              <a:rPr lang="en-US" altLang="de-DE" dirty="0" err="1"/>
              <a:t>Menge</a:t>
            </a:r>
            <a:r>
              <a:rPr lang="en-US" altLang="de-DE" dirty="0"/>
              <a:t>, </a:t>
            </a:r>
            <a:r>
              <a:rPr lang="en-US" altLang="de-DE" dirty="0" err="1"/>
              <a:t>ich</a:t>
            </a:r>
            <a:r>
              <a:rPr lang="en-US" altLang="de-DE" dirty="0"/>
              <a:t> </a:t>
            </a:r>
            <a:r>
              <a:rPr lang="en-US" altLang="de-DE" dirty="0" err="1"/>
              <a:t>bleibe</a:t>
            </a:r>
            <a:r>
              <a:rPr lang="en-US" altLang="de-DE" dirty="0"/>
              <a:t> </a:t>
            </a:r>
            <a:r>
              <a:rPr lang="en-US" altLang="de-DE" dirty="0" err="1"/>
              <a:t>viel</a:t>
            </a:r>
            <a:r>
              <a:rPr lang="en-US" altLang="de-DE" dirty="0"/>
              <a:t> </a:t>
            </a:r>
            <a:r>
              <a:rPr lang="en-US" altLang="de-DE" dirty="0" err="1"/>
              <a:t>länger</a:t>
            </a:r>
            <a:r>
              <a:rPr lang="en-US" altLang="de-DE" dirty="0"/>
              <a:t> </a:t>
            </a:r>
            <a:r>
              <a:rPr lang="en-US" altLang="de-DE" dirty="0" err="1"/>
              <a:t>nüchtern</a:t>
            </a:r>
            <a:r>
              <a:rPr lang="en-US" altLang="de-DE" dirty="0"/>
              <a:t> </a:t>
            </a:r>
            <a:r>
              <a:rPr lang="en-US" altLang="de-DE" dirty="0" err="1"/>
              <a:t>als</a:t>
            </a:r>
            <a:r>
              <a:rPr lang="en-US" altLang="de-DE" dirty="0"/>
              <a:t> die </a:t>
            </a:r>
            <a:r>
              <a:rPr lang="en-US" altLang="de-DE" dirty="0" err="1"/>
              <a:t>Anderen</a:t>
            </a:r>
            <a:r>
              <a:rPr lang="en-US" altLang="de-DE" dirty="0"/>
              <a:t>“ “Sie </a:t>
            </a:r>
            <a:r>
              <a:rPr lang="en-US" altLang="de-DE" dirty="0" err="1"/>
              <a:t>sind</a:t>
            </a:r>
            <a:r>
              <a:rPr lang="en-US" altLang="de-DE" dirty="0"/>
              <a:t> </a:t>
            </a:r>
            <a:r>
              <a:rPr lang="en-US" altLang="de-DE" dirty="0" err="1"/>
              <a:t>stolz</a:t>
            </a:r>
            <a:r>
              <a:rPr lang="en-US" altLang="de-DE" dirty="0"/>
              <a:t> auf </a:t>
            </a:r>
            <a:r>
              <a:rPr lang="en-US" altLang="de-DE" dirty="0" err="1"/>
              <a:t>ihre</a:t>
            </a:r>
            <a:r>
              <a:rPr lang="en-US" altLang="de-DE" dirty="0"/>
              <a:t> </a:t>
            </a:r>
            <a:r>
              <a:rPr lang="en-US" altLang="de-DE" dirty="0" err="1"/>
              <a:t>Trinkfestigkeit</a:t>
            </a:r>
            <a:r>
              <a:rPr lang="en-US" altLang="de-DE" dirty="0"/>
              <a:t>“</a:t>
            </a:r>
          </a:p>
          <a:p>
            <a:pPr eaLnBrk="1" hangingPunct="1">
              <a:spcBef>
                <a:spcPct val="0"/>
              </a:spcBef>
            </a:pPr>
            <a:endParaRPr lang="en-US" altLang="de-DE" dirty="0"/>
          </a:p>
          <a:p>
            <a:pPr eaLnBrk="1" hangingPunct="1">
              <a:spcBef>
                <a:spcPct val="0"/>
              </a:spcBef>
            </a:pPr>
            <a:r>
              <a:rPr lang="en-US" altLang="de-DE" dirty="0" err="1"/>
              <a:t>Keine</a:t>
            </a:r>
            <a:r>
              <a:rPr lang="en-US" altLang="de-DE" dirty="0"/>
              <a:t> </a:t>
            </a:r>
            <a:r>
              <a:rPr lang="en-US" altLang="de-DE" dirty="0" err="1"/>
              <a:t>Frage</a:t>
            </a:r>
            <a:r>
              <a:rPr lang="en-US" altLang="de-DE" dirty="0"/>
              <a:t>, </a:t>
            </a:r>
            <a:r>
              <a:rPr lang="en-US" altLang="de-DE" dirty="0" err="1"/>
              <a:t>keine</a:t>
            </a:r>
            <a:r>
              <a:rPr lang="en-US" altLang="de-DE" dirty="0"/>
              <a:t> Meta-</a:t>
            </a:r>
            <a:r>
              <a:rPr lang="en-US" altLang="de-DE" dirty="0" err="1"/>
              <a:t>Kommunikation</a:t>
            </a:r>
            <a:r>
              <a:rPr lang="en-US" altLang="de-DE" dirty="0"/>
              <a:t>, </a:t>
            </a:r>
            <a:r>
              <a:rPr lang="en-US" altLang="de-DE" dirty="0" err="1"/>
              <a:t>ich</a:t>
            </a:r>
            <a:r>
              <a:rPr lang="en-US" altLang="de-DE" dirty="0"/>
              <a:t> muss </a:t>
            </a:r>
            <a:r>
              <a:rPr lang="en-US" altLang="de-DE" dirty="0" err="1"/>
              <a:t>nicht</a:t>
            </a:r>
            <a:r>
              <a:rPr lang="en-US" altLang="de-DE" dirty="0"/>
              <a:t> ins </a:t>
            </a:r>
            <a:r>
              <a:rPr lang="en-US" altLang="de-DE" dirty="0" err="1"/>
              <a:t>Schwarze</a:t>
            </a:r>
            <a:r>
              <a:rPr lang="en-US" altLang="de-DE" dirty="0"/>
              <a:t> </a:t>
            </a:r>
            <a:r>
              <a:rPr lang="en-US" altLang="de-DE" dirty="0" err="1"/>
              <a:t>treffen</a:t>
            </a:r>
            <a:r>
              <a:rPr lang="en-US" altLang="de-DE" dirty="0"/>
              <a:t>, </a:t>
            </a:r>
            <a:r>
              <a:rPr lang="en-US" altLang="de-DE" dirty="0" err="1"/>
              <a:t>eile</a:t>
            </a:r>
            <a:r>
              <a:rPr lang="en-US" altLang="de-DE" dirty="0"/>
              <a:t> </a:t>
            </a:r>
            <a:r>
              <a:rPr lang="en-US" altLang="de-DE" dirty="0" err="1"/>
              <a:t>dem</a:t>
            </a:r>
            <a:r>
              <a:rPr lang="en-US" altLang="de-DE" dirty="0"/>
              <a:t> </a:t>
            </a:r>
            <a:r>
              <a:rPr lang="en-US" altLang="de-DE" dirty="0" err="1"/>
              <a:t>Klienten</a:t>
            </a:r>
            <a:r>
              <a:rPr lang="en-US" altLang="de-DE" dirty="0"/>
              <a:t> </a:t>
            </a:r>
            <a:r>
              <a:rPr lang="en-US" altLang="de-DE" dirty="0" err="1"/>
              <a:t>nicht</a:t>
            </a:r>
            <a:r>
              <a:rPr lang="en-US" altLang="de-DE" dirty="0"/>
              <a:t> </a:t>
            </a:r>
            <a:r>
              <a:rPr lang="en-US" altLang="de-DE" dirty="0" err="1"/>
              <a:t>voraus</a:t>
            </a:r>
            <a:r>
              <a:rPr lang="en-US" altLang="de-DE" dirty="0"/>
              <a:t>, </a:t>
            </a:r>
            <a:r>
              <a:rPr lang="en-US" altLang="de-DE" dirty="0" err="1"/>
              <a:t>Selbstoffenbarung</a:t>
            </a:r>
            <a:endParaRPr lang="en-US" altLang="de-DE" dirty="0"/>
          </a:p>
          <a:p>
            <a:pPr eaLnBrk="1" hangingPunct="1">
              <a:spcBef>
                <a:spcPct val="0"/>
              </a:spcBef>
            </a:pPr>
            <a:endParaRPr lang="en-US" altLang="de-DE" dirty="0"/>
          </a:p>
        </p:txBody>
      </p:sp>
      <p:sp>
        <p:nvSpPr>
          <p:cNvPr id="2" name="Datumsplatzhalter 1">
            <a:extLst>
              <a:ext uri="{FF2B5EF4-FFF2-40B4-BE49-F238E27FC236}">
                <a16:creationId xmlns:a16="http://schemas.microsoft.com/office/drawing/2014/main" id="{BAEF6C57-A6E3-3346-A321-3780E481D0A8}"/>
              </a:ext>
            </a:extLst>
          </p:cNvPr>
          <p:cNvSpPr>
            <a:spLocks noGrp="1"/>
          </p:cNvSpPr>
          <p:nvPr>
            <p:ph type="dt" idx="10"/>
          </p:nvPr>
        </p:nvSpPr>
        <p:spPr/>
        <p:txBody>
          <a:bodyPr/>
          <a:lstStyle/>
          <a:p>
            <a:pPr>
              <a:defRPr/>
            </a:pPr>
            <a:r>
              <a:rPr lang="de-CH" altLang="de-DE"/>
              <a:t>2019</a:t>
            </a:r>
            <a:endParaRPr lang="en-US" altLang="de-DE"/>
          </a:p>
        </p:txBody>
      </p:sp>
      <p:sp>
        <p:nvSpPr>
          <p:cNvPr id="3" name="Fußzeilenplatzhalter 2">
            <a:extLst>
              <a:ext uri="{FF2B5EF4-FFF2-40B4-BE49-F238E27FC236}">
                <a16:creationId xmlns:a16="http://schemas.microsoft.com/office/drawing/2014/main" id="{07F17334-60F9-3A4C-9634-ED3B2455C1FF}"/>
              </a:ext>
            </a:extLst>
          </p:cNvPr>
          <p:cNvSpPr>
            <a:spLocks noGrp="1"/>
          </p:cNvSpPr>
          <p:nvPr>
            <p:ph type="ftr" sz="quarter" idx="11"/>
          </p:nvPr>
        </p:nvSpPr>
        <p:spPr/>
        <p:txBody>
          <a:bodyPr/>
          <a:lstStyle/>
          <a:p>
            <a:pPr>
              <a:defRPr/>
            </a:pPr>
            <a:r>
              <a:rPr lang="en-US" altLang="de-DE"/>
              <a:t>Roger Mäder</a:t>
            </a:r>
          </a:p>
        </p:txBody>
      </p:sp>
      <p:sp>
        <p:nvSpPr>
          <p:cNvPr id="4" name="Foliennummernplatzhalter 3">
            <a:extLst>
              <a:ext uri="{FF2B5EF4-FFF2-40B4-BE49-F238E27FC236}">
                <a16:creationId xmlns:a16="http://schemas.microsoft.com/office/drawing/2014/main" id="{BB120157-876C-5E4C-9BEB-2D6482479E74}"/>
              </a:ext>
            </a:extLst>
          </p:cNvPr>
          <p:cNvSpPr>
            <a:spLocks noGrp="1"/>
          </p:cNvSpPr>
          <p:nvPr>
            <p:ph type="sldNum" sz="quarter" idx="12"/>
          </p:nvPr>
        </p:nvSpPr>
        <p:spPr/>
        <p:txBody>
          <a:bodyPr/>
          <a:lstStyle/>
          <a:p>
            <a:pPr>
              <a:defRPr/>
            </a:pPr>
            <a:fld id="{6EC6E3E8-5CD4-4126-BEAB-47E4DDCE06DD}" type="slidenum">
              <a:rPr lang="en-US" altLang="de-DE" smtClean="0"/>
              <a:pPr>
                <a:defRPr/>
              </a:pPr>
              <a:t>53</a:t>
            </a:fld>
            <a:endParaRPr lang="en-US" altLang="de-DE"/>
          </a:p>
        </p:txBody>
      </p:sp>
    </p:spTree>
    <p:extLst>
      <p:ext uri="{BB962C8B-B14F-4D97-AF65-F5344CB8AC3E}">
        <p14:creationId xmlns:p14="http://schemas.microsoft.com/office/powerpoint/2010/main" val="2546798681"/>
      </p:ext>
    </p:extLst>
  </p:cSld>
  <p:clrMapOvr>
    <a:overrideClrMapping bg1="lt1" tx1="dk1" bg2="lt2" tx2="dk2" accent1="accent1" accent2="accent2" accent3="accent3" accent4="accent4" accent5="accent5" accent6="accent6" hlink="hlink" folHlink="folHlink"/>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hier gilt</a:t>
            </a:r>
            <a:r>
              <a:rPr lang="de-CH" baseline="0" dirty="0"/>
              <a:t>, es muss nicht ins Schwarze getroffen werden!</a:t>
            </a:r>
            <a:endParaRPr lang="de-CH" dirty="0"/>
          </a:p>
        </p:txBody>
      </p:sp>
      <p:sp>
        <p:nvSpPr>
          <p:cNvPr id="4" name="Datumsplatzhalter 3"/>
          <p:cNvSpPr>
            <a:spLocks noGrp="1"/>
          </p:cNvSpPr>
          <p:nvPr>
            <p:ph type="dt" idx="10"/>
          </p:nvPr>
        </p:nvSpPr>
        <p:spPr/>
        <p:txBody>
          <a:bodyPr/>
          <a:lstStyle/>
          <a:p>
            <a:pPr>
              <a:defRPr/>
            </a:pPr>
            <a:r>
              <a:rPr lang="de-CH" altLang="de-DE"/>
              <a:t>2019</a:t>
            </a:r>
            <a:endParaRPr lang="en-US" altLang="de-DE"/>
          </a:p>
        </p:txBody>
      </p:sp>
      <p:sp>
        <p:nvSpPr>
          <p:cNvPr id="5" name="Foliennummernplatzhalter 4"/>
          <p:cNvSpPr>
            <a:spLocks noGrp="1"/>
          </p:cNvSpPr>
          <p:nvPr>
            <p:ph type="sldNum" sz="quarter" idx="11"/>
          </p:nvPr>
        </p:nvSpPr>
        <p:spPr/>
        <p:txBody>
          <a:bodyPr/>
          <a:lstStyle/>
          <a:p>
            <a:pPr>
              <a:defRPr/>
            </a:pPr>
            <a:fld id="{6EC6E3E8-5CD4-4126-BEAB-47E4DDCE06DD}" type="slidenum">
              <a:rPr lang="en-US" altLang="de-DE" smtClean="0"/>
              <a:pPr>
                <a:defRPr/>
              </a:pPr>
              <a:t>54</a:t>
            </a:fld>
            <a:endParaRPr lang="en-US" altLang="de-DE"/>
          </a:p>
        </p:txBody>
      </p:sp>
    </p:spTree>
    <p:extLst>
      <p:ext uri="{BB962C8B-B14F-4D97-AF65-F5344CB8AC3E}">
        <p14:creationId xmlns:p14="http://schemas.microsoft.com/office/powerpoint/2010/main" val="1141254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pPr>
              <a:defRPr/>
            </a:pPr>
            <a:r>
              <a:rPr lang="de-CH"/>
              <a:t>Einführung in Motivational Interviewing</a:t>
            </a:r>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55</a:t>
            </a:fld>
            <a:endParaRPr lang="de-CH"/>
          </a:p>
        </p:txBody>
      </p:sp>
    </p:spTree>
    <p:extLst>
      <p:ext uri="{BB962C8B-B14F-4D97-AF65-F5344CB8AC3E}">
        <p14:creationId xmlns:p14="http://schemas.microsoft.com/office/powerpoint/2010/main" val="3369875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Konfuzius: das Gras wächst nicht schneller wenn wir daran ziehen!</a:t>
            </a:r>
          </a:p>
          <a:p>
            <a:pPr marL="228600" indent="-228600">
              <a:buFont typeface="+mj-lt"/>
              <a:buAutoNum type="arabicPeriod"/>
            </a:pPr>
            <a:r>
              <a:rPr lang="de-CH" dirty="0"/>
              <a:t>Rückmeldung zu Laborresultaten, Ergebnissen von Untersuchungen, Blutbild etc. </a:t>
            </a:r>
            <a:r>
              <a:rPr lang="de-CH" dirty="0">
                <a:sym typeface="Wingdings" pitchFamily="2" charset="2"/>
              </a:rPr>
              <a:t></a:t>
            </a:r>
            <a:r>
              <a:rPr lang="de-CH" dirty="0"/>
              <a:t> Fördern der Dissonanz zwischen IST und SOLL</a:t>
            </a:r>
          </a:p>
          <a:p>
            <a:pPr marL="228600" indent="-228600">
              <a:buFont typeface="+mj-lt"/>
              <a:buAutoNum type="arabicPeriod"/>
            </a:pPr>
            <a:r>
              <a:rPr lang="de-CH" dirty="0"/>
              <a:t>Verantwortung liegt alleine beim Patienten </a:t>
            </a:r>
            <a:r>
              <a:rPr lang="de-CH" dirty="0">
                <a:sym typeface="Wingdings" pitchFamily="2" charset="2"/>
              </a:rPr>
              <a:t> </a:t>
            </a:r>
            <a:r>
              <a:rPr lang="de-CH" dirty="0"/>
              <a:t>es ist sein Behandlungsplan</a:t>
            </a:r>
          </a:p>
          <a:p>
            <a:pPr marL="228600" indent="-228600">
              <a:buFont typeface="+mj-lt"/>
              <a:buAutoNum type="arabicPeriod"/>
            </a:pPr>
            <a:r>
              <a:rPr lang="de-CH" dirty="0"/>
              <a:t>Klare, verständliche umsetzbare Handlungsanweisungen </a:t>
            </a:r>
            <a:r>
              <a:rPr lang="de-CH" dirty="0">
                <a:sym typeface="Wingdings" pitchFamily="2" charset="2"/>
              </a:rPr>
              <a:t> </a:t>
            </a:r>
            <a:r>
              <a:rPr lang="de-CH" dirty="0"/>
              <a:t>nicht </a:t>
            </a:r>
            <a:r>
              <a:rPr lang="de-CH" dirty="0" err="1"/>
              <a:t>zuviel</a:t>
            </a:r>
            <a:r>
              <a:rPr lang="de-CH" dirty="0"/>
              <a:t> sonst Gefahr von Experte sein</a:t>
            </a:r>
          </a:p>
          <a:p>
            <a:pPr marL="228600" indent="-228600">
              <a:buFont typeface="+mj-lt"/>
              <a:buAutoNum type="arabicPeriod"/>
            </a:pPr>
            <a:r>
              <a:rPr lang="de-CH" dirty="0"/>
              <a:t>Wenn Patient auswählen kann, steigert dies die Autonomie und Selbstbestimmung</a:t>
            </a:r>
          </a:p>
          <a:p>
            <a:pPr marL="228600" indent="-228600">
              <a:buFont typeface="+mj-lt"/>
              <a:buAutoNum type="arabicPeriod"/>
            </a:pPr>
            <a:r>
              <a:rPr lang="de-CH" dirty="0"/>
              <a:t>Stil der Interaktion</a:t>
            </a:r>
          </a:p>
          <a:p>
            <a:pPr marL="228600" indent="-228600">
              <a:buFont typeface="+mj-lt"/>
              <a:buAutoNum type="arabicPeriod"/>
            </a:pPr>
            <a:r>
              <a:rPr lang="de-CH" dirty="0"/>
              <a:t>Einschätzung „ich kann das schaffen“ erhöht die Wahrscheinlichkeit, die Sache in Angriff zu nehmen</a:t>
            </a:r>
          </a:p>
          <a:p>
            <a:endParaRPr lang="de-CH" dirty="0"/>
          </a:p>
          <a:p>
            <a:r>
              <a:rPr lang="de-CH" dirty="0"/>
              <a:t>FRAMES ist eine Auflistung von Elementen keine eigenständige Intervention!!</a:t>
            </a:r>
          </a:p>
          <a:p>
            <a:endParaRPr lang="de-CH" dirty="0"/>
          </a:p>
          <a:p>
            <a:r>
              <a:rPr lang="de-CH" dirty="0" err="1"/>
              <a:t>Recovery</a:t>
            </a:r>
            <a:r>
              <a:rPr lang="de-CH" dirty="0"/>
              <a:t>: 4 Schlüsselwerte: Personenorientierung, </a:t>
            </a:r>
            <a:r>
              <a:rPr lang="de-CH" dirty="0" err="1"/>
              <a:t>Betroffeneinbezug</a:t>
            </a:r>
            <a:r>
              <a:rPr lang="de-CH" dirty="0"/>
              <a:t>, Selbstbestimmung, Wahlfreiheit</a:t>
            </a:r>
          </a:p>
          <a:p>
            <a:endParaRPr lang="de-CH" dirty="0"/>
          </a:p>
          <a:p>
            <a:endParaRPr lang="de-CH" dirty="0"/>
          </a:p>
        </p:txBody>
      </p:sp>
      <p:sp>
        <p:nvSpPr>
          <p:cNvPr id="4" name="Datumsplatzhalter 3"/>
          <p:cNvSpPr>
            <a:spLocks noGrp="1"/>
          </p:cNvSpPr>
          <p:nvPr>
            <p:ph type="dt" idx="10"/>
          </p:nvPr>
        </p:nvSpPr>
        <p:spPr/>
        <p:txBody>
          <a:bodyPr/>
          <a:lstStyle/>
          <a:p>
            <a:r>
              <a:rPr lang="de-CH"/>
              <a:t>2019</a:t>
            </a:r>
            <a:endParaRPr lang="de-DE"/>
          </a:p>
        </p:txBody>
      </p:sp>
      <p:sp>
        <p:nvSpPr>
          <p:cNvPr id="5" name="Foliennummernplatzhalter 4"/>
          <p:cNvSpPr>
            <a:spLocks noGrp="1"/>
          </p:cNvSpPr>
          <p:nvPr>
            <p:ph type="sldNum" sz="quarter" idx="11"/>
          </p:nvPr>
        </p:nvSpPr>
        <p:spPr/>
        <p:txBody>
          <a:bodyPr/>
          <a:lstStyle/>
          <a:p>
            <a:fld id="{DB877EF1-FB60-F543-9013-0B5269425627}" type="slidenum">
              <a:rPr lang="de-DE" smtClean="0"/>
              <a:t>57</a:t>
            </a:fld>
            <a:endParaRPr lang="de-DE"/>
          </a:p>
        </p:txBody>
      </p:sp>
      <p:sp>
        <p:nvSpPr>
          <p:cNvPr id="6" name="Fußzeilenplatzhalter 5"/>
          <p:cNvSpPr>
            <a:spLocks noGrp="1"/>
          </p:cNvSpPr>
          <p:nvPr>
            <p:ph type="ftr" sz="quarter" idx="12"/>
          </p:nvPr>
        </p:nvSpPr>
        <p:spPr/>
        <p:txBody>
          <a:bodyPr/>
          <a:lstStyle/>
          <a:p>
            <a:pPr>
              <a:defRPr/>
            </a:pPr>
            <a:r>
              <a:rPr lang="en-US" altLang="de-DE"/>
              <a:t>Roger Mäder</a:t>
            </a:r>
          </a:p>
        </p:txBody>
      </p:sp>
    </p:spTree>
    <p:extLst>
      <p:ext uri="{BB962C8B-B14F-4D97-AF65-F5344CB8AC3E}">
        <p14:creationId xmlns:p14="http://schemas.microsoft.com/office/powerpoint/2010/main" val="1964515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hier gilt</a:t>
            </a:r>
            <a:r>
              <a:rPr lang="de-CH" baseline="0" dirty="0"/>
              <a:t>, es muss nicht ins Schwarze getroffen werden!</a:t>
            </a:r>
            <a:endParaRPr lang="de-CH" dirty="0"/>
          </a:p>
        </p:txBody>
      </p:sp>
      <p:sp>
        <p:nvSpPr>
          <p:cNvPr id="4" name="Datumsplatzhalter 3"/>
          <p:cNvSpPr>
            <a:spLocks noGrp="1"/>
          </p:cNvSpPr>
          <p:nvPr>
            <p:ph type="dt" idx="10"/>
          </p:nvPr>
        </p:nvSpPr>
        <p:spPr/>
        <p:txBody>
          <a:bodyPr/>
          <a:lstStyle/>
          <a:p>
            <a:pPr>
              <a:defRPr/>
            </a:pPr>
            <a:r>
              <a:rPr lang="de-CH" altLang="de-DE"/>
              <a:t>2019</a:t>
            </a:r>
            <a:endParaRPr lang="en-US" altLang="de-DE"/>
          </a:p>
        </p:txBody>
      </p:sp>
      <p:sp>
        <p:nvSpPr>
          <p:cNvPr id="5" name="Foliennummernplatzhalter 4"/>
          <p:cNvSpPr>
            <a:spLocks noGrp="1"/>
          </p:cNvSpPr>
          <p:nvPr>
            <p:ph type="sldNum" sz="quarter" idx="11"/>
          </p:nvPr>
        </p:nvSpPr>
        <p:spPr/>
        <p:txBody>
          <a:bodyPr/>
          <a:lstStyle/>
          <a:p>
            <a:pPr>
              <a:defRPr/>
            </a:pPr>
            <a:fld id="{6EC6E3E8-5CD4-4126-BEAB-47E4DDCE06DD}" type="slidenum">
              <a:rPr lang="en-US" altLang="de-DE" smtClean="0"/>
              <a:pPr>
                <a:defRPr/>
              </a:pPr>
              <a:t>58</a:t>
            </a:fld>
            <a:endParaRPr lang="en-US" altLang="de-DE"/>
          </a:p>
        </p:txBody>
      </p:sp>
    </p:spTree>
    <p:extLst>
      <p:ext uri="{BB962C8B-B14F-4D97-AF65-F5344CB8AC3E}">
        <p14:creationId xmlns:p14="http://schemas.microsoft.com/office/powerpoint/2010/main" val="17543922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hier gilt</a:t>
            </a:r>
            <a:r>
              <a:rPr lang="de-CH" baseline="0" dirty="0"/>
              <a:t>, es muss nicht ins Schwarze getroffen werden!</a:t>
            </a:r>
            <a:endParaRPr lang="de-CH" dirty="0"/>
          </a:p>
        </p:txBody>
      </p:sp>
      <p:sp>
        <p:nvSpPr>
          <p:cNvPr id="4" name="Datumsplatzhalter 3"/>
          <p:cNvSpPr>
            <a:spLocks noGrp="1"/>
          </p:cNvSpPr>
          <p:nvPr>
            <p:ph type="dt" idx="10"/>
          </p:nvPr>
        </p:nvSpPr>
        <p:spPr/>
        <p:txBody>
          <a:bodyPr/>
          <a:lstStyle/>
          <a:p>
            <a:pPr>
              <a:defRPr/>
            </a:pPr>
            <a:r>
              <a:rPr lang="de-CH" altLang="de-DE"/>
              <a:t>2019</a:t>
            </a:r>
            <a:endParaRPr lang="en-US" altLang="de-DE"/>
          </a:p>
        </p:txBody>
      </p:sp>
      <p:sp>
        <p:nvSpPr>
          <p:cNvPr id="5" name="Foliennummernplatzhalter 4"/>
          <p:cNvSpPr>
            <a:spLocks noGrp="1"/>
          </p:cNvSpPr>
          <p:nvPr>
            <p:ph type="sldNum" sz="quarter" idx="11"/>
          </p:nvPr>
        </p:nvSpPr>
        <p:spPr/>
        <p:txBody>
          <a:bodyPr/>
          <a:lstStyle/>
          <a:p>
            <a:pPr>
              <a:defRPr/>
            </a:pPr>
            <a:fld id="{6EC6E3E8-5CD4-4126-BEAB-47E4DDCE06DD}" type="slidenum">
              <a:rPr lang="en-US" altLang="de-DE" smtClean="0"/>
              <a:pPr>
                <a:defRPr/>
              </a:pPr>
              <a:t>59</a:t>
            </a:fld>
            <a:endParaRPr lang="en-US" altLang="de-DE"/>
          </a:p>
        </p:txBody>
      </p:sp>
    </p:spTree>
    <p:extLst>
      <p:ext uri="{BB962C8B-B14F-4D97-AF65-F5344CB8AC3E}">
        <p14:creationId xmlns:p14="http://schemas.microsoft.com/office/powerpoint/2010/main" val="4088348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hier gilt</a:t>
            </a:r>
            <a:r>
              <a:rPr lang="de-CH" baseline="0" dirty="0"/>
              <a:t>, es muss nicht ins Schwarze getroffen werden!</a:t>
            </a:r>
            <a:endParaRPr lang="de-CH" dirty="0"/>
          </a:p>
        </p:txBody>
      </p:sp>
      <p:sp>
        <p:nvSpPr>
          <p:cNvPr id="4" name="Datumsplatzhalter 3"/>
          <p:cNvSpPr>
            <a:spLocks noGrp="1"/>
          </p:cNvSpPr>
          <p:nvPr>
            <p:ph type="dt" idx="10"/>
          </p:nvPr>
        </p:nvSpPr>
        <p:spPr/>
        <p:txBody>
          <a:bodyPr/>
          <a:lstStyle/>
          <a:p>
            <a:pPr>
              <a:defRPr/>
            </a:pPr>
            <a:r>
              <a:rPr lang="de-CH" altLang="de-DE"/>
              <a:t>2019</a:t>
            </a:r>
            <a:endParaRPr lang="en-US" altLang="de-DE"/>
          </a:p>
        </p:txBody>
      </p:sp>
      <p:sp>
        <p:nvSpPr>
          <p:cNvPr id="5" name="Foliennummernplatzhalter 4"/>
          <p:cNvSpPr>
            <a:spLocks noGrp="1"/>
          </p:cNvSpPr>
          <p:nvPr>
            <p:ph type="sldNum" sz="quarter" idx="11"/>
          </p:nvPr>
        </p:nvSpPr>
        <p:spPr/>
        <p:txBody>
          <a:bodyPr/>
          <a:lstStyle/>
          <a:p>
            <a:pPr>
              <a:defRPr/>
            </a:pPr>
            <a:fld id="{6EC6E3E8-5CD4-4126-BEAB-47E4DDCE06DD}" type="slidenum">
              <a:rPr lang="en-US" altLang="de-DE" smtClean="0"/>
              <a:pPr>
                <a:defRPr/>
              </a:pPr>
              <a:t>60</a:t>
            </a:fld>
            <a:endParaRPr lang="en-US" altLang="de-DE"/>
          </a:p>
        </p:txBody>
      </p:sp>
    </p:spTree>
    <p:extLst>
      <p:ext uri="{BB962C8B-B14F-4D97-AF65-F5344CB8AC3E}">
        <p14:creationId xmlns:p14="http://schemas.microsoft.com/office/powerpoint/2010/main" val="399401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pPr>
              <a:defRPr/>
            </a:pPr>
            <a:r>
              <a:rPr lang="de-CH"/>
              <a:t>Einführung in Motivational Interviewing</a:t>
            </a:r>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15AEE09C-82AB-4D9C-8E1F-B46FA5486AC5}" type="slidenum">
              <a:rPr lang="de-CH" smtClean="0"/>
              <a:pPr>
                <a:defRPr/>
              </a:pPr>
              <a:t>61</a:t>
            </a:fld>
            <a:endParaRPr lang="de-CH"/>
          </a:p>
        </p:txBody>
      </p:sp>
    </p:spTree>
    <p:extLst>
      <p:ext uri="{BB962C8B-B14F-4D97-AF65-F5344CB8AC3E}">
        <p14:creationId xmlns:p14="http://schemas.microsoft.com/office/powerpoint/2010/main" val="2863432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pPr>
              <a:defRPr/>
            </a:pPr>
            <a:r>
              <a:rPr lang="hr-HR"/>
              <a:t>Einführung in Motivational Interviewing</a:t>
            </a:r>
            <a:endParaRPr lang="de-CH"/>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Foliennummernplatzhalter 6"/>
          <p:cNvSpPr>
            <a:spLocks noGrp="1"/>
          </p:cNvSpPr>
          <p:nvPr>
            <p:ph type="sldNum" sz="quarter" idx="13"/>
          </p:nvPr>
        </p:nvSpPr>
        <p:spPr/>
        <p:txBody>
          <a:bodyPr/>
          <a:lstStyle/>
          <a:p>
            <a:pPr>
              <a:defRPr/>
            </a:pPr>
            <a:fld id="{F9DD0DF5-685E-4195-B9DE-F8AEF3C4315D}" type="slidenum">
              <a:rPr lang="de-CH" smtClean="0"/>
              <a:pPr>
                <a:defRPr/>
              </a:pPr>
              <a:t>62</a:t>
            </a:fld>
            <a:endParaRPr lang="de-CH"/>
          </a:p>
        </p:txBody>
      </p:sp>
    </p:spTree>
    <p:extLst>
      <p:ext uri="{BB962C8B-B14F-4D97-AF65-F5344CB8AC3E}">
        <p14:creationId xmlns:p14="http://schemas.microsoft.com/office/powerpoint/2010/main" val="217729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r>
              <a:rPr lang="de-DE" dirty="0"/>
              <a:t>NORMEN und WERTE</a:t>
            </a:r>
            <a:br>
              <a:rPr lang="de-DE" dirty="0"/>
            </a:br>
            <a:r>
              <a:rPr lang="de-DE" dirty="0"/>
              <a:t>Sinnfragen, negative Zukunftsbilder, Konsum</a:t>
            </a:r>
          </a:p>
        </p:txBody>
      </p:sp>
      <p:sp>
        <p:nvSpPr>
          <p:cNvPr id="4" name="Foliennummernplatzhalter 3"/>
          <p:cNvSpPr>
            <a:spLocks noGrp="1"/>
          </p:cNvSpPr>
          <p:nvPr>
            <p:ph type="sldNum" sz="quarter" idx="10"/>
          </p:nvPr>
        </p:nvSpPr>
        <p:spPr/>
        <p:txBody>
          <a:bodyPr/>
          <a:lstStyle/>
          <a:p>
            <a:pPr>
              <a:defRPr/>
            </a:pPr>
            <a:fld id="{F9DD0DF5-685E-4195-B9DE-F8AEF3C4315D}" type="slidenum">
              <a:rPr lang="de-CH" smtClean="0"/>
              <a:pPr>
                <a:defRPr/>
              </a:pPr>
              <a:t>9</a:t>
            </a:fld>
            <a:endParaRPr lang="de-CH"/>
          </a:p>
        </p:txBody>
      </p:sp>
      <p:sp>
        <p:nvSpPr>
          <p:cNvPr id="5" name="Fußzeilenplatzhalter 4"/>
          <p:cNvSpPr>
            <a:spLocks noGrp="1"/>
          </p:cNvSpPr>
          <p:nvPr>
            <p:ph type="ftr" sz="quarter" idx="11"/>
          </p:nvPr>
        </p:nvSpPr>
        <p:spPr/>
        <p:txBody>
          <a:bodyPr/>
          <a:lstStyle/>
          <a:p>
            <a:pPr>
              <a:defRPr/>
            </a:pPr>
            <a:r>
              <a:rPr lang="de-CH"/>
              <a:t>Roger Mäder</a:t>
            </a:r>
          </a:p>
        </p:txBody>
      </p:sp>
      <p:sp>
        <p:nvSpPr>
          <p:cNvPr id="7" name="Datumsplatzhalter 6"/>
          <p:cNvSpPr>
            <a:spLocks noGrp="1"/>
          </p:cNvSpPr>
          <p:nvPr>
            <p:ph type="dt" idx="12"/>
          </p:nvPr>
        </p:nvSpPr>
        <p:spPr/>
        <p:txBody>
          <a:bodyPr/>
          <a:lstStyle/>
          <a:p>
            <a:pPr>
              <a:defRPr/>
            </a:pPr>
            <a:r>
              <a:rPr lang="de-CH"/>
              <a:t>November 2018</a:t>
            </a:r>
          </a:p>
        </p:txBody>
      </p:sp>
      <p:sp>
        <p:nvSpPr>
          <p:cNvPr id="6" name="Kopfzeilenplatzhalter 5">
            <a:extLst>
              <a:ext uri="{FF2B5EF4-FFF2-40B4-BE49-F238E27FC236}">
                <a16:creationId xmlns:a16="http://schemas.microsoft.com/office/drawing/2014/main" id="{F0BD995F-1DDA-114C-8A49-CF6B58C8142E}"/>
              </a:ext>
            </a:extLst>
          </p:cNvPr>
          <p:cNvSpPr>
            <a:spLocks noGrp="1"/>
          </p:cNvSpPr>
          <p:nvPr>
            <p:ph type="hdr" sz="quarter" idx="13"/>
          </p:nvPr>
        </p:nvSpPr>
        <p:spPr/>
        <p:txBody>
          <a:bodyPr/>
          <a:lstStyle/>
          <a:p>
            <a:pPr>
              <a:defRPr/>
            </a:pPr>
            <a:r>
              <a:rPr lang="hr-HR"/>
              <a:t>26.04.18</a:t>
            </a:r>
            <a:endParaRPr lang="de-CH"/>
          </a:p>
        </p:txBody>
      </p:sp>
    </p:spTree>
    <p:extLst>
      <p:ext uri="{BB962C8B-B14F-4D97-AF65-F5344CB8AC3E}">
        <p14:creationId xmlns:p14="http://schemas.microsoft.com/office/powerpoint/2010/main" val="739171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15AEE09C-82AB-4D9C-8E1F-B46FA5486AC5}" type="slidenum">
              <a:rPr lang="de-CH" smtClean="0"/>
              <a:pPr>
                <a:defRPr/>
              </a:pPr>
              <a:t>63</a:t>
            </a:fld>
            <a:endParaRPr lang="de-CH"/>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Kopfzeilenplatzhalter 6"/>
          <p:cNvSpPr>
            <a:spLocks noGrp="1"/>
          </p:cNvSpPr>
          <p:nvPr>
            <p:ph type="hdr" sz="quarter" idx="13"/>
          </p:nvPr>
        </p:nvSpPr>
        <p:spPr/>
        <p:txBody>
          <a:bodyPr/>
          <a:lstStyle/>
          <a:p>
            <a:pPr>
              <a:defRPr/>
            </a:pPr>
            <a:r>
              <a:rPr lang="de-CH"/>
              <a:t>Einführung in Motivational Interviewing</a:t>
            </a:r>
          </a:p>
        </p:txBody>
      </p:sp>
    </p:spTree>
    <p:extLst>
      <p:ext uri="{BB962C8B-B14F-4D97-AF65-F5344CB8AC3E}">
        <p14:creationId xmlns:p14="http://schemas.microsoft.com/office/powerpoint/2010/main" val="18564406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AEE09C-82AB-4D9C-8E1F-B46FA5486AC5}" type="slidenum">
              <a:rPr lang="de-CH" smtClean="0"/>
              <a:pPr>
                <a:defRPr/>
              </a:pPr>
              <a:t>64</a:t>
            </a:fld>
            <a:endParaRPr lang="de-CH"/>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Kopfzeilenplatzhalter 6"/>
          <p:cNvSpPr>
            <a:spLocks noGrp="1"/>
          </p:cNvSpPr>
          <p:nvPr>
            <p:ph type="hdr" sz="quarter" idx="13"/>
          </p:nvPr>
        </p:nvSpPr>
        <p:spPr/>
        <p:txBody>
          <a:bodyPr/>
          <a:lstStyle/>
          <a:p>
            <a:pPr>
              <a:defRPr/>
            </a:pPr>
            <a:r>
              <a:rPr lang="de-CH"/>
              <a:t>Einführung in Motivational Interviewing</a:t>
            </a:r>
          </a:p>
        </p:txBody>
      </p:sp>
    </p:spTree>
    <p:extLst>
      <p:ext uri="{BB962C8B-B14F-4D97-AF65-F5344CB8AC3E}">
        <p14:creationId xmlns:p14="http://schemas.microsoft.com/office/powerpoint/2010/main" val="2597437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r>
              <a:rPr lang="de-DE" altLang="de-DE"/>
              <a:t>24.11.2016</a:t>
            </a:r>
            <a:endParaRPr lang="en-US" altLang="de-DE"/>
          </a:p>
        </p:txBody>
      </p:sp>
      <p:sp>
        <p:nvSpPr>
          <p:cNvPr id="5" name="Foliennummernplatzhalter 4"/>
          <p:cNvSpPr>
            <a:spLocks noGrp="1"/>
          </p:cNvSpPr>
          <p:nvPr>
            <p:ph type="sldNum" sz="quarter" idx="5"/>
          </p:nvPr>
        </p:nvSpPr>
        <p:spPr/>
        <p:txBody>
          <a:bodyPr/>
          <a:lstStyle/>
          <a:p>
            <a:pPr>
              <a:defRPr/>
            </a:pPr>
            <a:fld id="{6EC6E3E8-5CD4-4126-BEAB-47E4DDCE06DD}" type="slidenum">
              <a:rPr lang="en-US" altLang="de-DE" smtClean="0"/>
              <a:pPr>
                <a:defRPr/>
              </a:pPr>
              <a:t>65</a:t>
            </a:fld>
            <a:endParaRPr lang="en-US" altLang="de-DE"/>
          </a:p>
        </p:txBody>
      </p:sp>
    </p:spTree>
    <p:extLst>
      <p:ext uri="{BB962C8B-B14F-4D97-AF65-F5344CB8AC3E}">
        <p14:creationId xmlns:p14="http://schemas.microsoft.com/office/powerpoint/2010/main" val="42316089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15AEE09C-82AB-4D9C-8E1F-B46FA5486AC5}" type="slidenum">
              <a:rPr lang="de-CH" smtClean="0"/>
              <a:pPr>
                <a:defRPr/>
              </a:pPr>
              <a:t>66</a:t>
            </a:fld>
            <a:endParaRPr lang="de-CH"/>
          </a:p>
        </p:txBody>
      </p:sp>
      <p:sp>
        <p:nvSpPr>
          <p:cNvPr id="5" name="Datumsplatzhalter 4"/>
          <p:cNvSpPr>
            <a:spLocks noGrp="1"/>
          </p:cNvSpPr>
          <p:nvPr>
            <p:ph type="dt" idx="11"/>
          </p:nvPr>
        </p:nvSpPr>
        <p:spPr/>
        <p:txBody>
          <a:bodyPr/>
          <a:lstStyle/>
          <a:p>
            <a:pPr>
              <a:defRPr/>
            </a:pPr>
            <a:r>
              <a:rPr lang="de-CH"/>
              <a:t>2019</a:t>
            </a:r>
          </a:p>
        </p:txBody>
      </p:sp>
      <p:sp>
        <p:nvSpPr>
          <p:cNvPr id="6" name="Fußzeilenplatzhalter 5"/>
          <p:cNvSpPr>
            <a:spLocks noGrp="1"/>
          </p:cNvSpPr>
          <p:nvPr>
            <p:ph type="ftr" sz="quarter" idx="12"/>
          </p:nvPr>
        </p:nvSpPr>
        <p:spPr/>
        <p:txBody>
          <a:bodyPr/>
          <a:lstStyle/>
          <a:p>
            <a:pPr>
              <a:defRPr/>
            </a:pPr>
            <a:r>
              <a:rPr lang="de-CH"/>
              <a:t>Roger Mäder</a:t>
            </a:r>
          </a:p>
        </p:txBody>
      </p:sp>
      <p:sp>
        <p:nvSpPr>
          <p:cNvPr id="7" name="Kopfzeilenplatzhalter 6"/>
          <p:cNvSpPr>
            <a:spLocks noGrp="1"/>
          </p:cNvSpPr>
          <p:nvPr>
            <p:ph type="hdr" sz="quarter" idx="13"/>
          </p:nvPr>
        </p:nvSpPr>
        <p:spPr/>
        <p:txBody>
          <a:bodyPr/>
          <a:lstStyle/>
          <a:p>
            <a:pPr>
              <a:defRPr/>
            </a:pPr>
            <a:r>
              <a:rPr lang="de-CH"/>
              <a:t>Einführung in Motivational Interviewing</a:t>
            </a:r>
          </a:p>
        </p:txBody>
      </p:sp>
    </p:spTree>
    <p:extLst>
      <p:ext uri="{BB962C8B-B14F-4D97-AF65-F5344CB8AC3E}">
        <p14:creationId xmlns:p14="http://schemas.microsoft.com/office/powerpoint/2010/main" val="154892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AEE09C-82AB-4D9C-8E1F-B46FA5486AC5}" type="slidenum">
              <a:rPr lang="de-CH" smtClean="0"/>
              <a:pPr>
                <a:defRPr/>
              </a:pPr>
              <a:t>10</a:t>
            </a:fld>
            <a:endParaRPr lang="de-CH"/>
          </a:p>
        </p:txBody>
      </p:sp>
      <p:sp>
        <p:nvSpPr>
          <p:cNvPr id="5" name="Fußzeilenplatzhalter 4"/>
          <p:cNvSpPr>
            <a:spLocks noGrp="1"/>
          </p:cNvSpPr>
          <p:nvPr>
            <p:ph type="ftr" sz="quarter" idx="11"/>
          </p:nvPr>
        </p:nvSpPr>
        <p:spPr/>
        <p:txBody>
          <a:bodyPr/>
          <a:lstStyle/>
          <a:p>
            <a:pPr>
              <a:defRPr/>
            </a:pPr>
            <a:r>
              <a:rPr lang="de-CH"/>
              <a:t>Roger Mäder</a:t>
            </a:r>
          </a:p>
        </p:txBody>
      </p:sp>
      <p:sp>
        <p:nvSpPr>
          <p:cNvPr id="7" name="Datumsplatzhalter 6"/>
          <p:cNvSpPr>
            <a:spLocks noGrp="1"/>
          </p:cNvSpPr>
          <p:nvPr>
            <p:ph type="dt" idx="12"/>
          </p:nvPr>
        </p:nvSpPr>
        <p:spPr/>
        <p:txBody>
          <a:bodyPr/>
          <a:lstStyle/>
          <a:p>
            <a:pPr>
              <a:defRPr/>
            </a:pPr>
            <a:r>
              <a:rPr lang="de-CH"/>
              <a:t>November 2018</a:t>
            </a:r>
          </a:p>
        </p:txBody>
      </p:sp>
      <p:sp>
        <p:nvSpPr>
          <p:cNvPr id="6" name="Kopfzeilenplatzhalter 5">
            <a:extLst>
              <a:ext uri="{FF2B5EF4-FFF2-40B4-BE49-F238E27FC236}">
                <a16:creationId xmlns:a16="http://schemas.microsoft.com/office/drawing/2014/main" id="{402B97FE-A409-0543-B4E5-7F256F6A1220}"/>
              </a:ext>
            </a:extLst>
          </p:cNvPr>
          <p:cNvSpPr>
            <a:spLocks noGrp="1"/>
          </p:cNvSpPr>
          <p:nvPr>
            <p:ph type="hdr" sz="quarter" idx="13"/>
          </p:nvPr>
        </p:nvSpPr>
        <p:spPr/>
        <p:txBody>
          <a:bodyPr/>
          <a:lstStyle/>
          <a:p>
            <a:pPr>
              <a:defRPr/>
            </a:pPr>
            <a:r>
              <a:rPr lang="hr-HR"/>
              <a:t>26.04.18</a:t>
            </a:r>
            <a:endParaRPr lang="de-CH"/>
          </a:p>
        </p:txBody>
      </p:sp>
    </p:spTree>
    <p:extLst>
      <p:ext uri="{BB962C8B-B14F-4D97-AF65-F5344CB8AC3E}">
        <p14:creationId xmlns:p14="http://schemas.microsoft.com/office/powerpoint/2010/main" val="3034782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5AEE09C-82AB-4D9C-8E1F-B46FA5486AC5}" type="slidenum">
              <a:rPr lang="de-CH" smtClean="0"/>
              <a:pPr>
                <a:defRPr/>
              </a:pPr>
              <a:t>15</a:t>
            </a:fld>
            <a:endParaRPr lang="de-CH"/>
          </a:p>
        </p:txBody>
      </p:sp>
      <p:sp>
        <p:nvSpPr>
          <p:cNvPr id="5" name="Fußzeilenplatzhalter 4"/>
          <p:cNvSpPr>
            <a:spLocks noGrp="1"/>
          </p:cNvSpPr>
          <p:nvPr>
            <p:ph type="ftr" sz="quarter" idx="11"/>
          </p:nvPr>
        </p:nvSpPr>
        <p:spPr/>
        <p:txBody>
          <a:bodyPr/>
          <a:lstStyle/>
          <a:p>
            <a:pPr>
              <a:defRPr/>
            </a:pPr>
            <a:r>
              <a:rPr lang="de-CH"/>
              <a:t>Roger Mäder</a:t>
            </a:r>
          </a:p>
        </p:txBody>
      </p:sp>
      <p:sp>
        <p:nvSpPr>
          <p:cNvPr id="7" name="Datumsplatzhalter 6"/>
          <p:cNvSpPr>
            <a:spLocks noGrp="1"/>
          </p:cNvSpPr>
          <p:nvPr>
            <p:ph type="dt" idx="12"/>
          </p:nvPr>
        </p:nvSpPr>
        <p:spPr/>
        <p:txBody>
          <a:bodyPr/>
          <a:lstStyle/>
          <a:p>
            <a:pPr>
              <a:defRPr/>
            </a:pPr>
            <a:r>
              <a:rPr lang="de-CH"/>
              <a:t>November 2018</a:t>
            </a:r>
          </a:p>
        </p:txBody>
      </p:sp>
      <p:sp>
        <p:nvSpPr>
          <p:cNvPr id="6" name="Kopfzeilenplatzhalter 5">
            <a:extLst>
              <a:ext uri="{FF2B5EF4-FFF2-40B4-BE49-F238E27FC236}">
                <a16:creationId xmlns:a16="http://schemas.microsoft.com/office/drawing/2014/main" id="{D841CAAD-1CC6-FD43-8A9A-93B71A087608}"/>
              </a:ext>
            </a:extLst>
          </p:cNvPr>
          <p:cNvSpPr>
            <a:spLocks noGrp="1"/>
          </p:cNvSpPr>
          <p:nvPr>
            <p:ph type="hdr" sz="quarter" idx="13"/>
          </p:nvPr>
        </p:nvSpPr>
        <p:spPr/>
        <p:txBody>
          <a:bodyPr/>
          <a:lstStyle/>
          <a:p>
            <a:pPr>
              <a:defRPr/>
            </a:pPr>
            <a:r>
              <a:rPr lang="hr-HR"/>
              <a:t>26.04.18</a:t>
            </a:r>
            <a:endParaRPr lang="de-CH"/>
          </a:p>
        </p:txBody>
      </p:sp>
    </p:spTree>
    <p:extLst>
      <p:ext uri="{BB962C8B-B14F-4D97-AF65-F5344CB8AC3E}">
        <p14:creationId xmlns:p14="http://schemas.microsoft.com/office/powerpoint/2010/main" val="1019108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r>
              <a:rPr lang="de-DE" dirty="0"/>
              <a:t>Die</a:t>
            </a:r>
            <a:r>
              <a:rPr lang="de-DE" baseline="0" dirty="0"/>
              <a:t> Krankheit wird im Diagnosemanual der WHO (ICD+=) beschrieben (F1-Diagnosen). Im Manual der American </a:t>
            </a:r>
            <a:r>
              <a:rPr lang="de-DE" baseline="0" dirty="0" err="1"/>
              <a:t>Psychiatric</a:t>
            </a:r>
            <a:r>
              <a:rPr lang="de-DE" baseline="0" dirty="0"/>
              <a:t> </a:t>
            </a:r>
            <a:r>
              <a:rPr lang="de-DE" baseline="0" dirty="0" err="1"/>
              <a:t>Association</a:t>
            </a:r>
            <a:r>
              <a:rPr lang="de-DE" baseline="0" dirty="0"/>
              <a:t> (DSM-5) wird von „Such und zugehörigen Störungen“ gesprochen, die Begriffe „Missbrauch“ und „Abhängigkeit“ werden durch „Gebrauchsstörung“ ersetzt. In Europa orientiert sich die Fachwelt am ICD-10.</a:t>
            </a:r>
            <a:endParaRPr lang="de-DE" dirty="0"/>
          </a:p>
        </p:txBody>
      </p:sp>
      <p:sp>
        <p:nvSpPr>
          <p:cNvPr id="4" name="Foliennummernplatzhalter 3"/>
          <p:cNvSpPr>
            <a:spLocks noGrp="1"/>
          </p:cNvSpPr>
          <p:nvPr>
            <p:ph type="sldNum" sz="quarter" idx="10"/>
          </p:nvPr>
        </p:nvSpPr>
        <p:spPr/>
        <p:txBody>
          <a:bodyPr/>
          <a:lstStyle/>
          <a:p>
            <a:fld id="{263197D2-FF8D-3743-9A57-F1EA754CE783}" type="slidenum">
              <a:rPr lang="de-DE" smtClean="0"/>
              <a:t>16</a:t>
            </a:fld>
            <a:endParaRPr lang="de-DE"/>
          </a:p>
        </p:txBody>
      </p:sp>
      <p:sp>
        <p:nvSpPr>
          <p:cNvPr id="5" name="Fußzeilenplatzhalter 4"/>
          <p:cNvSpPr>
            <a:spLocks noGrp="1"/>
          </p:cNvSpPr>
          <p:nvPr>
            <p:ph type="ftr" sz="quarter" idx="11"/>
          </p:nvPr>
        </p:nvSpPr>
        <p:spPr/>
        <p:txBody>
          <a:bodyPr/>
          <a:lstStyle/>
          <a:p>
            <a:pPr>
              <a:defRPr/>
            </a:pPr>
            <a:r>
              <a:rPr lang="de-CH"/>
              <a:t>Roger Mäder</a:t>
            </a:r>
          </a:p>
        </p:txBody>
      </p:sp>
      <p:sp>
        <p:nvSpPr>
          <p:cNvPr id="7" name="Datumsplatzhalter 6"/>
          <p:cNvSpPr>
            <a:spLocks noGrp="1"/>
          </p:cNvSpPr>
          <p:nvPr>
            <p:ph type="dt" idx="12"/>
          </p:nvPr>
        </p:nvSpPr>
        <p:spPr/>
        <p:txBody>
          <a:bodyPr/>
          <a:lstStyle/>
          <a:p>
            <a:pPr>
              <a:defRPr/>
            </a:pPr>
            <a:r>
              <a:rPr lang="de-CH"/>
              <a:t>November 2018</a:t>
            </a:r>
          </a:p>
        </p:txBody>
      </p:sp>
      <p:sp>
        <p:nvSpPr>
          <p:cNvPr id="6" name="Kopfzeilenplatzhalter 5">
            <a:extLst>
              <a:ext uri="{FF2B5EF4-FFF2-40B4-BE49-F238E27FC236}">
                <a16:creationId xmlns:a16="http://schemas.microsoft.com/office/drawing/2014/main" id="{408D603A-4F64-1748-8FC3-162C30F399B5}"/>
              </a:ext>
            </a:extLst>
          </p:cNvPr>
          <p:cNvSpPr>
            <a:spLocks noGrp="1"/>
          </p:cNvSpPr>
          <p:nvPr>
            <p:ph type="hdr" sz="quarter" idx="13"/>
          </p:nvPr>
        </p:nvSpPr>
        <p:spPr/>
        <p:txBody>
          <a:bodyPr/>
          <a:lstStyle/>
          <a:p>
            <a:pPr>
              <a:defRPr/>
            </a:pPr>
            <a:r>
              <a:rPr lang="hr-HR"/>
              <a:t>26.04.18</a:t>
            </a:r>
            <a:endParaRPr lang="de-CH"/>
          </a:p>
        </p:txBody>
      </p:sp>
    </p:spTree>
    <p:extLst>
      <p:ext uri="{BB962C8B-B14F-4D97-AF65-F5344CB8AC3E}">
        <p14:creationId xmlns:p14="http://schemas.microsoft.com/office/powerpoint/2010/main" val="3728123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Der ICD-10 beschreibt folgende typischen Symptome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eine </a:t>
            </a:r>
            <a:r>
              <a:rPr lang="de-DE" sz="1200" kern="1200" dirty="0" err="1">
                <a:solidFill>
                  <a:schemeClr val="tx1"/>
                </a:solidFill>
                <a:effectLst/>
                <a:latin typeface="+mn-lt"/>
                <a:ea typeface="+mn-ea"/>
                <a:cs typeface="+mn-cs"/>
              </a:rPr>
              <a:t>Abhängigkeit</a:t>
            </a:r>
            <a:r>
              <a:rPr lang="de-DE" sz="1200" kern="1200" dirty="0">
                <a:solidFill>
                  <a:schemeClr val="tx1"/>
                </a:solidFill>
                <a:effectLst/>
                <a:latin typeface="+mn-lt"/>
                <a:ea typeface="+mn-ea"/>
                <a:cs typeface="+mn-cs"/>
              </a:rPr>
              <a:t>: zwanghafter Drang zum Konsum, verminderte oder fehlende </a:t>
            </a:r>
            <a:r>
              <a:rPr lang="de-DE" sz="1200" kern="1200" dirty="0" err="1">
                <a:solidFill>
                  <a:schemeClr val="tx1"/>
                </a:solidFill>
                <a:effectLst/>
                <a:latin typeface="+mn-lt"/>
                <a:ea typeface="+mn-ea"/>
                <a:cs typeface="+mn-cs"/>
              </a:rPr>
              <a:t>Kontrollfähigkeit</a:t>
            </a:r>
            <a:r>
              <a:rPr lang="de-DE" sz="1200" kern="1200" dirty="0">
                <a:solidFill>
                  <a:schemeClr val="tx1"/>
                </a:solidFill>
                <a:effectLst/>
                <a:latin typeface="+mn-lt"/>
                <a:ea typeface="+mn-ea"/>
                <a:cs typeface="+mn-cs"/>
              </a:rPr>
              <a:t> des Konsums, Entzugssymptome, Toleranzbildung (um die angestrebte Wirkung zu erreichen, braucht es immer mehr von einer bestimmten Substanz), </a:t>
            </a:r>
            <a:r>
              <a:rPr lang="de-DE" sz="1200" kern="1200" dirty="0" err="1">
                <a:solidFill>
                  <a:schemeClr val="tx1"/>
                </a:solidFill>
                <a:effectLst/>
                <a:latin typeface="+mn-lt"/>
                <a:ea typeface="+mn-ea"/>
                <a:cs typeface="+mn-cs"/>
              </a:rPr>
              <a:t>Vernachlässigung</a:t>
            </a:r>
            <a:r>
              <a:rPr lang="de-DE" sz="1200" kern="1200" dirty="0">
                <a:solidFill>
                  <a:schemeClr val="tx1"/>
                </a:solidFill>
                <a:effectLst/>
                <a:latin typeface="+mn-lt"/>
                <a:ea typeface="+mn-ea"/>
                <a:cs typeface="+mn-cs"/>
              </a:rPr>
              <a:t> anderer Interessen und </a:t>
            </a:r>
            <a:r>
              <a:rPr lang="de-DE" sz="1200" kern="1200" dirty="0" err="1">
                <a:solidFill>
                  <a:schemeClr val="tx1"/>
                </a:solidFill>
                <a:effectLst/>
                <a:latin typeface="+mn-lt"/>
                <a:ea typeface="+mn-ea"/>
                <a:cs typeface="+mn-cs"/>
              </a:rPr>
              <a:t>Weiterführen</a:t>
            </a:r>
            <a:r>
              <a:rPr lang="de-DE" sz="1200" kern="1200" dirty="0">
                <a:solidFill>
                  <a:schemeClr val="tx1"/>
                </a:solidFill>
                <a:effectLst/>
                <a:latin typeface="+mn-lt"/>
                <a:ea typeface="+mn-ea"/>
                <a:cs typeface="+mn-cs"/>
              </a:rPr>
              <a:t> des Konsums trotz bekannter </a:t>
            </a:r>
            <a:r>
              <a:rPr lang="de-DE" sz="1200" kern="1200" dirty="0" err="1">
                <a:solidFill>
                  <a:schemeClr val="tx1"/>
                </a:solidFill>
                <a:effectLst/>
                <a:latin typeface="+mn-lt"/>
                <a:ea typeface="+mn-ea"/>
                <a:cs typeface="+mn-cs"/>
              </a:rPr>
              <a:t>schädlicher</a:t>
            </a:r>
            <a:r>
              <a:rPr lang="de-DE" sz="1200" kern="1200" dirty="0">
                <a:solidFill>
                  <a:schemeClr val="tx1"/>
                </a:solidFill>
                <a:effectLst/>
                <a:latin typeface="+mn-lt"/>
                <a:ea typeface="+mn-ea"/>
                <a:cs typeface="+mn-cs"/>
              </a:rPr>
              <a:t> Folgen. Der DSM-5 zieht zudem </a:t>
            </a:r>
            <a:r>
              <a:rPr lang="de-DE" sz="1200" kern="1200" dirty="0" err="1">
                <a:solidFill>
                  <a:schemeClr val="tx1"/>
                </a:solidFill>
                <a:effectLst/>
                <a:latin typeface="+mn-lt"/>
                <a:ea typeface="+mn-ea"/>
                <a:cs typeface="+mn-cs"/>
              </a:rPr>
              <a:t>Verhaltensabhängigkeiten</a:t>
            </a:r>
            <a:r>
              <a:rPr lang="de-DE" sz="1200" kern="1200" dirty="0">
                <a:solidFill>
                  <a:schemeClr val="tx1"/>
                </a:solidFill>
                <a:effectLst/>
                <a:latin typeface="+mn-lt"/>
                <a:ea typeface="+mn-ea"/>
                <a:cs typeface="+mn-cs"/>
              </a:rPr>
              <a:t> mit ein: so beschreibt er Geldspielsucht als </a:t>
            </a:r>
            <a:r>
              <a:rPr lang="de-DE" sz="1200" kern="1200" dirty="0" err="1">
                <a:solidFill>
                  <a:schemeClr val="tx1"/>
                </a:solidFill>
                <a:effectLst/>
                <a:latin typeface="+mn-lt"/>
                <a:ea typeface="+mn-ea"/>
                <a:cs typeface="+mn-cs"/>
              </a:rPr>
              <a:t>Abhängigkeit</a:t>
            </a:r>
            <a:r>
              <a:rPr lang="de-DE" sz="1200" kern="1200" dirty="0">
                <a:solidFill>
                  <a:schemeClr val="tx1"/>
                </a:solidFill>
                <a:effectLst/>
                <a:latin typeface="+mn-lt"/>
                <a:ea typeface="+mn-ea"/>
                <a:cs typeface="+mn-cs"/>
              </a:rPr>
              <a:t>. </a:t>
            </a:r>
            <a:endParaRPr lang="de-DE" dirty="0">
              <a:effectLst/>
            </a:endParaRPr>
          </a:p>
        </p:txBody>
      </p:sp>
      <p:sp>
        <p:nvSpPr>
          <p:cNvPr id="4" name="Foliennummernplatzhalter 3"/>
          <p:cNvSpPr>
            <a:spLocks noGrp="1"/>
          </p:cNvSpPr>
          <p:nvPr>
            <p:ph type="sldNum" sz="quarter" idx="10"/>
          </p:nvPr>
        </p:nvSpPr>
        <p:spPr/>
        <p:txBody>
          <a:bodyPr/>
          <a:lstStyle/>
          <a:p>
            <a:fld id="{263197D2-FF8D-3743-9A57-F1EA754CE783}" type="slidenum">
              <a:rPr lang="de-DE" smtClean="0"/>
              <a:t>17</a:t>
            </a:fld>
            <a:endParaRPr lang="de-DE"/>
          </a:p>
        </p:txBody>
      </p:sp>
      <p:sp>
        <p:nvSpPr>
          <p:cNvPr id="5" name="Fußzeilenplatzhalter 4"/>
          <p:cNvSpPr>
            <a:spLocks noGrp="1"/>
          </p:cNvSpPr>
          <p:nvPr>
            <p:ph type="ftr" sz="quarter" idx="11"/>
          </p:nvPr>
        </p:nvSpPr>
        <p:spPr/>
        <p:txBody>
          <a:bodyPr/>
          <a:lstStyle/>
          <a:p>
            <a:pPr>
              <a:defRPr/>
            </a:pPr>
            <a:r>
              <a:rPr lang="de-CH"/>
              <a:t>Roger Mäder</a:t>
            </a:r>
          </a:p>
        </p:txBody>
      </p:sp>
      <p:sp>
        <p:nvSpPr>
          <p:cNvPr id="7" name="Datumsplatzhalter 6"/>
          <p:cNvSpPr>
            <a:spLocks noGrp="1"/>
          </p:cNvSpPr>
          <p:nvPr>
            <p:ph type="dt" idx="12"/>
          </p:nvPr>
        </p:nvSpPr>
        <p:spPr/>
        <p:txBody>
          <a:bodyPr/>
          <a:lstStyle/>
          <a:p>
            <a:pPr>
              <a:defRPr/>
            </a:pPr>
            <a:r>
              <a:rPr lang="de-CH"/>
              <a:t>November 2018</a:t>
            </a:r>
          </a:p>
        </p:txBody>
      </p:sp>
      <p:sp>
        <p:nvSpPr>
          <p:cNvPr id="6" name="Kopfzeilenplatzhalter 5">
            <a:extLst>
              <a:ext uri="{FF2B5EF4-FFF2-40B4-BE49-F238E27FC236}">
                <a16:creationId xmlns:a16="http://schemas.microsoft.com/office/drawing/2014/main" id="{7FF9B695-EB9D-F049-9ED8-779D34793520}"/>
              </a:ext>
            </a:extLst>
          </p:cNvPr>
          <p:cNvSpPr>
            <a:spLocks noGrp="1"/>
          </p:cNvSpPr>
          <p:nvPr>
            <p:ph type="hdr" sz="quarter" idx="13"/>
          </p:nvPr>
        </p:nvSpPr>
        <p:spPr/>
        <p:txBody>
          <a:bodyPr/>
          <a:lstStyle/>
          <a:p>
            <a:pPr>
              <a:defRPr/>
            </a:pPr>
            <a:r>
              <a:rPr lang="hr-HR"/>
              <a:t>26.04.18</a:t>
            </a:r>
            <a:endParaRPr lang="de-CH"/>
          </a:p>
        </p:txBody>
      </p:sp>
    </p:spTree>
    <p:extLst>
      <p:ext uri="{BB962C8B-B14F-4D97-AF65-F5344CB8AC3E}">
        <p14:creationId xmlns:p14="http://schemas.microsoft.com/office/powerpoint/2010/main" val="20583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de-DE"/>
              <a:t>Titelmasterformat durch Klicken bearbeiten</a:t>
            </a:r>
            <a:endParaRPr kumimoji="0" lang="en-US"/>
          </a:p>
        </p:txBody>
      </p:sp>
      <p:sp>
        <p:nvSpPr>
          <p:cNvPr id="17" name="Fußzeilenplatzhalter 16"/>
          <p:cNvSpPr>
            <a:spLocks noGrp="1"/>
          </p:cNvSpPr>
          <p:nvPr>
            <p:ph type="ftr" sz="quarter" idx="11"/>
          </p:nvPr>
        </p:nvSpPr>
        <p:spPr>
          <a:xfrm>
            <a:off x="4165600" y="6416676"/>
            <a:ext cx="3860800" cy="365125"/>
          </a:xfrm>
          <a:prstGeom prst="rect">
            <a:avLst/>
          </a:prstGeom>
        </p:spPr>
        <p:txBody>
          <a:bodyPr/>
          <a:lstStyle/>
          <a:p>
            <a:endParaRPr lang="de-CH" dirty="0"/>
          </a:p>
        </p:txBody>
      </p:sp>
      <p:sp>
        <p:nvSpPr>
          <p:cNvPr id="9" name="Untertitel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Tree>
    <p:extLst>
      <p:ext uri="{BB962C8B-B14F-4D97-AF65-F5344CB8AC3E}">
        <p14:creationId xmlns:p14="http://schemas.microsoft.com/office/powerpoint/2010/main" val="1274945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6" name="Foliennummernplatzhalter 5"/>
          <p:cNvSpPr>
            <a:spLocks noGrp="1"/>
          </p:cNvSpPr>
          <p:nvPr>
            <p:ph type="sldNum" sz="quarter" idx="12"/>
          </p:nvPr>
        </p:nvSpPr>
        <p:spPr>
          <a:xfrm>
            <a:off x="10566400" y="6416676"/>
            <a:ext cx="1016000" cy="365125"/>
          </a:xfrm>
          <a:prstGeom prst="rect">
            <a:avLst/>
          </a:prstGeom>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97729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609600" y="274639"/>
            <a:ext cx="8026400" cy="5851525"/>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Foliennummernplatzhalter 5"/>
          <p:cNvSpPr>
            <a:spLocks noGrp="1"/>
          </p:cNvSpPr>
          <p:nvPr>
            <p:ph type="sldNum" sz="quarter" idx="12"/>
          </p:nvPr>
        </p:nvSpPr>
        <p:spPr>
          <a:xfrm>
            <a:off x="10566400" y="6416676"/>
            <a:ext cx="1016000" cy="365125"/>
          </a:xfrm>
          <a:prstGeom prst="rect">
            <a:avLst/>
          </a:prstGeom>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2132342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Foliennummernplatzhalter 3"/>
          <p:cNvSpPr>
            <a:spLocks noGrp="1"/>
          </p:cNvSpPr>
          <p:nvPr>
            <p:ph type="sldNum" sz="quarter" idx="11"/>
          </p:nvPr>
        </p:nvSpPr>
        <p:spPr>
          <a:xfrm>
            <a:off x="10566400" y="6416676"/>
            <a:ext cx="1016000" cy="365125"/>
          </a:xfrm>
          <a:prstGeom prst="rect">
            <a:avLst/>
          </a:prstGeom>
        </p:spPr>
        <p:txBody>
          <a:bodyPr/>
          <a:lstStyle/>
          <a:p>
            <a:fld id="{65624A27-5D38-4FEB-8484-1FDEC38E284E}" type="slidenum">
              <a:rPr lang="de-CH" smtClean="0"/>
              <a:pPr/>
              <a:t>‹Nr.›</a:t>
            </a:fld>
            <a:endParaRPr lang="de-CH" dirty="0"/>
          </a:p>
        </p:txBody>
      </p:sp>
    </p:spTree>
    <p:extLst>
      <p:ext uri="{BB962C8B-B14F-4D97-AF65-F5344CB8AC3E}">
        <p14:creationId xmlns:p14="http://schemas.microsoft.com/office/powerpoint/2010/main" val="29702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Foliennummernplatzhalter 5"/>
          <p:cNvSpPr>
            <a:spLocks noGrp="1"/>
          </p:cNvSpPr>
          <p:nvPr>
            <p:ph type="sldNum" sz="quarter" idx="11"/>
          </p:nvPr>
        </p:nvSpPr>
        <p:spPr>
          <a:xfrm>
            <a:off x="334434" y="6308726"/>
            <a:ext cx="637117" cy="365125"/>
          </a:xfrm>
          <a:prstGeom prst="rect">
            <a:avLst/>
          </a:prstGeom>
        </p:spPr>
        <p:txBody>
          <a:bodyPr/>
          <a:lstStyle>
            <a:lvl1pPr>
              <a:defRPr/>
            </a:lvl1pPr>
          </a:lstStyle>
          <a:p>
            <a:pPr>
              <a:defRPr/>
            </a:pPr>
            <a:endParaRPr lang="de-CH" dirty="0"/>
          </a:p>
          <a:p>
            <a:pPr>
              <a:defRPr/>
            </a:pPr>
            <a:endParaRPr lang="de-CH"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4" name="Foliennummernplatzhalter 5"/>
          <p:cNvSpPr>
            <a:spLocks noGrp="1"/>
          </p:cNvSpPr>
          <p:nvPr>
            <p:ph type="sldNum" sz="quarter" idx="11"/>
          </p:nvPr>
        </p:nvSpPr>
        <p:spPr>
          <a:xfrm>
            <a:off x="334434" y="6308726"/>
            <a:ext cx="637117" cy="365125"/>
          </a:xfrm>
          <a:prstGeom prst="rect">
            <a:avLst/>
          </a:prstGeom>
        </p:spPr>
        <p:txBody>
          <a:bodyPr/>
          <a:lstStyle>
            <a:lvl1pPr>
              <a:defRPr/>
            </a:lvl1pPr>
          </a:lstStyle>
          <a:p>
            <a:pPr>
              <a:defRPr/>
            </a:pPr>
            <a:endParaRPr lang="de-CH" dirty="0"/>
          </a:p>
          <a:p>
            <a:pPr>
              <a:defRPr/>
            </a:pPr>
            <a:endParaRPr lang="de-CH" dirty="0"/>
          </a:p>
          <a:p>
            <a:pPr>
              <a:defRPr/>
            </a:pPr>
            <a:endParaRPr lang="de-CH"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CH"/>
              <a:t>Mastertitelformat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E2BD5253-C807-294D-81C6-7D034CA32E68}" type="datetimeFigureOut">
              <a:rPr lang="de-DE" smtClean="0"/>
              <a:t>21.09.23</a:t>
            </a:fld>
            <a:endParaRPr lang="de-DE"/>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A1E7CA61-93A3-A34A-9539-0D454CB3DDEB}" type="slidenum">
              <a:rPr lang="de-DE" smtClean="0"/>
              <a:t>‹Nr.›</a:t>
            </a:fld>
            <a:endParaRPr lang="de-DE" dirty="0"/>
          </a:p>
        </p:txBody>
      </p:sp>
      <p:pic>
        <p:nvPicPr>
          <p:cNvPr id="7" name="Grafik 6" descr="Ein Bild, das Text, Schrift, Grafiken, Logo enthält.&#10;&#10;Automatisch generierte Beschreibung">
            <a:extLst>
              <a:ext uri="{FF2B5EF4-FFF2-40B4-BE49-F238E27FC236}">
                <a16:creationId xmlns:a16="http://schemas.microsoft.com/office/drawing/2014/main" id="{A495AE1C-D768-71AB-1C89-F1283EAAF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68" y="6146603"/>
            <a:ext cx="3475360" cy="552375"/>
          </a:xfrm>
          <a:prstGeom prst="rect">
            <a:avLst/>
          </a:prstGeom>
          <a:effectLst>
            <a:softEdge rad="25400"/>
          </a:effectLst>
        </p:spPr>
      </p:pic>
      <p:pic>
        <p:nvPicPr>
          <p:cNvPr id="8" name="Grafik 7" descr="Ein Bild, das Text, Schrift, weiß, Design enthält.&#10;&#10;Automatisch generierte Beschreibung">
            <a:extLst>
              <a:ext uri="{FF2B5EF4-FFF2-40B4-BE49-F238E27FC236}">
                <a16:creationId xmlns:a16="http://schemas.microsoft.com/office/drawing/2014/main" id="{2A2AE570-4609-CDBE-0B04-BEA8CD2195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0227" y="6019792"/>
            <a:ext cx="3054722" cy="805995"/>
          </a:xfrm>
          <a:prstGeom prst="rect">
            <a:avLst/>
          </a:prstGeom>
          <a:effectLst>
            <a:softEdge rad="25400"/>
          </a:effectLst>
        </p:spPr>
      </p:pic>
    </p:spTree>
    <p:extLst>
      <p:ext uri="{BB962C8B-B14F-4D97-AF65-F5344CB8AC3E}">
        <p14:creationId xmlns:p14="http://schemas.microsoft.com/office/powerpoint/2010/main" val="2770939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E2BD5253-C807-294D-81C6-7D034CA32E68}" type="datetimeFigureOut">
              <a:rPr lang="de-DE" smtClean="0"/>
              <a:t>21.09.23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3398164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E2BD5253-C807-294D-81C6-7D034CA32E68}" type="datetimeFigureOut">
              <a:rPr lang="de-DE" smtClean="0"/>
              <a:t>21.09.23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3911161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E2BD5253-C807-294D-81C6-7D034CA32E68}" type="datetimeFigureOut">
              <a:rPr lang="de-DE" smtClean="0"/>
              <a:t>21.09.23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148533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extLst>
      <p:ext uri="{BB962C8B-B14F-4D97-AF65-F5344CB8AC3E}">
        <p14:creationId xmlns:p14="http://schemas.microsoft.com/office/powerpoint/2010/main" val="1406192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E2BD5253-C807-294D-81C6-7D034CA32E68}" type="datetimeFigureOut">
              <a:rPr lang="de-DE" smtClean="0"/>
              <a:t>21.09.23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3039055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E2BD5253-C807-294D-81C6-7D034CA32E68}" type="datetimeFigureOut">
              <a:rPr lang="de-DE" smtClean="0"/>
              <a:t>21.09.23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28013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2BD5253-C807-294D-81C6-7D034CA32E68}" type="datetimeFigureOut">
              <a:rPr lang="de-DE" smtClean="0"/>
              <a:t>21.09.23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4228849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E2BD5253-C807-294D-81C6-7D034CA32E68}" type="datetimeFigureOut">
              <a:rPr lang="de-DE" smtClean="0"/>
              <a:t>21.09.23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1872308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E2BD5253-C807-294D-81C6-7D034CA32E68}" type="datetimeFigureOut">
              <a:rPr lang="de-DE" smtClean="0"/>
              <a:t>21.09.23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567685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E2BD5253-C807-294D-81C6-7D034CA32E68}" type="datetimeFigureOut">
              <a:rPr lang="de-DE" smtClean="0"/>
              <a:t>21.09.23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2131305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E2BD5253-C807-294D-81C6-7D034CA32E68}" type="datetimeFigureOut">
              <a:rPr lang="de-DE" smtClean="0"/>
              <a:t>21.09.23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1640510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E2BD5253-C807-294D-81C6-7D034CA32E68}" type="datetimeFigureOut">
              <a:rPr lang="de-DE" smtClean="0"/>
              <a:t>21.09.23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178374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E2BD5253-C807-294D-81C6-7D034CA32E68}" type="datetimeFigureOut">
              <a:rPr lang="de-DE" smtClean="0"/>
              <a:t>21.09.23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1E7CA61-93A3-A34A-9539-0D454CB3DDEB}" type="slidenum">
              <a:rPr lang="de-DE" smtClean="0"/>
              <a:t>‹Nr.›</a:t>
            </a:fld>
            <a:endParaRPr lang="de-DE"/>
          </a:p>
        </p:txBody>
      </p:sp>
    </p:spTree>
    <p:extLst>
      <p:ext uri="{BB962C8B-B14F-4D97-AF65-F5344CB8AC3E}">
        <p14:creationId xmlns:p14="http://schemas.microsoft.com/office/powerpoint/2010/main" val="54875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de-DE"/>
              <a:t>Titelmasterformat durch Klicken bearbeiten</a:t>
            </a:r>
            <a:endParaRPr kumimoji="0" lang="en-US"/>
          </a:p>
        </p:txBody>
      </p:sp>
      <p:sp>
        <p:nvSpPr>
          <p:cNvPr id="28" name="Datumsplatzhalter 27"/>
          <p:cNvSpPr>
            <a:spLocks noGrp="1"/>
          </p:cNvSpPr>
          <p:nvPr>
            <p:ph type="dt" sz="half" idx="10"/>
          </p:nvPr>
        </p:nvSpPr>
        <p:spPr/>
        <p:txBody>
          <a:bodyPr/>
          <a:lstStyle/>
          <a:p>
            <a:r>
              <a:rPr lang="de-DE"/>
              <a:t>18.09.2009</a:t>
            </a:r>
            <a:endParaRPr lang="de-CH"/>
          </a:p>
        </p:txBody>
      </p:sp>
      <p:sp>
        <p:nvSpPr>
          <p:cNvPr id="17" name="Fußzeilenplatzhalter 16"/>
          <p:cNvSpPr>
            <a:spLocks noGrp="1"/>
          </p:cNvSpPr>
          <p:nvPr>
            <p:ph type="ftr" sz="quarter" idx="11"/>
          </p:nvPr>
        </p:nvSpPr>
        <p:spPr/>
        <p:txBody>
          <a:bodyPr/>
          <a:lstStyle/>
          <a:p>
            <a:r>
              <a:rPr lang="de-CH"/>
              <a:t>BENZODIAZEPINE                                      Fachverband Sucht 23.9.2009</a:t>
            </a:r>
          </a:p>
        </p:txBody>
      </p:sp>
      <p:sp>
        <p:nvSpPr>
          <p:cNvPr id="29" name="Foliennummernplatzhalter 28"/>
          <p:cNvSpPr>
            <a:spLocks noGrp="1"/>
          </p:cNvSpPr>
          <p:nvPr>
            <p:ph type="sldNum" sz="quarter" idx="12"/>
          </p:nvPr>
        </p:nvSpPr>
        <p:spPr/>
        <p:txBody>
          <a:bodyPr/>
          <a:lstStyle/>
          <a:p>
            <a:fld id="{B645ECE0-8EF8-4542-B50D-B009D170B375}" type="slidenum">
              <a:rPr lang="de-CH" smtClean="0"/>
              <a:pPr/>
              <a:t>‹Nr.›</a:t>
            </a:fld>
            <a:endParaRPr lang="de-CH"/>
          </a:p>
        </p:txBody>
      </p:sp>
      <p:sp>
        <p:nvSpPr>
          <p:cNvPr id="9" name="Untertitel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Tree>
    <p:extLst>
      <p:ext uri="{BB962C8B-B14F-4D97-AF65-F5344CB8AC3E}">
        <p14:creationId xmlns:p14="http://schemas.microsoft.com/office/powerpoint/2010/main" val="314391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Textmasterformate durch Klicken bearbeiten</a:t>
            </a:r>
          </a:p>
        </p:txBody>
      </p:sp>
      <p:sp>
        <p:nvSpPr>
          <p:cNvPr id="6" name="Foliennummernplatzhalter 5"/>
          <p:cNvSpPr>
            <a:spLocks noGrp="1"/>
          </p:cNvSpPr>
          <p:nvPr>
            <p:ph type="sldNum" sz="quarter" idx="12"/>
          </p:nvPr>
        </p:nvSpPr>
        <p:spPr>
          <a:xfrm>
            <a:off x="10566400" y="6416676"/>
            <a:ext cx="1016000" cy="365125"/>
          </a:xfrm>
          <a:prstGeom prst="rect">
            <a:avLst/>
          </a:prstGeom>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3197713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r>
              <a:rPr lang="de-DE"/>
              <a:t>18.09.2009</a:t>
            </a:r>
            <a:endParaRPr lang="de-CH"/>
          </a:p>
        </p:txBody>
      </p:sp>
      <p:sp>
        <p:nvSpPr>
          <p:cNvPr id="5" name="Fußzeilenplatzhalter 4"/>
          <p:cNvSpPr>
            <a:spLocks noGrp="1"/>
          </p:cNvSpPr>
          <p:nvPr>
            <p:ph type="ftr" sz="quarter" idx="11"/>
          </p:nvPr>
        </p:nvSpPr>
        <p:spPr/>
        <p:txBody>
          <a:bodyPr/>
          <a:lstStyle/>
          <a:p>
            <a:r>
              <a:rPr lang="de-CH"/>
              <a:t>BENZODIAZEPINE                                      Fachverband Sucht 23.9.2009</a:t>
            </a:r>
          </a:p>
        </p:txBody>
      </p:sp>
      <p:sp>
        <p:nvSpPr>
          <p:cNvPr id="6" name="Foliennummernplatzhalter 5"/>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3993292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3">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Textmasterformate durch Klicken bearbeiten</a:t>
            </a:r>
          </a:p>
        </p:txBody>
      </p:sp>
      <p:sp>
        <p:nvSpPr>
          <p:cNvPr id="4" name="Datumsplatzhalter 3"/>
          <p:cNvSpPr>
            <a:spLocks noGrp="1"/>
          </p:cNvSpPr>
          <p:nvPr>
            <p:ph type="dt" sz="half" idx="10"/>
          </p:nvPr>
        </p:nvSpPr>
        <p:spPr/>
        <p:txBody>
          <a:bodyPr/>
          <a:lstStyle/>
          <a:p>
            <a:r>
              <a:rPr lang="de-DE"/>
              <a:t>18.09.2009</a:t>
            </a:r>
            <a:endParaRPr lang="de-CH"/>
          </a:p>
        </p:txBody>
      </p:sp>
      <p:sp>
        <p:nvSpPr>
          <p:cNvPr id="5" name="Fußzeilenplatzhalter 4"/>
          <p:cNvSpPr>
            <a:spLocks noGrp="1"/>
          </p:cNvSpPr>
          <p:nvPr>
            <p:ph type="ftr" sz="quarter" idx="11"/>
          </p:nvPr>
        </p:nvSpPr>
        <p:spPr/>
        <p:txBody>
          <a:bodyPr/>
          <a:lstStyle/>
          <a:p>
            <a:r>
              <a:rPr lang="de-CH"/>
              <a:t>BENZODIAZEPINE                                      Fachverband Sucht 23.9.2009</a:t>
            </a:r>
          </a:p>
        </p:txBody>
      </p:sp>
      <p:sp>
        <p:nvSpPr>
          <p:cNvPr id="6" name="Foliennummernplatzhalter 5"/>
          <p:cNvSpPr>
            <a:spLocks noGrp="1"/>
          </p:cNvSpPr>
          <p:nvPr>
            <p:ph type="sldNum" sz="quarter" idx="12"/>
          </p:nvPr>
        </p:nvSpPr>
        <p:spPr>
          <a:xfrm>
            <a:off x="10566400" y="6416676"/>
            <a:ext cx="1016000" cy="365125"/>
          </a:xfrm>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65182407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Inhaltsplatzhalt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r>
              <a:rPr lang="de-DE"/>
              <a:t>18.09.2009</a:t>
            </a:r>
            <a:endParaRPr lang="de-CH"/>
          </a:p>
        </p:txBody>
      </p:sp>
      <p:sp>
        <p:nvSpPr>
          <p:cNvPr id="6" name="Fußzeilenplatzhalter 5"/>
          <p:cNvSpPr>
            <a:spLocks noGrp="1"/>
          </p:cNvSpPr>
          <p:nvPr>
            <p:ph type="ftr" sz="quarter" idx="11"/>
          </p:nvPr>
        </p:nvSpPr>
        <p:spPr/>
        <p:txBody>
          <a:bodyPr/>
          <a:lstStyle/>
          <a:p>
            <a:r>
              <a:rPr lang="de-CH"/>
              <a:t>BENZODIAZEPINE                                      Fachverband Sucht 23.9.2009</a:t>
            </a:r>
          </a:p>
        </p:txBody>
      </p:sp>
      <p:sp>
        <p:nvSpPr>
          <p:cNvPr id="7" name="Foliennummernplatzhalter 6"/>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26056374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10972800" cy="1143000"/>
          </a:xfrm>
        </p:spPr>
        <p:txBody>
          <a:bodyPr anchor="ctr"/>
          <a:lstStyle>
            <a:lvl1pPr>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5" name="Inhaltsplatzhalt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0"/>
          </p:nvPr>
        </p:nvSpPr>
        <p:spPr/>
        <p:txBody>
          <a:bodyPr/>
          <a:lstStyle/>
          <a:p>
            <a:r>
              <a:rPr lang="de-DE"/>
              <a:t>18.09.2009</a:t>
            </a:r>
            <a:endParaRPr lang="de-CH"/>
          </a:p>
        </p:txBody>
      </p:sp>
      <p:sp>
        <p:nvSpPr>
          <p:cNvPr id="8" name="Fußzeilenplatzhalter 7"/>
          <p:cNvSpPr>
            <a:spLocks noGrp="1"/>
          </p:cNvSpPr>
          <p:nvPr>
            <p:ph type="ftr" sz="quarter" idx="11"/>
          </p:nvPr>
        </p:nvSpPr>
        <p:spPr/>
        <p:txBody>
          <a:bodyPr/>
          <a:lstStyle/>
          <a:p>
            <a:r>
              <a:rPr lang="de-CH"/>
              <a:t>BENZODIAZEPINE                                      Fachverband Sucht 23.9.2009</a:t>
            </a:r>
          </a:p>
        </p:txBody>
      </p:sp>
      <p:sp>
        <p:nvSpPr>
          <p:cNvPr id="9" name="Foliennummernplatzhalter 8"/>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519866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r>
              <a:rPr lang="de-DE"/>
              <a:t>18.09.2009</a:t>
            </a:r>
            <a:endParaRPr lang="de-CH"/>
          </a:p>
        </p:txBody>
      </p:sp>
      <p:sp>
        <p:nvSpPr>
          <p:cNvPr id="4" name="Fußzeilenplatzhalter 3"/>
          <p:cNvSpPr>
            <a:spLocks noGrp="1"/>
          </p:cNvSpPr>
          <p:nvPr>
            <p:ph type="ftr" sz="quarter" idx="11"/>
          </p:nvPr>
        </p:nvSpPr>
        <p:spPr/>
        <p:txBody>
          <a:bodyPr/>
          <a:lstStyle/>
          <a:p>
            <a:r>
              <a:rPr lang="de-CH"/>
              <a:t>BENZODIAZEPINE                                      Fachverband Sucht 23.9.2009</a:t>
            </a:r>
          </a:p>
        </p:txBody>
      </p:sp>
      <p:sp>
        <p:nvSpPr>
          <p:cNvPr id="5" name="Foliennummernplatzhalter 4"/>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2475392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18.09.2009</a:t>
            </a:r>
            <a:endParaRPr lang="de-CH"/>
          </a:p>
        </p:txBody>
      </p:sp>
      <p:sp>
        <p:nvSpPr>
          <p:cNvPr id="3" name="Fußzeilenplatzhalter 2"/>
          <p:cNvSpPr>
            <a:spLocks noGrp="1"/>
          </p:cNvSpPr>
          <p:nvPr>
            <p:ph type="ftr" sz="quarter" idx="11"/>
          </p:nvPr>
        </p:nvSpPr>
        <p:spPr/>
        <p:txBody>
          <a:bodyPr/>
          <a:lstStyle/>
          <a:p>
            <a:r>
              <a:rPr lang="de-CH"/>
              <a:t>BENZODIAZEPINE                                      Fachverband Sucht 23.9.2009</a:t>
            </a:r>
          </a:p>
        </p:txBody>
      </p:sp>
      <p:sp>
        <p:nvSpPr>
          <p:cNvPr id="4" name="Foliennummernplatzhalter 3"/>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2566062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de-DE"/>
              <a:t>Textmasterformate durch Klicken bearbeiten</a:t>
            </a:r>
          </a:p>
        </p:txBody>
      </p:sp>
      <p:sp>
        <p:nvSpPr>
          <p:cNvPr id="4" name="Inhaltsplatzhalt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r>
              <a:rPr lang="de-DE"/>
              <a:t>18.09.2009</a:t>
            </a:r>
            <a:endParaRPr lang="de-CH"/>
          </a:p>
        </p:txBody>
      </p:sp>
      <p:sp>
        <p:nvSpPr>
          <p:cNvPr id="6" name="Fußzeilenplatzhalter 5"/>
          <p:cNvSpPr>
            <a:spLocks noGrp="1"/>
          </p:cNvSpPr>
          <p:nvPr>
            <p:ph type="ftr" sz="quarter" idx="11"/>
          </p:nvPr>
        </p:nvSpPr>
        <p:spPr/>
        <p:txBody>
          <a:bodyPr/>
          <a:lstStyle/>
          <a:p>
            <a:r>
              <a:rPr lang="de-CH"/>
              <a:t>BENZODIAZEPINE                                      Fachverband Sucht 23.9.2009</a:t>
            </a:r>
          </a:p>
        </p:txBody>
      </p:sp>
      <p:sp>
        <p:nvSpPr>
          <p:cNvPr id="7" name="Foliennummernplatzhalter 6"/>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1438397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de-DE"/>
              <a:t>Titelmasterformat durch Klicken bearbeiten</a:t>
            </a:r>
            <a:endParaRPr kumimoji="0" lang="en-US"/>
          </a:p>
        </p:txBody>
      </p:sp>
      <p:sp>
        <p:nvSpPr>
          <p:cNvPr id="3" name="Bildplatzhalt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de-DE">
                <a:solidFill>
                  <a:schemeClr val="lt1"/>
                </a:solidFill>
                <a:latin typeface="+mn-lt"/>
                <a:ea typeface="+mn-ea"/>
                <a:cs typeface="+mn-cs"/>
              </a:rPr>
              <a:t>Bild durch Klicken auf Symbol hinzufügen</a:t>
            </a:r>
            <a:endParaRPr kumimoji="0" lang="en-US" dirty="0">
              <a:solidFill>
                <a:schemeClr val="lt1"/>
              </a:solidFill>
              <a:latin typeface="+mn-lt"/>
              <a:ea typeface="+mn-ea"/>
              <a:cs typeface="+mn-cs"/>
            </a:endParaRPr>
          </a:p>
        </p:txBody>
      </p:sp>
      <p:sp>
        <p:nvSpPr>
          <p:cNvPr id="4" name="Textplatzhalt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de-DE"/>
              <a:t>Textmasterformate durch Klicken bearbeiten</a:t>
            </a:r>
          </a:p>
        </p:txBody>
      </p:sp>
      <p:sp>
        <p:nvSpPr>
          <p:cNvPr id="5" name="Datumsplatzhalter 4"/>
          <p:cNvSpPr>
            <a:spLocks noGrp="1"/>
          </p:cNvSpPr>
          <p:nvPr>
            <p:ph type="dt" sz="half" idx="10"/>
          </p:nvPr>
        </p:nvSpPr>
        <p:spPr/>
        <p:txBody>
          <a:bodyPr/>
          <a:lstStyle/>
          <a:p>
            <a:r>
              <a:rPr lang="de-DE"/>
              <a:t>18.09.2009</a:t>
            </a:r>
            <a:endParaRPr lang="de-CH"/>
          </a:p>
        </p:txBody>
      </p:sp>
      <p:sp>
        <p:nvSpPr>
          <p:cNvPr id="6" name="Fußzeilenplatzhalter 5"/>
          <p:cNvSpPr>
            <a:spLocks noGrp="1"/>
          </p:cNvSpPr>
          <p:nvPr>
            <p:ph type="ftr" sz="quarter" idx="11"/>
          </p:nvPr>
        </p:nvSpPr>
        <p:spPr/>
        <p:txBody>
          <a:bodyPr/>
          <a:lstStyle/>
          <a:p>
            <a:r>
              <a:rPr lang="de-CH"/>
              <a:t>BENZODIAZEPINE                                      Fachverband Sucht 23.9.2009</a:t>
            </a:r>
          </a:p>
        </p:txBody>
      </p:sp>
      <p:sp>
        <p:nvSpPr>
          <p:cNvPr id="7" name="Foliennummernplatzhalter 6"/>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1121102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r>
              <a:rPr lang="de-DE"/>
              <a:t>18.09.2009</a:t>
            </a:r>
            <a:endParaRPr lang="de-CH"/>
          </a:p>
        </p:txBody>
      </p:sp>
      <p:sp>
        <p:nvSpPr>
          <p:cNvPr id="5" name="Fußzeilenplatzhalter 4"/>
          <p:cNvSpPr>
            <a:spLocks noGrp="1"/>
          </p:cNvSpPr>
          <p:nvPr>
            <p:ph type="ftr" sz="quarter" idx="11"/>
          </p:nvPr>
        </p:nvSpPr>
        <p:spPr/>
        <p:txBody>
          <a:bodyPr/>
          <a:lstStyle/>
          <a:p>
            <a:r>
              <a:rPr lang="de-CH"/>
              <a:t>BENZODIAZEPINE                                      Fachverband Sucht 23.9.2009</a:t>
            </a:r>
          </a:p>
        </p:txBody>
      </p:sp>
      <p:sp>
        <p:nvSpPr>
          <p:cNvPr id="6" name="Foliennummernplatzhalter 5"/>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2029694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609600" y="274639"/>
            <a:ext cx="8026400" cy="5851525"/>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r>
              <a:rPr lang="de-DE"/>
              <a:t>18.09.2009</a:t>
            </a:r>
            <a:endParaRPr lang="de-CH"/>
          </a:p>
        </p:txBody>
      </p:sp>
      <p:sp>
        <p:nvSpPr>
          <p:cNvPr id="5" name="Fußzeilenplatzhalter 4"/>
          <p:cNvSpPr>
            <a:spLocks noGrp="1"/>
          </p:cNvSpPr>
          <p:nvPr>
            <p:ph type="ftr" sz="quarter" idx="11"/>
          </p:nvPr>
        </p:nvSpPr>
        <p:spPr/>
        <p:txBody>
          <a:bodyPr/>
          <a:lstStyle/>
          <a:p>
            <a:r>
              <a:rPr lang="de-CH"/>
              <a:t>BENZODIAZEPINE                                      Fachverband Sucht 23.9.2009</a:t>
            </a:r>
          </a:p>
        </p:txBody>
      </p:sp>
      <p:sp>
        <p:nvSpPr>
          <p:cNvPr id="6" name="Foliennummernplatzhalter 5"/>
          <p:cNvSpPr>
            <a:spLocks noGrp="1"/>
          </p:cNvSpPr>
          <p:nvPr>
            <p:ph type="sldNum" sz="quarter" idx="12"/>
          </p:nvPr>
        </p:nvSpPr>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2730876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Inhaltsplatzhalt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extLst>
      <p:ext uri="{BB962C8B-B14F-4D97-AF65-F5344CB8AC3E}">
        <p14:creationId xmlns:p14="http://schemas.microsoft.com/office/powerpoint/2010/main" val="4109406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ußzeilenplatzhalter 2"/>
          <p:cNvSpPr>
            <a:spLocks noGrp="1"/>
          </p:cNvSpPr>
          <p:nvPr>
            <p:ph type="ftr" sz="quarter" idx="10"/>
          </p:nvPr>
        </p:nvSpPr>
        <p:spPr/>
        <p:txBody>
          <a:bodyPr/>
          <a:lstStyle/>
          <a:p>
            <a:r>
              <a:rPr lang="de-CH"/>
              <a:t>World Café zum Thema "Sucht und Alter"</a:t>
            </a:r>
            <a:endParaRPr lang="de-CH" dirty="0"/>
          </a:p>
        </p:txBody>
      </p:sp>
      <p:sp>
        <p:nvSpPr>
          <p:cNvPr id="4" name="Foliennummernplatzhalter 3"/>
          <p:cNvSpPr>
            <a:spLocks noGrp="1"/>
          </p:cNvSpPr>
          <p:nvPr>
            <p:ph type="sldNum" sz="quarter" idx="11"/>
          </p:nvPr>
        </p:nvSpPr>
        <p:spPr/>
        <p:txBody>
          <a:bodyPr/>
          <a:lstStyle/>
          <a:p>
            <a:fld id="{65624A27-5D38-4FEB-8484-1FDEC38E284E}" type="slidenum">
              <a:rPr lang="de-CH" smtClean="0"/>
              <a:pPr/>
              <a:t>‹Nr.›</a:t>
            </a:fld>
            <a:endParaRPr lang="de-CH" dirty="0"/>
          </a:p>
        </p:txBody>
      </p:sp>
      <p:sp>
        <p:nvSpPr>
          <p:cNvPr id="5" name="Datumsplatzhalter 4"/>
          <p:cNvSpPr>
            <a:spLocks noGrp="1"/>
          </p:cNvSpPr>
          <p:nvPr>
            <p:ph type="dt" sz="half" idx="12"/>
          </p:nvPr>
        </p:nvSpPr>
        <p:spPr/>
        <p:txBody>
          <a:bodyPr/>
          <a:lstStyle/>
          <a:p>
            <a:r>
              <a:rPr lang="de-DE"/>
              <a:t>9.9.2010</a:t>
            </a:r>
            <a:endParaRPr lang="de-CH"/>
          </a:p>
        </p:txBody>
      </p:sp>
      <p:sp>
        <p:nvSpPr>
          <p:cNvPr id="7" name="Inhaltsplatzhalter 6"/>
          <p:cNvSpPr>
            <a:spLocks noGrp="1"/>
          </p:cNvSpPr>
          <p:nvPr>
            <p:ph sz="quarter" idx="13"/>
          </p:nvPr>
        </p:nvSpPr>
        <p:spPr>
          <a:xfrm>
            <a:off x="1714499" y="990600"/>
            <a:ext cx="10468800" cy="56844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39647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D81C70BE-F99F-430E-928C-8A5A851E3125}" type="datetimeFigureOut">
              <a:rPr lang="de-CH"/>
              <a:pPr>
                <a:defRPr/>
              </a:pPr>
              <a:t>21.09.23</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B0AB7098-E6EE-4317-A621-D6C950E05472}" type="slidenum">
              <a:rPr lang="de-CH"/>
              <a:pPr>
                <a:defRPr/>
              </a:pPr>
              <a:t>‹Nr.›</a:t>
            </a:fld>
            <a:endParaRPr lang="de-CH"/>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3BAF9A18-2B1B-4179-A6DF-D688AF2A74F1}" type="datetimeFigureOut">
              <a:rPr lang="de-CH"/>
              <a:pPr>
                <a:defRPr/>
              </a:pPr>
              <a:t>21.09.23</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D11EA05F-09A1-47B8-8A9B-CBA3DDAE47F0}" type="slidenum">
              <a:rPr lang="de-CH"/>
              <a:pPr>
                <a:defRPr/>
              </a:pPr>
              <a:t>‹Nr.›</a:t>
            </a:fld>
            <a:endParaRPr lang="de-CH"/>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8DB06B34-05AC-465F-A3ED-D359524CBCC8}" type="datetimeFigureOut">
              <a:rPr lang="de-CH"/>
              <a:pPr>
                <a:defRPr/>
              </a:pPr>
              <a:t>21.09.23</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A3099EAC-1A62-4A3B-99CE-0FF46FF00B6F}" type="slidenum">
              <a:rPr lang="de-CH"/>
              <a:pPr>
                <a:defRPr/>
              </a:pPr>
              <a:t>‹Nr.›</a:t>
            </a:fld>
            <a:endParaRPr lang="de-CH"/>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9EBDE9CF-F648-47B8-99C4-76D53A4DA032}" type="datetimeFigureOut">
              <a:rPr lang="de-CH"/>
              <a:pPr>
                <a:defRPr/>
              </a:pPr>
              <a:t>21.09.23</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CD06CC7F-05F0-4BAE-AFCD-52587D8344A4}" type="slidenum">
              <a:rPr lang="de-CH"/>
              <a:pPr>
                <a:defRPr/>
              </a:pPr>
              <a:t>‹Nr.›</a:t>
            </a:fld>
            <a:endParaRPr lang="de-CH"/>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15E4AB63-9654-4DBE-BB09-14AA0211AF32}" type="datetimeFigureOut">
              <a:rPr lang="de-CH"/>
              <a:pPr>
                <a:defRPr/>
              </a:pPr>
              <a:t>21.09.23</a:t>
            </a:fld>
            <a:endParaRPr lang="de-CH"/>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50CAEDBD-E5B2-4614-9D55-6968FE50CB94}" type="slidenum">
              <a:rPr lang="de-CH"/>
              <a:pPr>
                <a:defRPr/>
              </a:pPr>
              <a:t>‹Nr.›</a:t>
            </a:fld>
            <a:endParaRPr lang="de-CH"/>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C9F85BAA-6B04-43FD-8355-7943DD860765}" type="datetimeFigureOut">
              <a:rPr lang="de-CH"/>
              <a:pPr>
                <a:defRPr/>
              </a:pPr>
              <a:t>21.09.23</a:t>
            </a:fld>
            <a:endParaRPr lang="de-CH"/>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0E4AB592-9354-42CB-AF69-19C1C709BADB}" type="slidenum">
              <a:rPr lang="de-CH"/>
              <a:pPr>
                <a:defRPr/>
              </a:pPr>
              <a:t>‹Nr.›</a:t>
            </a:fld>
            <a:endParaRPr lang="de-CH"/>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FFB37A6B-FA7C-455A-AC46-B722EC40B6BE}" type="datetimeFigureOut">
              <a:rPr lang="de-CH"/>
              <a:pPr>
                <a:defRPr/>
              </a:pPr>
              <a:t>21.09.23</a:t>
            </a:fld>
            <a:endParaRPr lang="de-CH"/>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6A3F3B77-F4D0-47BE-83AF-7894AD01CCD0}" type="slidenum">
              <a:rPr lang="de-CH"/>
              <a:pPr>
                <a:defRPr/>
              </a:pPr>
              <a:t>‹Nr.›</a:t>
            </a:fld>
            <a:endParaRPr lang="de-CH"/>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13E1E9F2-74EF-419A-88A3-018175D1922E}" type="datetimeFigureOut">
              <a:rPr lang="de-CH"/>
              <a:pPr>
                <a:defRPr/>
              </a:pPr>
              <a:t>21.09.23</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D2C414D-FCEE-4656-9BCC-08A8000E8D6E}" type="slidenum">
              <a:rPr lang="de-CH"/>
              <a:pPr>
                <a:defRPr/>
              </a:pPr>
              <a:t>‹Nr.›</a:t>
            </a:fld>
            <a:endParaRPr lang="de-CH"/>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88B99A9B-6C22-4258-B3D8-B7A12AF29FF4}" type="datetimeFigureOut">
              <a:rPr lang="de-CH"/>
              <a:pPr>
                <a:defRPr/>
              </a:pPr>
              <a:t>21.09.23</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068DDECF-82B1-4CCE-ABCD-0A98BEF7FC54}" type="slidenum">
              <a:rPr lang="de-CH"/>
              <a:pPr>
                <a:defRPr/>
              </a:pPr>
              <a:t>‹Nr.›</a:t>
            </a:fld>
            <a:endParaRPr lang="de-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10972800" cy="1143000"/>
          </a:xfrm>
        </p:spPr>
        <p:txBody>
          <a:bodyPr anchor="ctr"/>
          <a:lstStyle>
            <a:lvl1pPr>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5" name="Inhaltsplatzhalt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Tree>
    <p:extLst>
      <p:ext uri="{BB962C8B-B14F-4D97-AF65-F5344CB8AC3E}">
        <p14:creationId xmlns:p14="http://schemas.microsoft.com/office/powerpoint/2010/main" val="39871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7B8AE394-C72C-40E1-B5DB-034617B78917}" type="datetimeFigureOut">
              <a:rPr lang="de-CH"/>
              <a:pPr>
                <a:defRPr/>
              </a:pPr>
              <a:t>21.09.23</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0E1F5CFD-E8C4-4A9F-974D-2FFC569E30A5}" type="slidenum">
              <a:rPr lang="de-CH"/>
              <a:pPr>
                <a:defRPr/>
              </a:pPr>
              <a:t>‹Nr.›</a:t>
            </a:fld>
            <a:endParaRPr lang="de-CH"/>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1CB03FA6-9CAC-4C41-BA92-10DC417CD50A}" type="datetimeFigureOut">
              <a:rPr lang="de-CH"/>
              <a:pPr>
                <a:defRPr/>
              </a:pPr>
              <a:t>21.09.23</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B794F243-E03C-406B-A705-900FBE66BFE1}" type="slidenum">
              <a:rPr lang="de-CH"/>
              <a:pPr>
                <a:defRPr/>
              </a:pPr>
              <a:t>‹Nr.›</a:t>
            </a:fld>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Tree>
    <p:extLst>
      <p:ext uri="{BB962C8B-B14F-4D97-AF65-F5344CB8AC3E}">
        <p14:creationId xmlns:p14="http://schemas.microsoft.com/office/powerpoint/2010/main" val="259155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6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de-DE"/>
              <a:t>Textmasterformate durch Klicken bearbeiten</a:t>
            </a:r>
          </a:p>
        </p:txBody>
      </p:sp>
      <p:sp>
        <p:nvSpPr>
          <p:cNvPr id="4" name="Inhaltsplatzhalt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Foliennummernplatzhalter 6"/>
          <p:cNvSpPr>
            <a:spLocks noGrp="1"/>
          </p:cNvSpPr>
          <p:nvPr>
            <p:ph type="sldNum" sz="quarter" idx="12"/>
          </p:nvPr>
        </p:nvSpPr>
        <p:spPr>
          <a:xfrm>
            <a:off x="10566400" y="6416676"/>
            <a:ext cx="1016000" cy="365125"/>
          </a:xfrm>
          <a:prstGeom prst="rect">
            <a:avLst/>
          </a:prstGeom>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259905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de-DE"/>
              <a:t>Titelmasterformat durch Klicken bearbeiten</a:t>
            </a:r>
            <a:endParaRPr kumimoji="0" lang="en-US"/>
          </a:p>
        </p:txBody>
      </p:sp>
      <p:sp>
        <p:nvSpPr>
          <p:cNvPr id="3" name="Bildplatzhalt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de-DE">
                <a:solidFill>
                  <a:schemeClr val="lt1"/>
                </a:solidFill>
                <a:latin typeface="+mn-lt"/>
                <a:ea typeface="+mn-ea"/>
                <a:cs typeface="+mn-cs"/>
              </a:rPr>
              <a:t>Bild durch Klicken auf Symbol hinzufügen</a:t>
            </a:r>
            <a:endParaRPr kumimoji="0" lang="en-US" dirty="0">
              <a:solidFill>
                <a:schemeClr val="lt1"/>
              </a:solidFill>
              <a:latin typeface="+mn-lt"/>
              <a:ea typeface="+mn-ea"/>
              <a:cs typeface="+mn-cs"/>
            </a:endParaRPr>
          </a:p>
        </p:txBody>
      </p:sp>
      <p:sp>
        <p:nvSpPr>
          <p:cNvPr id="4" name="Textplatzhalt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de-DE"/>
              <a:t>Textmasterformate durch Klicken bearbeiten</a:t>
            </a:r>
          </a:p>
        </p:txBody>
      </p:sp>
      <p:sp>
        <p:nvSpPr>
          <p:cNvPr id="7" name="Foliennummernplatzhalter 6"/>
          <p:cNvSpPr>
            <a:spLocks noGrp="1"/>
          </p:cNvSpPr>
          <p:nvPr>
            <p:ph type="sldNum" sz="quarter" idx="12"/>
          </p:nvPr>
        </p:nvSpPr>
        <p:spPr>
          <a:xfrm>
            <a:off x="10566400" y="6416676"/>
            <a:ext cx="1016000" cy="365125"/>
          </a:xfrm>
          <a:prstGeom prst="rect">
            <a:avLst/>
          </a:prstGeom>
        </p:spPr>
        <p:txBody>
          <a:bodyPr/>
          <a:lstStyle/>
          <a:p>
            <a:fld id="{B645ECE0-8EF8-4542-B50D-B009D170B375}" type="slidenum">
              <a:rPr lang="de-CH" smtClean="0"/>
              <a:pPr/>
              <a:t>‹Nr.›</a:t>
            </a:fld>
            <a:endParaRPr lang="de-CH"/>
          </a:p>
        </p:txBody>
      </p:sp>
    </p:spTree>
    <p:extLst>
      <p:ext uri="{BB962C8B-B14F-4D97-AF65-F5344CB8AC3E}">
        <p14:creationId xmlns:p14="http://schemas.microsoft.com/office/powerpoint/2010/main" val="175994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de-DE" dirty="0"/>
              <a:t>Titelmasterformat durch Klicken bearbeiten</a:t>
            </a:r>
            <a:endParaRPr kumimoji="0" lang="en-US" dirty="0"/>
          </a:p>
        </p:txBody>
      </p:sp>
      <p:sp>
        <p:nvSpPr>
          <p:cNvPr id="13" name="Textplatzhalt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de-DE" dirty="0"/>
              <a:t>Textmasterformate durch Klicken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lang="en-US" dirty="0"/>
          </a:p>
        </p:txBody>
      </p:sp>
    </p:spTree>
    <p:extLst>
      <p:ext uri="{BB962C8B-B14F-4D97-AF65-F5344CB8AC3E}">
        <p14:creationId xmlns:p14="http://schemas.microsoft.com/office/powerpoint/2010/main" val="1248096758"/>
      </p:ext>
    </p:extLst>
  </p:cSld>
  <p:clrMap bg1="lt1" tx1="dk1" bg2="lt2" tx2="dk2" accent1="accent1" accent2="accent2" accent3="accent3" accent4="accent4" accent5="accent5" accent6="accent6" hlink="hlink" folHlink="folHlink"/>
  <p:sldLayoutIdLst>
    <p:sldLayoutId id="2147485355" r:id="rId1"/>
    <p:sldLayoutId id="2147485356" r:id="rId2"/>
    <p:sldLayoutId id="2147485357" r:id="rId3"/>
    <p:sldLayoutId id="2147485358" r:id="rId4"/>
    <p:sldLayoutId id="2147485359" r:id="rId5"/>
    <p:sldLayoutId id="2147485360" r:id="rId6"/>
    <p:sldLayoutId id="2147485361" r:id="rId7"/>
    <p:sldLayoutId id="2147485362" r:id="rId8"/>
    <p:sldLayoutId id="2147485363" r:id="rId9"/>
    <p:sldLayoutId id="2147485364" r:id="rId10"/>
    <p:sldLayoutId id="2147485365" r:id="rId11"/>
    <p:sldLayoutId id="2147485366" r:id="rId12"/>
    <p:sldLayoutId id="2147485394" r:id="rId13"/>
    <p:sldLayoutId id="2147485342" r:id="rId14"/>
    <p:sldLayoutId id="2147485347" r:id="rId15"/>
  </p:sldLayoutIdLst>
  <p:hf sldNum="0"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D5253-C807-294D-81C6-7D034CA32E68}" type="datetimeFigureOut">
              <a:rPr lang="de-DE" smtClean="0"/>
              <a:t>21.09.23</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7CA61-93A3-A34A-9539-0D454CB3DDEB}" type="slidenum">
              <a:rPr lang="de-DE" smtClean="0"/>
              <a:t>‹Nr.›</a:t>
            </a:fld>
            <a:endParaRPr lang="de-DE"/>
          </a:p>
        </p:txBody>
      </p:sp>
      <p:pic>
        <p:nvPicPr>
          <p:cNvPr id="7" name="Grafik 6" descr="Ein Bild, das Text, Schrift, Grafiken, Logo enthält.&#10;&#10;Automatisch generierte Beschreibung">
            <a:extLst>
              <a:ext uri="{FF2B5EF4-FFF2-40B4-BE49-F238E27FC236}">
                <a16:creationId xmlns:a16="http://schemas.microsoft.com/office/drawing/2014/main" id="{AA9E11B7-D083-AF45-895B-DEECB158488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07368" y="6146603"/>
            <a:ext cx="3475360" cy="552375"/>
          </a:xfrm>
          <a:prstGeom prst="rect">
            <a:avLst/>
          </a:prstGeom>
          <a:effectLst>
            <a:softEdge rad="25400"/>
          </a:effectLst>
        </p:spPr>
      </p:pic>
      <p:pic>
        <p:nvPicPr>
          <p:cNvPr id="8" name="Grafik 7" descr="Ein Bild, das Text, Schrift, weiß, Design enthält.&#10;&#10;Automatisch generierte Beschreibung">
            <a:extLst>
              <a:ext uri="{FF2B5EF4-FFF2-40B4-BE49-F238E27FC236}">
                <a16:creationId xmlns:a16="http://schemas.microsoft.com/office/drawing/2014/main" id="{2E1B9635-3AA6-43CF-E36E-93ADD1A0B86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610227" y="6019792"/>
            <a:ext cx="3054722" cy="805995"/>
          </a:xfrm>
          <a:prstGeom prst="rect">
            <a:avLst/>
          </a:prstGeom>
          <a:effectLst>
            <a:softEdge rad="25400"/>
          </a:effectLst>
        </p:spPr>
      </p:pic>
    </p:spTree>
    <p:extLst>
      <p:ext uri="{BB962C8B-B14F-4D97-AF65-F5344CB8AC3E}">
        <p14:creationId xmlns:p14="http://schemas.microsoft.com/office/powerpoint/2010/main" val="2226229657"/>
      </p:ext>
    </p:extLst>
  </p:cSld>
  <p:clrMap bg1="lt1" tx1="dk1" bg2="lt2" tx2="dk2" accent1="accent1" accent2="accent2" accent3="accent3" accent4="accent4" accent5="accent5" accent6="accent6" hlink="hlink" folHlink="folHlink"/>
  <p:sldLayoutIdLst>
    <p:sldLayoutId id="2147485368" r:id="rId1"/>
    <p:sldLayoutId id="2147485369" r:id="rId2"/>
    <p:sldLayoutId id="2147485370" r:id="rId3"/>
    <p:sldLayoutId id="2147485371" r:id="rId4"/>
    <p:sldLayoutId id="2147485372" r:id="rId5"/>
    <p:sldLayoutId id="2147485373" r:id="rId6"/>
    <p:sldLayoutId id="2147485374" r:id="rId7"/>
    <p:sldLayoutId id="2147485375" r:id="rId8"/>
    <p:sldLayoutId id="2147485376" r:id="rId9"/>
    <p:sldLayoutId id="2147485377" r:id="rId10"/>
    <p:sldLayoutId id="2147485378" r:id="rId11"/>
    <p:sldLayoutId id="2147485379" r:id="rId12"/>
    <p:sldLayoutId id="2147485380"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de-DE"/>
              <a:t>Titelmasterformat durch Klicken bearbeiten</a:t>
            </a:r>
            <a:endParaRPr kumimoji="0" lang="en-US"/>
          </a:p>
        </p:txBody>
      </p:sp>
      <p:sp>
        <p:nvSpPr>
          <p:cNvPr id="13" name="Textplatzhalt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de-DE"/>
              <a:t>Textmasterformate durch Klicken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4" name="Datumsplatzhalt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de-DE"/>
              <a:t>18.09.2009</a:t>
            </a:r>
            <a:endParaRPr lang="de-CH"/>
          </a:p>
        </p:txBody>
      </p:sp>
      <p:sp>
        <p:nvSpPr>
          <p:cNvPr id="3" name="Fußzeilenplatzhalt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de-CH"/>
              <a:t>BENZODIAZEPINE                                      Fachverband Sucht 23.9.2009</a:t>
            </a:r>
          </a:p>
        </p:txBody>
      </p:sp>
      <p:sp>
        <p:nvSpPr>
          <p:cNvPr id="23" name="Foliennummernplatzhalt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45ECE0-8EF8-4542-B50D-B009D170B375}" type="slidenum">
              <a:rPr lang="de-CH" smtClean="0"/>
              <a:pPr/>
              <a:t>‹Nr.›</a:t>
            </a:fld>
            <a:endParaRPr lang="de-CH"/>
          </a:p>
        </p:txBody>
      </p:sp>
    </p:spTree>
    <p:extLst>
      <p:ext uri="{BB962C8B-B14F-4D97-AF65-F5344CB8AC3E}">
        <p14:creationId xmlns:p14="http://schemas.microsoft.com/office/powerpoint/2010/main" val="1760703087"/>
      </p:ext>
    </p:extLst>
  </p:cSld>
  <p:clrMap bg1="dk1" tx1="lt1" bg2="dk2" tx2="lt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 id="2147485388" r:id="rId7"/>
    <p:sldLayoutId id="2147485389" r:id="rId8"/>
    <p:sldLayoutId id="2147485390" r:id="rId9"/>
    <p:sldLayoutId id="2147485391" r:id="rId10"/>
    <p:sldLayoutId id="2147485392" r:id="rId11"/>
    <p:sldLayoutId id="2147485393" r:id="rId12"/>
  </p:sldLayoutIdLst>
  <p:hf sldNum="0"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endParaRPr lang="de-CH"/>
          </a:p>
        </p:txBody>
      </p:sp>
      <p:sp>
        <p:nvSpPr>
          <p:cNvPr id="4099" name="Textplatzhalt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A457F84-35F4-4D5A-8E9B-0AF5C979AD35}" type="datetimeFigureOut">
              <a:rPr lang="de-CH"/>
              <a:pPr>
                <a:defRPr/>
              </a:pPr>
              <a:t>21.09.23</a:t>
            </a:fld>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FA1704A-2621-4345-838F-3784505EF8F5}"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0.tiff"/><Relationship Id="rId4" Type="http://schemas.openxmlformats.org/officeDocument/2006/relationships/image" Target="../media/image29.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QX_oy9614HQ"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ctrTitle"/>
          </p:nvPr>
        </p:nvSpPr>
        <p:spPr>
          <a:xfrm>
            <a:off x="1037691" y="292870"/>
            <a:ext cx="10116617" cy="1440160"/>
          </a:xfrm>
        </p:spPr>
        <p:txBody>
          <a:bodyPr>
            <a:normAutofit fontScale="90000"/>
          </a:bodyPr>
          <a:lstStyle/>
          <a:p>
            <a:pPr>
              <a:lnSpc>
                <a:spcPct val="107000"/>
              </a:lnSpc>
              <a:spcAft>
                <a:spcPts val="800"/>
              </a:spcAft>
            </a:pPr>
            <a:r>
              <a:rPr lang="de-CH" dirty="0"/>
              <a:t>Sucht – Wie kommt es dazu und wie ist der Umgang damit im Beratungsgespräch </a:t>
            </a:r>
          </a:p>
        </p:txBody>
      </p:sp>
      <p:pic>
        <p:nvPicPr>
          <p:cNvPr id="7" name="Grafik 6" descr="Ein Bild, das Text, Screenshot, Schrift, Marke enthält.&#10;&#10;Automatisch generierte Beschreibung">
            <a:extLst>
              <a:ext uri="{FF2B5EF4-FFF2-40B4-BE49-F238E27FC236}">
                <a16:creationId xmlns:a16="http://schemas.microsoft.com/office/drawing/2014/main" id="{DD31497C-585F-AD10-B0BB-A1F4A0612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784" y="1628800"/>
            <a:ext cx="4011156" cy="4992092"/>
          </a:xfrm>
          <a:prstGeom prst="rect">
            <a:avLst/>
          </a:prstGeom>
          <a:effectLst>
            <a:softEdge rad="2540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ierung 34"/>
          <p:cNvGrpSpPr/>
          <p:nvPr/>
        </p:nvGrpSpPr>
        <p:grpSpPr>
          <a:xfrm>
            <a:off x="1921933" y="2152579"/>
            <a:ext cx="4233334" cy="2235200"/>
            <a:chOff x="397933" y="2768601"/>
            <a:chExt cx="4233334" cy="2235200"/>
          </a:xfrm>
        </p:grpSpPr>
        <p:sp>
          <p:nvSpPr>
            <p:cNvPr id="11" name="Oval 10"/>
            <p:cNvSpPr/>
            <p:nvPr/>
          </p:nvSpPr>
          <p:spPr>
            <a:xfrm>
              <a:off x="397933" y="2768601"/>
              <a:ext cx="2379134" cy="2235200"/>
            </a:xfrm>
            <a:prstGeom prst="ellipse">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lang="de-DE" sz="2400" dirty="0"/>
                <a:t>Risikoarmes Verhalten</a:t>
              </a:r>
            </a:p>
          </p:txBody>
        </p:sp>
        <p:cxnSp>
          <p:nvCxnSpPr>
            <p:cNvPr id="17" name="Gerade Verbindung 16"/>
            <p:cNvCxnSpPr>
              <a:cxnSpLocks/>
            </p:cNvCxnSpPr>
            <p:nvPr/>
          </p:nvCxnSpPr>
          <p:spPr>
            <a:xfrm flipV="1">
              <a:off x="2929466" y="3022601"/>
              <a:ext cx="1701801" cy="60959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6" name="Gruppierung 35"/>
          <p:cNvGrpSpPr/>
          <p:nvPr/>
        </p:nvGrpSpPr>
        <p:grpSpPr>
          <a:xfrm>
            <a:off x="3503713" y="2406580"/>
            <a:ext cx="2761621" cy="3387741"/>
            <a:chOff x="1979712" y="3022601"/>
            <a:chExt cx="2761621" cy="3387741"/>
          </a:xfrm>
        </p:grpSpPr>
        <p:sp>
          <p:nvSpPr>
            <p:cNvPr id="13" name="Oval 12"/>
            <p:cNvSpPr/>
            <p:nvPr/>
          </p:nvSpPr>
          <p:spPr>
            <a:xfrm>
              <a:off x="1979712" y="4698999"/>
              <a:ext cx="1770082" cy="17113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t>Exzessives Verhalten</a:t>
              </a:r>
            </a:p>
          </p:txBody>
        </p:sp>
        <p:cxnSp>
          <p:nvCxnSpPr>
            <p:cNvPr id="18" name="Gerade Verbindung 17"/>
            <p:cNvCxnSpPr/>
            <p:nvPr/>
          </p:nvCxnSpPr>
          <p:spPr>
            <a:xfrm flipV="1">
              <a:off x="3386667" y="3022601"/>
              <a:ext cx="1354666" cy="167639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7" name="Gruppierung 36"/>
          <p:cNvGrpSpPr/>
          <p:nvPr/>
        </p:nvGrpSpPr>
        <p:grpSpPr>
          <a:xfrm>
            <a:off x="5365909" y="2406580"/>
            <a:ext cx="1810211" cy="3574750"/>
            <a:chOff x="3841908" y="3022602"/>
            <a:chExt cx="1810211" cy="3574750"/>
          </a:xfrm>
        </p:grpSpPr>
        <p:sp>
          <p:nvSpPr>
            <p:cNvPr id="14" name="Oval 13"/>
            <p:cNvSpPr/>
            <p:nvPr/>
          </p:nvSpPr>
          <p:spPr>
            <a:xfrm>
              <a:off x="3841908" y="4775199"/>
              <a:ext cx="1810211" cy="1822153"/>
            </a:xfrm>
            <a:prstGeom prst="ellipse">
              <a:avLst/>
            </a:prstGeom>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de-DE" sz="1400" dirty="0"/>
                <a:t>Chronisches Verhalten</a:t>
              </a:r>
            </a:p>
          </p:txBody>
        </p:sp>
        <p:cxnSp>
          <p:nvCxnSpPr>
            <p:cNvPr id="22" name="Gerade Verbindung 21"/>
            <p:cNvCxnSpPr>
              <a:cxnSpLocks/>
            </p:cNvCxnSpPr>
            <p:nvPr/>
          </p:nvCxnSpPr>
          <p:spPr>
            <a:xfrm flipV="1">
              <a:off x="4857386" y="3022602"/>
              <a:ext cx="36347" cy="167639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8" name="Gruppierung 37"/>
          <p:cNvGrpSpPr/>
          <p:nvPr/>
        </p:nvGrpSpPr>
        <p:grpSpPr>
          <a:xfrm>
            <a:off x="6570135" y="2406580"/>
            <a:ext cx="2450339" cy="3332523"/>
            <a:chOff x="5046134" y="3022601"/>
            <a:chExt cx="2450339" cy="3332523"/>
          </a:xfrm>
        </p:grpSpPr>
        <p:sp>
          <p:nvSpPr>
            <p:cNvPr id="15" name="Oval 14"/>
            <p:cNvSpPr/>
            <p:nvPr/>
          </p:nvSpPr>
          <p:spPr>
            <a:xfrm>
              <a:off x="5742836" y="4643781"/>
              <a:ext cx="1753637" cy="1711343"/>
            </a:xfrm>
            <a:prstGeom prst="ellipse">
              <a:avLst/>
            </a:prstGeom>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de-DE" sz="1200" dirty="0"/>
                <a:t>Situations-unangepasstes Verhalten</a:t>
              </a:r>
            </a:p>
          </p:txBody>
        </p:sp>
        <p:cxnSp>
          <p:nvCxnSpPr>
            <p:cNvPr id="23" name="Gerade Verbindung 22"/>
            <p:cNvCxnSpPr>
              <a:cxnSpLocks/>
            </p:cNvCxnSpPr>
            <p:nvPr/>
          </p:nvCxnSpPr>
          <p:spPr>
            <a:xfrm flipH="1" flipV="1">
              <a:off x="5046134" y="3022601"/>
              <a:ext cx="1254058" cy="1595734"/>
            </a:xfrm>
            <a:prstGeom prst="line">
              <a:avLst/>
            </a:prstGeom>
          </p:spPr>
          <p:style>
            <a:lnRef idx="2">
              <a:schemeClr val="accent1"/>
            </a:lnRef>
            <a:fillRef idx="0">
              <a:schemeClr val="accent1"/>
            </a:fillRef>
            <a:effectRef idx="1">
              <a:schemeClr val="accent1"/>
            </a:effectRef>
            <a:fontRef idx="minor">
              <a:schemeClr val="tx1"/>
            </a:fontRef>
          </p:style>
        </p:cxnSp>
      </p:grpSp>
      <p:sp>
        <p:nvSpPr>
          <p:cNvPr id="31" name="Rechteck 30"/>
          <p:cNvSpPr/>
          <p:nvPr/>
        </p:nvSpPr>
        <p:spPr>
          <a:xfrm>
            <a:off x="4590015" y="3540649"/>
            <a:ext cx="3350637" cy="461665"/>
          </a:xfrm>
          <a:prstGeom prst="rect">
            <a:avLst/>
          </a:prstGeom>
          <a:noFill/>
        </p:spPr>
        <p:txBody>
          <a:bodyPr wrap="square" lIns="91440" tIns="45720" rIns="91440" bIns="45720">
            <a:spAutoFit/>
          </a:bodyPr>
          <a:lstStyle/>
          <a:p>
            <a:pPr algn="ctr"/>
            <a:r>
              <a:rPr lang="de-CH"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Risikoverhalten</a:t>
            </a:r>
          </a:p>
        </p:txBody>
      </p:sp>
      <p:grpSp>
        <p:nvGrpSpPr>
          <p:cNvPr id="39" name="Gruppierung 38"/>
          <p:cNvGrpSpPr/>
          <p:nvPr/>
        </p:nvGrpSpPr>
        <p:grpSpPr>
          <a:xfrm>
            <a:off x="6722534" y="2406579"/>
            <a:ext cx="3134507" cy="1752598"/>
            <a:chOff x="5198533" y="3022601"/>
            <a:chExt cx="3134507" cy="1752598"/>
          </a:xfrm>
        </p:grpSpPr>
        <p:sp>
          <p:nvSpPr>
            <p:cNvPr id="12" name="Oval 11"/>
            <p:cNvSpPr/>
            <p:nvPr/>
          </p:nvSpPr>
          <p:spPr>
            <a:xfrm>
              <a:off x="6934200" y="3369732"/>
              <a:ext cx="1398840" cy="1405467"/>
            </a:xfrm>
            <a:prstGeom prst="ellipse">
              <a:avLst/>
            </a:prstGeom>
          </p:spPr>
          <p:style>
            <a:lnRef idx="1">
              <a:schemeClr val="accent6"/>
            </a:lnRef>
            <a:fillRef idx="3">
              <a:schemeClr val="accent6"/>
            </a:fillRef>
            <a:effectRef idx="2">
              <a:schemeClr val="accent6"/>
            </a:effectRef>
            <a:fontRef idx="minor">
              <a:schemeClr val="lt1"/>
            </a:fontRef>
          </p:style>
          <p:txBody>
            <a:bodyPr lIns="36000" rIns="36000" rtlCol="0" anchor="ctr"/>
            <a:lstStyle/>
            <a:p>
              <a:pPr algn="ctr"/>
              <a:r>
                <a:rPr lang="de-DE" sz="1400" dirty="0"/>
                <a:t>Abhängig-</a:t>
              </a:r>
              <a:r>
                <a:rPr lang="de-DE" sz="1400" dirty="0" err="1"/>
                <a:t>keit</a:t>
              </a:r>
              <a:endParaRPr lang="de-DE" sz="1400" dirty="0"/>
            </a:p>
          </p:txBody>
        </p:sp>
        <p:cxnSp>
          <p:nvCxnSpPr>
            <p:cNvPr id="24" name="Gerade Verbindung 23"/>
            <p:cNvCxnSpPr/>
            <p:nvPr/>
          </p:nvCxnSpPr>
          <p:spPr>
            <a:xfrm flipH="1" flipV="1">
              <a:off x="5198533" y="3022601"/>
              <a:ext cx="1735667" cy="609599"/>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feld 24"/>
          <p:cNvSpPr txBox="1"/>
          <p:nvPr/>
        </p:nvSpPr>
        <p:spPr>
          <a:xfrm rot="5400000">
            <a:off x="10747096" y="4199402"/>
            <a:ext cx="338554" cy="3528392"/>
          </a:xfrm>
          <a:prstGeom prst="rect">
            <a:avLst/>
          </a:prstGeom>
          <a:noFill/>
        </p:spPr>
        <p:txBody>
          <a:bodyPr vert="vert270" wrap="square" rtlCol="0">
            <a:spAutoFit/>
          </a:bodyPr>
          <a:lstStyle/>
          <a:p>
            <a:r>
              <a:rPr lang="de-DE" sz="1000" dirty="0"/>
              <a:t>Auszug aus „Nationale Strategie Sucht 2017-2024“</a:t>
            </a:r>
          </a:p>
        </p:txBody>
      </p:sp>
      <p:pic>
        <p:nvPicPr>
          <p:cNvPr id="26" name="Inhaltsplatzhalter 4" descr="200387787-001.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751" r="-9062"/>
          <a:stretch/>
        </p:blipFill>
        <p:spPr>
          <a:xfrm>
            <a:off x="5365909" y="1393246"/>
            <a:ext cx="492480" cy="914908"/>
          </a:xfrm>
          <a:prstGeom prst="rect">
            <a:avLst/>
          </a:prstGeom>
        </p:spPr>
      </p:pic>
      <p:pic>
        <p:nvPicPr>
          <p:cNvPr id="27" name="Bild 26" descr="7321018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053" y="1393248"/>
            <a:ext cx="430309" cy="914907"/>
          </a:xfrm>
          <a:prstGeom prst="rect">
            <a:avLst/>
          </a:prstGeom>
        </p:spPr>
      </p:pic>
      <p:pic>
        <p:nvPicPr>
          <p:cNvPr id="28" name="Bild 27" descr="rbsb2_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8228" y="1393245"/>
            <a:ext cx="413159" cy="914908"/>
          </a:xfrm>
          <a:prstGeom prst="rect">
            <a:avLst/>
          </a:prstGeom>
        </p:spPr>
      </p:pic>
      <p:pic>
        <p:nvPicPr>
          <p:cNvPr id="29" name="Bild 28" descr="200387759-0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4096" y="1393248"/>
            <a:ext cx="344320" cy="914907"/>
          </a:xfrm>
          <a:prstGeom prst="rect">
            <a:avLst/>
          </a:prstGeom>
        </p:spPr>
      </p:pic>
      <p:sp>
        <p:nvSpPr>
          <p:cNvPr id="2" name="Titel 1">
            <a:extLst>
              <a:ext uri="{FF2B5EF4-FFF2-40B4-BE49-F238E27FC236}">
                <a16:creationId xmlns:a16="http://schemas.microsoft.com/office/drawing/2014/main" id="{1B328488-0B57-0196-22B1-A794DF64297A}"/>
              </a:ext>
            </a:extLst>
          </p:cNvPr>
          <p:cNvSpPr>
            <a:spLocks noGrp="1"/>
          </p:cNvSpPr>
          <p:nvPr>
            <p:ph type="title"/>
          </p:nvPr>
        </p:nvSpPr>
        <p:spPr>
          <a:xfrm>
            <a:off x="609600" y="274638"/>
            <a:ext cx="10972800" cy="1143000"/>
          </a:xfrm>
        </p:spPr>
        <p:txBody>
          <a:bodyPr>
            <a:normAutofit/>
          </a:bodyPr>
          <a:lstStyle/>
          <a:p>
            <a:r>
              <a:rPr lang="de-DE" dirty="0"/>
              <a:t>Sucht und ihre Erscheinungsformen </a:t>
            </a:r>
            <a:r>
              <a:rPr lang="de-DE" sz="2000" dirty="0"/>
              <a:t>1</a:t>
            </a:r>
            <a:endParaRPr lang="de-DE" dirty="0"/>
          </a:p>
        </p:txBody>
      </p:sp>
    </p:spTree>
    <p:extLst>
      <p:ext uri="{BB962C8B-B14F-4D97-AF65-F5344CB8AC3E}">
        <p14:creationId xmlns:p14="http://schemas.microsoft.com/office/powerpoint/2010/main" val="2112502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415480" y="2118809"/>
            <a:ext cx="9649072" cy="2520280"/>
          </a:xfrm>
          <a:prstGeom prst="rect">
            <a:avLst/>
          </a:prstGeom>
        </p:spPr>
        <p:txBody>
          <a:bodyPr>
            <a:normAutofit/>
          </a:bodyPr>
          <a:lstStyle/>
          <a:p>
            <a:pPr marL="45720" indent="0">
              <a:buNone/>
            </a:pPr>
            <a:r>
              <a:rPr lang="de-DE" sz="2400" b="1" dirty="0"/>
              <a:t>Risikoarmes Verhalten</a:t>
            </a:r>
            <a:br>
              <a:rPr lang="de-DE" sz="2400" dirty="0"/>
            </a:br>
            <a:r>
              <a:rPr lang="de-DE" sz="2400" dirty="0"/>
              <a:t>umschreibt den Umgang mit psychoaktiven Substanzen oder Verhaltensweisen, welche nicht schädlich ist für die Gesundheit und für das Umfeld, gesellschaftlich toleriert oder gar kulturell erwünscht ist.</a:t>
            </a:r>
          </a:p>
        </p:txBody>
      </p:sp>
      <p:sp>
        <p:nvSpPr>
          <p:cNvPr id="7" name="Textfeld 6"/>
          <p:cNvSpPr txBox="1"/>
          <p:nvPr/>
        </p:nvSpPr>
        <p:spPr>
          <a:xfrm rot="5400000">
            <a:off x="10427223" y="4138337"/>
            <a:ext cx="338554" cy="3528392"/>
          </a:xfrm>
          <a:prstGeom prst="rect">
            <a:avLst/>
          </a:prstGeom>
          <a:noFill/>
        </p:spPr>
        <p:txBody>
          <a:bodyPr vert="vert270" wrap="square" rtlCol="0">
            <a:spAutoFit/>
          </a:bodyPr>
          <a:lstStyle/>
          <a:p>
            <a:r>
              <a:rPr lang="de-DE" sz="1000" dirty="0"/>
              <a:t>Auszug aus „Nationale Strategie Sucht 2017-2024“</a:t>
            </a:r>
          </a:p>
        </p:txBody>
      </p:sp>
      <p:sp>
        <p:nvSpPr>
          <p:cNvPr id="2" name="Titel 1">
            <a:extLst>
              <a:ext uri="{FF2B5EF4-FFF2-40B4-BE49-F238E27FC236}">
                <a16:creationId xmlns:a16="http://schemas.microsoft.com/office/drawing/2014/main" id="{D5A19E89-4374-6447-CF9D-CE7B5915D85D}"/>
              </a:ext>
            </a:extLst>
          </p:cNvPr>
          <p:cNvSpPr>
            <a:spLocks noGrp="1"/>
          </p:cNvSpPr>
          <p:nvPr>
            <p:ph type="title"/>
          </p:nvPr>
        </p:nvSpPr>
        <p:spPr>
          <a:xfrm>
            <a:off x="609600" y="274638"/>
            <a:ext cx="10972800" cy="1143000"/>
          </a:xfrm>
        </p:spPr>
        <p:txBody>
          <a:bodyPr>
            <a:normAutofit/>
          </a:bodyPr>
          <a:lstStyle/>
          <a:p>
            <a:r>
              <a:rPr lang="de-DE" dirty="0"/>
              <a:t>Sucht und ihre Erscheinungsformen </a:t>
            </a:r>
            <a:r>
              <a:rPr lang="de-DE" sz="2000" dirty="0"/>
              <a:t>2</a:t>
            </a:r>
            <a:endParaRPr lang="de-DE" dirty="0"/>
          </a:p>
        </p:txBody>
      </p:sp>
    </p:spTree>
    <p:extLst>
      <p:ext uri="{BB962C8B-B14F-4D97-AF65-F5344CB8AC3E}">
        <p14:creationId xmlns:p14="http://schemas.microsoft.com/office/powerpoint/2010/main" val="2379955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03512" y="1417638"/>
            <a:ext cx="9000999" cy="4464496"/>
          </a:xfrm>
          <a:prstGeom prst="rect">
            <a:avLst/>
          </a:prstGeom>
        </p:spPr>
        <p:txBody>
          <a:bodyPr>
            <a:noAutofit/>
          </a:bodyPr>
          <a:lstStyle/>
          <a:p>
            <a:pPr marL="45720" indent="0">
              <a:buNone/>
            </a:pPr>
            <a:r>
              <a:rPr lang="de-DE" sz="2400" b="1" dirty="0"/>
              <a:t>Risikoverhalten</a:t>
            </a:r>
            <a:br>
              <a:rPr lang="de-DE" sz="2400" dirty="0"/>
            </a:br>
            <a:r>
              <a:rPr lang="de-DE" sz="2400" dirty="0"/>
              <a:t>umschreibt den Substanzkonsum oder ein Verhalten, welches zu körperlichen, psychischen oder sozialen Problemen oder Schäden für die einzelne Person oder das Umfeld führen kann. Es werden drei Verhaltensmuster mit Schadenspotential für das Individuum und sein Umfeld unterschieden:</a:t>
            </a:r>
          </a:p>
          <a:p>
            <a:r>
              <a:rPr lang="de-DE" sz="2400" dirty="0"/>
              <a:t>Exzessives Verhalten</a:t>
            </a:r>
          </a:p>
          <a:p>
            <a:r>
              <a:rPr lang="de-DE" sz="2400" dirty="0"/>
              <a:t>Chronisches Verhalten</a:t>
            </a:r>
          </a:p>
          <a:p>
            <a:r>
              <a:rPr lang="de-DE" sz="2400" dirty="0"/>
              <a:t>Situationsunangepasstes Verhalten</a:t>
            </a:r>
            <a:endParaRPr lang="de-DE" sz="2800" dirty="0"/>
          </a:p>
        </p:txBody>
      </p:sp>
      <p:sp>
        <p:nvSpPr>
          <p:cNvPr id="2" name="Titel 1">
            <a:extLst>
              <a:ext uri="{FF2B5EF4-FFF2-40B4-BE49-F238E27FC236}">
                <a16:creationId xmlns:a16="http://schemas.microsoft.com/office/drawing/2014/main" id="{C9A954FC-DF38-E5D6-F3B5-9B4C570AA891}"/>
              </a:ext>
            </a:extLst>
          </p:cNvPr>
          <p:cNvSpPr>
            <a:spLocks noGrp="1"/>
          </p:cNvSpPr>
          <p:nvPr>
            <p:ph type="title"/>
          </p:nvPr>
        </p:nvSpPr>
        <p:spPr>
          <a:xfrm>
            <a:off x="609600" y="274638"/>
            <a:ext cx="10972800" cy="1143000"/>
          </a:xfrm>
        </p:spPr>
        <p:txBody>
          <a:bodyPr>
            <a:normAutofit/>
          </a:bodyPr>
          <a:lstStyle/>
          <a:p>
            <a:r>
              <a:rPr lang="de-DE" dirty="0"/>
              <a:t>Sucht und ihre Erscheinungsformen </a:t>
            </a:r>
            <a:r>
              <a:rPr lang="de-DE" sz="2000" dirty="0"/>
              <a:t>3</a:t>
            </a:r>
            <a:endParaRPr lang="de-DE" dirty="0"/>
          </a:p>
        </p:txBody>
      </p:sp>
      <p:sp>
        <p:nvSpPr>
          <p:cNvPr id="4" name="Textfeld 3">
            <a:extLst>
              <a:ext uri="{FF2B5EF4-FFF2-40B4-BE49-F238E27FC236}">
                <a16:creationId xmlns:a16="http://schemas.microsoft.com/office/drawing/2014/main" id="{BD646C13-BFDF-D753-5772-3832735DB58C}"/>
              </a:ext>
            </a:extLst>
          </p:cNvPr>
          <p:cNvSpPr txBox="1"/>
          <p:nvPr/>
        </p:nvSpPr>
        <p:spPr>
          <a:xfrm rot="5400000">
            <a:off x="10535234" y="4117938"/>
            <a:ext cx="338554" cy="3528392"/>
          </a:xfrm>
          <a:prstGeom prst="rect">
            <a:avLst/>
          </a:prstGeom>
          <a:noFill/>
        </p:spPr>
        <p:txBody>
          <a:bodyPr vert="vert270" wrap="square" rtlCol="0">
            <a:spAutoFit/>
          </a:bodyPr>
          <a:lstStyle/>
          <a:p>
            <a:r>
              <a:rPr lang="de-DE" sz="1000" dirty="0"/>
              <a:t>Auszug aus „Nationale Strategie Sucht 2017-2024“</a:t>
            </a:r>
          </a:p>
        </p:txBody>
      </p:sp>
    </p:spTree>
    <p:extLst>
      <p:ext uri="{BB962C8B-B14F-4D97-AF65-F5344CB8AC3E}">
        <p14:creationId xmlns:p14="http://schemas.microsoft.com/office/powerpoint/2010/main" val="2155584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43472" y="2190817"/>
            <a:ext cx="9505055" cy="2376264"/>
          </a:xfrm>
          <a:prstGeom prst="rect">
            <a:avLst/>
          </a:prstGeom>
        </p:spPr>
        <p:txBody>
          <a:bodyPr>
            <a:noAutofit/>
          </a:bodyPr>
          <a:lstStyle/>
          <a:p>
            <a:pPr marL="45720" indent="0">
              <a:buNone/>
            </a:pPr>
            <a:r>
              <a:rPr lang="de-DE" sz="2400" dirty="0"/>
              <a:t>Exzessives Verhalten:</a:t>
            </a:r>
          </a:p>
          <a:p>
            <a:r>
              <a:rPr lang="de-DE" sz="2400" dirty="0"/>
              <a:t>Das exzessives Verhalten meint das </a:t>
            </a:r>
            <a:r>
              <a:rPr lang="de-DE" sz="2400" dirty="0" err="1"/>
              <a:t>übermässige</a:t>
            </a:r>
            <a:r>
              <a:rPr lang="de-DE" sz="2400" dirty="0"/>
              <a:t>, häufige episodische Wiederholen einer potentiell schädlichen Tätigkeit oder das Konsumieren </a:t>
            </a:r>
            <a:r>
              <a:rPr lang="de-DE" sz="2400" dirty="0" err="1"/>
              <a:t>grosser</a:t>
            </a:r>
            <a:r>
              <a:rPr lang="de-DE" sz="2400" dirty="0"/>
              <a:t> Mengen psychoaktiver Substanzen innerhalb einer kurzen Zeitperiode (z.B. Rauschtrinken oder exzessives Gelspielen).</a:t>
            </a:r>
            <a:endParaRPr lang="de-DE" sz="2400" b="1" dirty="0"/>
          </a:p>
        </p:txBody>
      </p:sp>
      <p:sp>
        <p:nvSpPr>
          <p:cNvPr id="2" name="Titel 1">
            <a:extLst>
              <a:ext uri="{FF2B5EF4-FFF2-40B4-BE49-F238E27FC236}">
                <a16:creationId xmlns:a16="http://schemas.microsoft.com/office/drawing/2014/main" id="{A0185435-83DF-CAF1-741A-56BCE2F4C179}"/>
              </a:ext>
            </a:extLst>
          </p:cNvPr>
          <p:cNvSpPr>
            <a:spLocks noGrp="1"/>
          </p:cNvSpPr>
          <p:nvPr>
            <p:ph type="title"/>
          </p:nvPr>
        </p:nvSpPr>
        <p:spPr>
          <a:xfrm>
            <a:off x="609600" y="274638"/>
            <a:ext cx="10972800" cy="1143000"/>
          </a:xfrm>
        </p:spPr>
        <p:txBody>
          <a:bodyPr>
            <a:normAutofit/>
          </a:bodyPr>
          <a:lstStyle/>
          <a:p>
            <a:r>
              <a:rPr lang="de-DE" dirty="0"/>
              <a:t>Sucht und ihre Erscheinungsformen </a:t>
            </a:r>
            <a:r>
              <a:rPr lang="de-DE" sz="2000" dirty="0"/>
              <a:t>4</a:t>
            </a:r>
            <a:endParaRPr lang="de-DE" dirty="0"/>
          </a:p>
        </p:txBody>
      </p:sp>
      <p:sp>
        <p:nvSpPr>
          <p:cNvPr id="4" name="Textfeld 3">
            <a:extLst>
              <a:ext uri="{FF2B5EF4-FFF2-40B4-BE49-F238E27FC236}">
                <a16:creationId xmlns:a16="http://schemas.microsoft.com/office/drawing/2014/main" id="{5A349A8B-A792-E647-BFFC-55FA845CF4FC}"/>
              </a:ext>
            </a:extLst>
          </p:cNvPr>
          <p:cNvSpPr txBox="1"/>
          <p:nvPr/>
        </p:nvSpPr>
        <p:spPr>
          <a:xfrm rot="5400000">
            <a:off x="10427223" y="3994321"/>
            <a:ext cx="338554" cy="3528392"/>
          </a:xfrm>
          <a:prstGeom prst="rect">
            <a:avLst/>
          </a:prstGeom>
          <a:noFill/>
        </p:spPr>
        <p:txBody>
          <a:bodyPr vert="vert270" wrap="square" rtlCol="0">
            <a:spAutoFit/>
          </a:bodyPr>
          <a:lstStyle/>
          <a:p>
            <a:r>
              <a:rPr lang="de-DE" sz="1000" dirty="0"/>
              <a:t>Auszug aus „Nationale Strategie Sucht 2017-2024“</a:t>
            </a:r>
          </a:p>
        </p:txBody>
      </p:sp>
    </p:spTree>
    <p:extLst>
      <p:ext uri="{BB962C8B-B14F-4D97-AF65-F5344CB8AC3E}">
        <p14:creationId xmlns:p14="http://schemas.microsoft.com/office/powerpoint/2010/main" val="3636944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127448" y="2132856"/>
            <a:ext cx="9937104" cy="2592288"/>
          </a:xfrm>
          <a:prstGeom prst="rect">
            <a:avLst/>
          </a:prstGeom>
        </p:spPr>
        <p:txBody>
          <a:bodyPr>
            <a:normAutofit/>
          </a:bodyPr>
          <a:lstStyle/>
          <a:p>
            <a:pPr marL="45720" indent="0">
              <a:buNone/>
            </a:pPr>
            <a:r>
              <a:rPr lang="de-DE" sz="2400" dirty="0"/>
              <a:t>Chronisches Verhalten:</a:t>
            </a:r>
          </a:p>
          <a:p>
            <a:r>
              <a:rPr lang="de-DE" sz="2400" dirty="0"/>
              <a:t>Als chronisches Verhalten wird ein regelmässig auftretender, inadäquater Konsum oder ein sich regelmässig wiederholendes Verhalten bezeichnet. Über einen längeren Zeitraum betrieben verursacht dies „kumulativ“ Schäden (z.B. die dauerhafte Einnahme von (nichtverschriebenen) Medikamenten oder chronischer Alkoholkonsum).</a:t>
            </a:r>
          </a:p>
        </p:txBody>
      </p:sp>
      <p:sp>
        <p:nvSpPr>
          <p:cNvPr id="7" name="Textfeld 6"/>
          <p:cNvSpPr txBox="1"/>
          <p:nvPr/>
        </p:nvSpPr>
        <p:spPr>
          <a:xfrm rot="5400000">
            <a:off x="10427223" y="4066329"/>
            <a:ext cx="338554" cy="3528392"/>
          </a:xfrm>
          <a:prstGeom prst="rect">
            <a:avLst/>
          </a:prstGeom>
          <a:noFill/>
        </p:spPr>
        <p:txBody>
          <a:bodyPr vert="vert270" wrap="square" rtlCol="0">
            <a:spAutoFit/>
          </a:bodyPr>
          <a:lstStyle/>
          <a:p>
            <a:r>
              <a:rPr lang="de-DE" sz="1000" dirty="0"/>
              <a:t>Auszug aus „Nationale Strategie Sucht 2017-2024“</a:t>
            </a:r>
          </a:p>
        </p:txBody>
      </p:sp>
      <p:sp>
        <p:nvSpPr>
          <p:cNvPr id="2" name="Titel 1">
            <a:extLst>
              <a:ext uri="{FF2B5EF4-FFF2-40B4-BE49-F238E27FC236}">
                <a16:creationId xmlns:a16="http://schemas.microsoft.com/office/drawing/2014/main" id="{F7F4E4EA-B729-19D0-9A3E-024F013BC379}"/>
              </a:ext>
            </a:extLst>
          </p:cNvPr>
          <p:cNvSpPr>
            <a:spLocks noGrp="1"/>
          </p:cNvSpPr>
          <p:nvPr>
            <p:ph type="title"/>
          </p:nvPr>
        </p:nvSpPr>
        <p:spPr>
          <a:xfrm>
            <a:off x="609600" y="274638"/>
            <a:ext cx="10972800" cy="1143000"/>
          </a:xfrm>
        </p:spPr>
        <p:txBody>
          <a:bodyPr>
            <a:normAutofit/>
          </a:bodyPr>
          <a:lstStyle/>
          <a:p>
            <a:r>
              <a:rPr lang="de-DE" dirty="0"/>
              <a:t>Sucht und ihre Erscheinungsformen </a:t>
            </a:r>
            <a:r>
              <a:rPr lang="de-DE" sz="2000" dirty="0"/>
              <a:t>5</a:t>
            </a:r>
            <a:endParaRPr lang="de-DE" dirty="0"/>
          </a:p>
        </p:txBody>
      </p:sp>
    </p:spTree>
    <p:extLst>
      <p:ext uri="{BB962C8B-B14F-4D97-AF65-F5344CB8AC3E}">
        <p14:creationId xmlns:p14="http://schemas.microsoft.com/office/powerpoint/2010/main" val="2788908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163452" y="2067177"/>
            <a:ext cx="9865096" cy="2808311"/>
          </a:xfrm>
          <a:prstGeom prst="rect">
            <a:avLst/>
          </a:prstGeom>
        </p:spPr>
        <p:txBody>
          <a:bodyPr>
            <a:noAutofit/>
          </a:bodyPr>
          <a:lstStyle/>
          <a:p>
            <a:pPr marL="45720" indent="0">
              <a:buNone/>
            </a:pPr>
            <a:r>
              <a:rPr lang="de-DE" sz="2400" dirty="0"/>
              <a:t>Situationsunangepasstes Verhalten:</a:t>
            </a:r>
          </a:p>
          <a:p>
            <a:r>
              <a:rPr lang="de-DE" sz="2400" dirty="0"/>
              <a:t>Situationsunangepasstes Verhalten meint den Konsum von psychoaktiven Substanzen in Situationen, in denen man sich oder andere gefährden oder ihnen Schaden zufügen kann (z.B. Fahren in angetrunkenem Zustand, Geldspielen trotz Verschuldung, Substanzkonsum trotz Schwangerschaft).</a:t>
            </a:r>
          </a:p>
        </p:txBody>
      </p:sp>
      <p:sp>
        <p:nvSpPr>
          <p:cNvPr id="2" name="Titel 1">
            <a:extLst>
              <a:ext uri="{FF2B5EF4-FFF2-40B4-BE49-F238E27FC236}">
                <a16:creationId xmlns:a16="http://schemas.microsoft.com/office/drawing/2014/main" id="{3BEFF162-F3DE-E74A-4393-8748203064CD}"/>
              </a:ext>
            </a:extLst>
          </p:cNvPr>
          <p:cNvSpPr>
            <a:spLocks noGrp="1"/>
          </p:cNvSpPr>
          <p:nvPr>
            <p:ph type="title"/>
          </p:nvPr>
        </p:nvSpPr>
        <p:spPr>
          <a:xfrm>
            <a:off x="609600" y="274638"/>
            <a:ext cx="10972800" cy="1143000"/>
          </a:xfrm>
        </p:spPr>
        <p:txBody>
          <a:bodyPr>
            <a:normAutofit/>
          </a:bodyPr>
          <a:lstStyle/>
          <a:p>
            <a:r>
              <a:rPr lang="de-DE" dirty="0"/>
              <a:t>Sucht und ihre Erscheinungsformen </a:t>
            </a:r>
            <a:r>
              <a:rPr lang="de-DE" sz="2000" dirty="0"/>
              <a:t>6</a:t>
            </a:r>
            <a:endParaRPr lang="de-DE" dirty="0"/>
          </a:p>
        </p:txBody>
      </p:sp>
      <p:sp>
        <p:nvSpPr>
          <p:cNvPr id="4" name="Textfeld 3">
            <a:extLst>
              <a:ext uri="{FF2B5EF4-FFF2-40B4-BE49-F238E27FC236}">
                <a16:creationId xmlns:a16="http://schemas.microsoft.com/office/drawing/2014/main" id="{B079C5A9-6C75-BC29-74B2-20202CC89C1B}"/>
              </a:ext>
            </a:extLst>
          </p:cNvPr>
          <p:cNvSpPr txBox="1"/>
          <p:nvPr/>
        </p:nvSpPr>
        <p:spPr>
          <a:xfrm rot="5400000">
            <a:off x="10427223" y="4138337"/>
            <a:ext cx="338554" cy="3528392"/>
          </a:xfrm>
          <a:prstGeom prst="rect">
            <a:avLst/>
          </a:prstGeom>
          <a:noFill/>
        </p:spPr>
        <p:txBody>
          <a:bodyPr vert="vert270" wrap="square" rtlCol="0">
            <a:spAutoFit/>
          </a:bodyPr>
          <a:lstStyle/>
          <a:p>
            <a:r>
              <a:rPr lang="de-DE" sz="1000" dirty="0"/>
              <a:t>Auszug aus „Nationale Strategie Sucht 2017-2024“</a:t>
            </a:r>
          </a:p>
        </p:txBody>
      </p:sp>
    </p:spTree>
    <p:extLst>
      <p:ext uri="{BB962C8B-B14F-4D97-AF65-F5344CB8AC3E}">
        <p14:creationId xmlns:p14="http://schemas.microsoft.com/office/powerpoint/2010/main" val="35387509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235460" y="2054752"/>
            <a:ext cx="9721079" cy="3024336"/>
          </a:xfrm>
          <a:prstGeom prst="rect">
            <a:avLst/>
          </a:prstGeom>
        </p:spPr>
        <p:txBody>
          <a:bodyPr>
            <a:noAutofit/>
          </a:bodyPr>
          <a:lstStyle/>
          <a:p>
            <a:pPr marL="45720" indent="0">
              <a:buNone/>
            </a:pPr>
            <a:r>
              <a:rPr lang="de-DE" sz="2400" b="1" dirty="0"/>
              <a:t>Abhängigkeit</a:t>
            </a:r>
            <a:endParaRPr lang="de-DE" sz="2400" dirty="0"/>
          </a:p>
          <a:p>
            <a:pPr marL="0" indent="0">
              <a:buNone/>
            </a:pPr>
            <a:r>
              <a:rPr lang="de-DE" sz="2400" dirty="0"/>
              <a:t>ist ein bio-psychos-soziales Phänomen. Die Neurowissenschaften beschreiben Abhängigkeit als einen Prozess, bei dem biologische, psychische und soziale Faktoren zusammenwirken und bei dem sich das Gehirn dem Konsumverhalten biologisch anpasst. Medizinisch gesehen ist Abhängigkeit eine </a:t>
            </a:r>
            <a:r>
              <a:rPr lang="de-DE" sz="2400" b="1" dirty="0"/>
              <a:t>Krankheit</a:t>
            </a:r>
            <a:r>
              <a:rPr lang="de-DE" sz="2400" dirty="0"/>
              <a:t>. </a:t>
            </a:r>
          </a:p>
        </p:txBody>
      </p:sp>
      <p:sp>
        <p:nvSpPr>
          <p:cNvPr id="2" name="Titel 1">
            <a:extLst>
              <a:ext uri="{FF2B5EF4-FFF2-40B4-BE49-F238E27FC236}">
                <a16:creationId xmlns:a16="http://schemas.microsoft.com/office/drawing/2014/main" id="{460E35AE-542A-6770-B1F0-193DA08F39DD}"/>
              </a:ext>
            </a:extLst>
          </p:cNvPr>
          <p:cNvSpPr>
            <a:spLocks noGrp="1"/>
          </p:cNvSpPr>
          <p:nvPr>
            <p:ph type="title"/>
          </p:nvPr>
        </p:nvSpPr>
        <p:spPr>
          <a:xfrm>
            <a:off x="609600" y="274638"/>
            <a:ext cx="10972800" cy="1143000"/>
          </a:xfrm>
        </p:spPr>
        <p:txBody>
          <a:bodyPr>
            <a:normAutofit/>
          </a:bodyPr>
          <a:lstStyle/>
          <a:p>
            <a:r>
              <a:rPr lang="de-DE" dirty="0"/>
              <a:t>Sucht und ihre Erscheinungsformen </a:t>
            </a:r>
            <a:r>
              <a:rPr lang="de-DE" sz="2000" dirty="0"/>
              <a:t>7</a:t>
            </a:r>
            <a:endParaRPr lang="de-DE" dirty="0"/>
          </a:p>
        </p:txBody>
      </p:sp>
      <p:sp>
        <p:nvSpPr>
          <p:cNvPr id="4" name="Textfeld 3">
            <a:extLst>
              <a:ext uri="{FF2B5EF4-FFF2-40B4-BE49-F238E27FC236}">
                <a16:creationId xmlns:a16="http://schemas.microsoft.com/office/drawing/2014/main" id="{DABF8669-E987-5229-DB19-B1A2E4722E50}"/>
              </a:ext>
            </a:extLst>
          </p:cNvPr>
          <p:cNvSpPr txBox="1"/>
          <p:nvPr/>
        </p:nvSpPr>
        <p:spPr>
          <a:xfrm rot="5400000">
            <a:off x="10427223" y="3952006"/>
            <a:ext cx="338554" cy="3528392"/>
          </a:xfrm>
          <a:prstGeom prst="rect">
            <a:avLst/>
          </a:prstGeom>
          <a:noFill/>
        </p:spPr>
        <p:txBody>
          <a:bodyPr vert="vert270" wrap="square" rtlCol="0">
            <a:spAutoFit/>
          </a:bodyPr>
          <a:lstStyle/>
          <a:p>
            <a:r>
              <a:rPr lang="de-DE" sz="1000" dirty="0"/>
              <a:t>Auszug aus „Nationale Strategie Sucht 2017-2024“</a:t>
            </a:r>
          </a:p>
        </p:txBody>
      </p:sp>
    </p:spTree>
    <p:extLst>
      <p:ext uri="{BB962C8B-B14F-4D97-AF65-F5344CB8AC3E}">
        <p14:creationId xmlns:p14="http://schemas.microsoft.com/office/powerpoint/2010/main" val="7258893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127448" y="1628801"/>
            <a:ext cx="10081120" cy="4608512"/>
          </a:xfrm>
          <a:prstGeom prst="rect">
            <a:avLst/>
          </a:prstGeom>
        </p:spPr>
        <p:txBody>
          <a:bodyPr>
            <a:noAutofit/>
          </a:bodyPr>
          <a:lstStyle/>
          <a:p>
            <a:pPr marL="45720" indent="0">
              <a:buNone/>
            </a:pPr>
            <a:r>
              <a:rPr lang="de-DE" sz="2400" b="1" dirty="0"/>
              <a:t>Abhängigkeit</a:t>
            </a:r>
            <a:endParaRPr lang="de-DE" sz="2400" dirty="0"/>
          </a:p>
          <a:p>
            <a:pPr marL="0" indent="0">
              <a:buNone/>
            </a:pPr>
            <a:r>
              <a:rPr lang="de-DE" sz="2400" dirty="0">
                <a:solidFill>
                  <a:srgbClr val="000000"/>
                </a:solidFill>
              </a:rPr>
              <a:t>Abhängigkeit hat Auswirkungen auf die Physis und die Psyche der Menschen, ihr soziales Umfeld und ihre soziale Integration. Sie entsteht aus </a:t>
            </a:r>
            <a:r>
              <a:rPr lang="de-DE" sz="2400" b="1" dirty="0">
                <a:solidFill>
                  <a:srgbClr val="000000"/>
                </a:solidFill>
              </a:rPr>
              <a:t>individuellen Veranlagungen</a:t>
            </a:r>
            <a:r>
              <a:rPr lang="de-DE" sz="2400" dirty="0">
                <a:solidFill>
                  <a:srgbClr val="000000"/>
                </a:solidFill>
              </a:rPr>
              <a:t>, aber auch durch </a:t>
            </a:r>
            <a:r>
              <a:rPr lang="de-DE" sz="2400" b="1" dirty="0">
                <a:solidFill>
                  <a:srgbClr val="000000"/>
                </a:solidFill>
              </a:rPr>
              <a:t>Umweltbedingungen</a:t>
            </a:r>
            <a:r>
              <a:rPr lang="de-DE" sz="2400" dirty="0">
                <a:solidFill>
                  <a:srgbClr val="000000"/>
                </a:solidFill>
              </a:rPr>
              <a:t> (persönliches Umfeld, berufliche und finanzielle Situation, kultureller Umgang mit Substanzen, Erhältlichkeit etc.). Sie ist ein bei Menschen aller Altersklassen und unabhängig von ihrem sozialen und kulturellen Hintergrund beobachtetes Phänomen, das sich auszeichnet durch unkontrollierbare Verhaltensweisen, welche auch dann weitergeführt werden, wenn sich schwerwiegende negative gesundheitliche und soziale Folgen entstehen. </a:t>
            </a:r>
          </a:p>
        </p:txBody>
      </p:sp>
      <p:sp>
        <p:nvSpPr>
          <p:cNvPr id="2" name="Titel 1">
            <a:extLst>
              <a:ext uri="{FF2B5EF4-FFF2-40B4-BE49-F238E27FC236}">
                <a16:creationId xmlns:a16="http://schemas.microsoft.com/office/drawing/2014/main" id="{2912AF0A-DA31-82B9-3ACB-A2E24E372EEB}"/>
              </a:ext>
            </a:extLst>
          </p:cNvPr>
          <p:cNvSpPr>
            <a:spLocks noGrp="1"/>
          </p:cNvSpPr>
          <p:nvPr>
            <p:ph type="title"/>
          </p:nvPr>
        </p:nvSpPr>
        <p:spPr>
          <a:xfrm>
            <a:off x="609600" y="274638"/>
            <a:ext cx="10972800" cy="1143000"/>
          </a:xfrm>
        </p:spPr>
        <p:txBody>
          <a:bodyPr>
            <a:normAutofit/>
          </a:bodyPr>
          <a:lstStyle/>
          <a:p>
            <a:r>
              <a:rPr lang="de-DE" dirty="0"/>
              <a:t>Sucht und ihre Erscheinungsformen </a:t>
            </a:r>
            <a:r>
              <a:rPr lang="de-DE" sz="2000" dirty="0"/>
              <a:t>8</a:t>
            </a:r>
            <a:endParaRPr lang="de-DE" dirty="0"/>
          </a:p>
        </p:txBody>
      </p:sp>
      <p:sp>
        <p:nvSpPr>
          <p:cNvPr id="4" name="Textfeld 3">
            <a:extLst>
              <a:ext uri="{FF2B5EF4-FFF2-40B4-BE49-F238E27FC236}">
                <a16:creationId xmlns:a16="http://schemas.microsoft.com/office/drawing/2014/main" id="{021626FE-92FF-0875-8607-578428C73CBC}"/>
              </a:ext>
            </a:extLst>
          </p:cNvPr>
          <p:cNvSpPr txBox="1"/>
          <p:nvPr/>
        </p:nvSpPr>
        <p:spPr>
          <a:xfrm rot="5400000">
            <a:off x="10499231" y="4138337"/>
            <a:ext cx="338554" cy="3528392"/>
          </a:xfrm>
          <a:prstGeom prst="rect">
            <a:avLst/>
          </a:prstGeom>
          <a:noFill/>
        </p:spPr>
        <p:txBody>
          <a:bodyPr vert="vert270" wrap="square" rtlCol="0">
            <a:spAutoFit/>
          </a:bodyPr>
          <a:lstStyle/>
          <a:p>
            <a:r>
              <a:rPr lang="de-DE" sz="1000" dirty="0"/>
              <a:t>Auszug aus „Nationale Strategie Sucht 2017-2024“</a:t>
            </a:r>
          </a:p>
        </p:txBody>
      </p:sp>
    </p:spTree>
    <p:extLst>
      <p:ext uri="{BB962C8B-B14F-4D97-AF65-F5344CB8AC3E}">
        <p14:creationId xmlns:p14="http://schemas.microsoft.com/office/powerpoint/2010/main" val="1807631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524000" y="0"/>
            <a:ext cx="9144000" cy="1657400"/>
          </a:xfrm>
        </p:spPr>
        <p:txBody>
          <a:bodyPr>
            <a:normAutofit/>
          </a:bodyPr>
          <a:lstStyle/>
          <a:p>
            <a:pPr eaLnBrk="1" hangingPunct="1"/>
            <a:r>
              <a:rPr lang="de-AT" dirty="0"/>
              <a:t>Rezeptoren aller Suchtmittel </a:t>
            </a:r>
            <a:br>
              <a:rPr lang="de-AT" dirty="0"/>
            </a:br>
            <a:r>
              <a:rPr lang="de-AT" dirty="0"/>
              <a:t>sind im Belohnungszentrum</a:t>
            </a:r>
            <a:endParaRPr lang="de-DE" dirty="0"/>
          </a:p>
        </p:txBody>
      </p:sp>
      <p:pic>
        <p:nvPicPr>
          <p:cNvPr id="34819" name="Picture 3" descr="Sucht+DA Bahnen"/>
          <p:cNvPicPr>
            <a:picLocks noGrp="1" noChangeAspect="1" noChangeArrowheads="1"/>
          </p:cNvPicPr>
          <p:nvPr>
            <p:ph idx="4294967295"/>
          </p:nvPr>
        </p:nvPicPr>
        <p:blipFill>
          <a:blip r:embed="rId3" cstate="email"/>
          <a:srcRect/>
          <a:stretch>
            <a:fillRect/>
          </a:stretch>
        </p:blipFill>
        <p:spPr>
          <a:xfrm>
            <a:off x="767408" y="2407369"/>
            <a:ext cx="4102100" cy="3133725"/>
          </a:xfrm>
          <a:noFill/>
          <a:effectLst>
            <a:softEdge rad="25400"/>
          </a:effectLst>
        </p:spPr>
      </p:pic>
      <p:pic>
        <p:nvPicPr>
          <p:cNvPr id="34820" name="Picture 7"/>
          <p:cNvPicPr>
            <a:picLocks noChangeAspect="1" noChangeArrowheads="1"/>
          </p:cNvPicPr>
          <p:nvPr/>
        </p:nvPicPr>
        <p:blipFill>
          <a:blip r:embed="rId4" cstate="email"/>
          <a:srcRect/>
          <a:stretch>
            <a:fillRect/>
          </a:stretch>
        </p:blipFill>
        <p:spPr bwMode="auto">
          <a:xfrm>
            <a:off x="7032104" y="1916831"/>
            <a:ext cx="3787775" cy="4114800"/>
          </a:xfrm>
          <a:prstGeom prst="rect">
            <a:avLst/>
          </a:prstGeom>
          <a:noFill/>
          <a:ln w="9525">
            <a:noFill/>
            <a:miter lim="800000"/>
            <a:headEnd/>
            <a:tailEnd/>
          </a:ln>
          <a:effectLst>
            <a:softEdge rad="2540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8" name="Text Box 12"/>
          <p:cNvSpPr txBox="1">
            <a:spLocks noChangeArrowheads="1"/>
          </p:cNvSpPr>
          <p:nvPr/>
        </p:nvSpPr>
        <p:spPr bwMode="auto">
          <a:xfrm>
            <a:off x="1919289" y="1773238"/>
            <a:ext cx="1908175" cy="461962"/>
          </a:xfrm>
          <a:prstGeom prst="rect">
            <a:avLst/>
          </a:prstGeom>
          <a:solidFill>
            <a:schemeClr val="tx1"/>
          </a:solidFill>
          <a:ln w="9525">
            <a:noFill/>
            <a:miter lim="800000"/>
            <a:headEnd/>
            <a:tailEnd/>
          </a:ln>
          <a:effectLst/>
        </p:spPr>
        <p:txBody>
          <a:bodyPr>
            <a:spAutoFit/>
          </a:bodyPr>
          <a:lstStyle/>
          <a:p>
            <a:pPr eaLnBrk="0" hangingPunct="0">
              <a:spcBef>
                <a:spcPct val="50000"/>
              </a:spcBef>
              <a:defRPr/>
            </a:pPr>
            <a:r>
              <a:rPr lang="de-CH" sz="2400" dirty="0">
                <a:solidFill>
                  <a:schemeClr val="bg2"/>
                </a:solidFill>
                <a:latin typeface="+mn-lt"/>
              </a:rPr>
              <a:t>Legale</a:t>
            </a:r>
          </a:p>
        </p:txBody>
      </p:sp>
      <p:sp>
        <p:nvSpPr>
          <p:cNvPr id="4109" name="Text Box 13"/>
          <p:cNvSpPr txBox="1">
            <a:spLocks noChangeArrowheads="1"/>
          </p:cNvSpPr>
          <p:nvPr/>
        </p:nvSpPr>
        <p:spPr bwMode="auto">
          <a:xfrm>
            <a:off x="1919289" y="2636913"/>
            <a:ext cx="1908175" cy="3433763"/>
          </a:xfrm>
          <a:prstGeom prst="rect">
            <a:avLst/>
          </a:prstGeom>
          <a:solidFill>
            <a:schemeClr val="accent1"/>
          </a:solidFill>
          <a:ln w="9525">
            <a:noFill/>
            <a:miter lim="800000"/>
            <a:headEnd/>
            <a:tailEnd/>
          </a:ln>
          <a:effectLst/>
        </p:spPr>
        <p:txBody>
          <a:bodyPr/>
          <a:lstStyle/>
          <a:p>
            <a:pPr eaLnBrk="0" hangingPunct="0">
              <a:defRPr/>
            </a:pPr>
            <a:r>
              <a:rPr lang="de-DE" sz="2400" b="1" dirty="0">
                <a:solidFill>
                  <a:schemeClr val="bg1"/>
                </a:solidFill>
                <a:latin typeface="+mn-lt"/>
              </a:rPr>
              <a:t>Alkohol</a:t>
            </a:r>
          </a:p>
          <a:p>
            <a:pPr eaLnBrk="0" hangingPunct="0">
              <a:defRPr/>
            </a:pPr>
            <a:endParaRPr lang="de-DE" sz="2400" b="1" dirty="0">
              <a:solidFill>
                <a:schemeClr val="bg1"/>
              </a:solidFill>
              <a:latin typeface="+mn-lt"/>
            </a:endParaRPr>
          </a:p>
          <a:p>
            <a:pPr eaLnBrk="0" hangingPunct="0">
              <a:defRPr/>
            </a:pPr>
            <a:r>
              <a:rPr lang="de-DE" sz="2400" b="1" dirty="0">
                <a:solidFill>
                  <a:schemeClr val="bg1"/>
                </a:solidFill>
                <a:latin typeface="+mn-lt"/>
              </a:rPr>
              <a:t>Nikotin</a:t>
            </a:r>
          </a:p>
          <a:p>
            <a:pPr eaLnBrk="0" hangingPunct="0">
              <a:defRPr/>
            </a:pPr>
            <a:endParaRPr lang="de-DE" sz="2400" dirty="0">
              <a:solidFill>
                <a:schemeClr val="bg1"/>
              </a:solidFill>
              <a:latin typeface="+mn-lt"/>
            </a:endParaRPr>
          </a:p>
          <a:p>
            <a:pPr eaLnBrk="0" hangingPunct="0">
              <a:defRPr/>
            </a:pPr>
            <a:r>
              <a:rPr lang="de-DE" sz="2400" b="1" dirty="0">
                <a:solidFill>
                  <a:schemeClr val="bg1"/>
                </a:solidFill>
                <a:latin typeface="+mn-lt"/>
              </a:rPr>
              <a:t>Kaffee</a:t>
            </a:r>
            <a:r>
              <a:rPr lang="de-DE" sz="2400" dirty="0">
                <a:solidFill>
                  <a:schemeClr val="bg1"/>
                </a:solidFill>
                <a:latin typeface="+mn-lt"/>
              </a:rPr>
              <a:t>, </a:t>
            </a:r>
            <a:r>
              <a:rPr lang="de-DE" sz="2400" b="1" dirty="0">
                <a:solidFill>
                  <a:schemeClr val="bg1"/>
                </a:solidFill>
                <a:latin typeface="+mn-lt"/>
              </a:rPr>
              <a:t>Tee</a:t>
            </a:r>
          </a:p>
          <a:p>
            <a:pPr eaLnBrk="0" hangingPunct="0">
              <a:defRPr/>
            </a:pPr>
            <a:r>
              <a:rPr lang="de-DE" sz="2400" b="1" dirty="0">
                <a:solidFill>
                  <a:schemeClr val="bg1"/>
                </a:solidFill>
                <a:latin typeface="+mn-lt"/>
              </a:rPr>
              <a:t>Zucker</a:t>
            </a:r>
            <a:endParaRPr lang="de-CH" sz="2400" b="1" dirty="0">
              <a:solidFill>
                <a:schemeClr val="bg1"/>
              </a:solidFill>
              <a:latin typeface="+mn-lt"/>
            </a:endParaRPr>
          </a:p>
        </p:txBody>
      </p:sp>
      <p:sp>
        <p:nvSpPr>
          <p:cNvPr id="4106" name="Text Box 10"/>
          <p:cNvSpPr txBox="1">
            <a:spLocks noChangeArrowheads="1"/>
          </p:cNvSpPr>
          <p:nvPr/>
        </p:nvSpPr>
        <p:spPr bwMode="auto">
          <a:xfrm>
            <a:off x="1919288" y="981076"/>
            <a:ext cx="5414962" cy="830263"/>
          </a:xfrm>
          <a:prstGeom prst="rect">
            <a:avLst/>
          </a:prstGeom>
          <a:solidFill>
            <a:schemeClr val="tx1"/>
          </a:solidFill>
          <a:ln w="9525">
            <a:noFill/>
            <a:miter lim="800000"/>
            <a:headEnd/>
            <a:tailEnd/>
          </a:ln>
          <a:effectLst/>
        </p:spPr>
        <p:txBody>
          <a:bodyPr>
            <a:spAutoFit/>
          </a:bodyPr>
          <a:lstStyle/>
          <a:p>
            <a:pPr eaLnBrk="0" hangingPunct="0">
              <a:spcBef>
                <a:spcPct val="50000"/>
              </a:spcBef>
              <a:defRPr/>
            </a:pPr>
            <a:r>
              <a:rPr lang="de-CH" sz="2400" dirty="0">
                <a:solidFill>
                  <a:schemeClr val="bg2"/>
                </a:solidFill>
                <a:latin typeface="+mn-lt"/>
              </a:rPr>
              <a:t>Stoff gebundene (Konsum)</a:t>
            </a:r>
            <a:br>
              <a:rPr lang="de-CH" sz="2400" dirty="0">
                <a:solidFill>
                  <a:schemeClr val="bg2"/>
                </a:solidFill>
                <a:latin typeface="+mn-lt"/>
              </a:rPr>
            </a:br>
            <a:endParaRPr lang="de-CH" sz="2400" dirty="0">
              <a:solidFill>
                <a:schemeClr val="bg2"/>
              </a:solidFill>
              <a:latin typeface="+mn-lt"/>
            </a:endParaRPr>
          </a:p>
        </p:txBody>
      </p:sp>
      <p:grpSp>
        <p:nvGrpSpPr>
          <p:cNvPr id="16" name="Gruppieren 15"/>
          <p:cNvGrpSpPr/>
          <p:nvPr/>
        </p:nvGrpSpPr>
        <p:grpSpPr>
          <a:xfrm>
            <a:off x="7608888" y="981075"/>
            <a:ext cx="2747962" cy="5089600"/>
            <a:chOff x="6084888" y="981075"/>
            <a:chExt cx="2747962" cy="5089600"/>
          </a:xfrm>
        </p:grpSpPr>
        <p:sp>
          <p:nvSpPr>
            <p:cNvPr id="4107" name="Text Box 11"/>
            <p:cNvSpPr txBox="1">
              <a:spLocks noChangeArrowheads="1"/>
            </p:cNvSpPr>
            <p:nvPr/>
          </p:nvSpPr>
          <p:spPr bwMode="auto">
            <a:xfrm>
              <a:off x="6084888" y="981075"/>
              <a:ext cx="2747962" cy="830263"/>
            </a:xfrm>
            <a:prstGeom prst="rect">
              <a:avLst/>
            </a:prstGeom>
            <a:solidFill>
              <a:schemeClr val="tx1"/>
            </a:solidFill>
            <a:ln w="9525">
              <a:noFill/>
              <a:miter lim="800000"/>
              <a:headEnd/>
              <a:tailEnd/>
            </a:ln>
            <a:effectLst/>
          </p:spPr>
          <p:txBody>
            <a:bodyPr>
              <a:spAutoFit/>
            </a:bodyPr>
            <a:lstStyle/>
            <a:p>
              <a:pPr eaLnBrk="0" hangingPunct="0">
                <a:spcBef>
                  <a:spcPct val="50000"/>
                </a:spcBef>
                <a:defRPr/>
              </a:pPr>
              <a:r>
                <a:rPr lang="de-CH" sz="2400" dirty="0">
                  <a:solidFill>
                    <a:schemeClr val="bg2"/>
                  </a:solidFill>
                  <a:latin typeface="+mn-lt"/>
                </a:rPr>
                <a:t>Stoff ungebundene (Tätigkeit)</a:t>
              </a:r>
            </a:p>
          </p:txBody>
        </p:sp>
        <p:sp>
          <p:nvSpPr>
            <p:cNvPr id="4111" name="Text Box 15"/>
            <p:cNvSpPr txBox="1">
              <a:spLocks noChangeArrowheads="1"/>
            </p:cNvSpPr>
            <p:nvPr/>
          </p:nvSpPr>
          <p:spPr bwMode="auto">
            <a:xfrm>
              <a:off x="6084888" y="2636912"/>
              <a:ext cx="2747962" cy="3433763"/>
            </a:xfrm>
            <a:prstGeom prst="rect">
              <a:avLst/>
            </a:prstGeom>
            <a:solidFill>
              <a:schemeClr val="accent1"/>
            </a:solidFill>
            <a:ln w="9525">
              <a:noFill/>
              <a:miter lim="800000"/>
              <a:headEnd/>
              <a:tailEnd/>
            </a:ln>
            <a:effectLst/>
          </p:spPr>
          <p:txBody>
            <a:bodyPr/>
            <a:lstStyle/>
            <a:p>
              <a:pPr eaLnBrk="0" hangingPunct="0">
                <a:lnSpc>
                  <a:spcPct val="115000"/>
                </a:lnSpc>
                <a:defRPr/>
              </a:pPr>
              <a:r>
                <a:rPr lang="de-DE" sz="2400" b="1" dirty="0">
                  <a:solidFill>
                    <a:schemeClr val="bg2"/>
                  </a:solidFill>
                  <a:latin typeface="+mn-lt"/>
                </a:rPr>
                <a:t>Geldspiele</a:t>
              </a:r>
            </a:p>
            <a:p>
              <a:pPr eaLnBrk="0" hangingPunct="0">
                <a:lnSpc>
                  <a:spcPct val="115000"/>
                </a:lnSpc>
                <a:defRPr/>
              </a:pPr>
              <a:endParaRPr lang="de-DE" sz="2400" b="1" dirty="0">
                <a:solidFill>
                  <a:schemeClr val="bg2"/>
                </a:solidFill>
                <a:latin typeface="+mn-lt"/>
              </a:endParaRPr>
            </a:p>
            <a:p>
              <a:pPr eaLnBrk="0" hangingPunct="0">
                <a:lnSpc>
                  <a:spcPct val="115000"/>
                </a:lnSpc>
                <a:defRPr/>
              </a:pPr>
              <a:r>
                <a:rPr lang="de-DE" sz="2400" b="1" dirty="0">
                  <a:solidFill>
                    <a:schemeClr val="bg2"/>
                  </a:solidFill>
                  <a:latin typeface="+mn-lt"/>
                </a:rPr>
                <a:t>Kaufsucht</a:t>
              </a:r>
            </a:p>
            <a:p>
              <a:pPr eaLnBrk="0" hangingPunct="0">
                <a:lnSpc>
                  <a:spcPct val="115000"/>
                </a:lnSpc>
                <a:defRPr/>
              </a:pPr>
              <a:endParaRPr lang="de-DE" sz="2400" b="1" dirty="0">
                <a:solidFill>
                  <a:schemeClr val="bg2"/>
                </a:solidFill>
                <a:latin typeface="+mn-lt"/>
              </a:endParaRPr>
            </a:p>
            <a:p>
              <a:pPr eaLnBrk="0" hangingPunct="0">
                <a:lnSpc>
                  <a:spcPct val="115000"/>
                </a:lnSpc>
                <a:defRPr/>
              </a:pPr>
              <a:r>
                <a:rPr lang="de-DE" sz="2400" b="1" dirty="0" err="1">
                  <a:solidFill>
                    <a:schemeClr val="bg2"/>
                  </a:solidFill>
                  <a:latin typeface="+mn-lt"/>
                </a:rPr>
                <a:t>Gamingdisorder</a:t>
              </a:r>
              <a:endParaRPr lang="de-DE" sz="2400" b="1" dirty="0">
                <a:solidFill>
                  <a:schemeClr val="bg2"/>
                </a:solidFill>
                <a:latin typeface="+mn-lt"/>
              </a:endParaRPr>
            </a:p>
            <a:p>
              <a:pPr eaLnBrk="0" hangingPunct="0">
                <a:lnSpc>
                  <a:spcPct val="115000"/>
                </a:lnSpc>
                <a:defRPr/>
              </a:pPr>
              <a:endParaRPr lang="de-DE" sz="2400" b="1" dirty="0">
                <a:solidFill>
                  <a:schemeClr val="bg2"/>
                </a:solidFill>
                <a:latin typeface="+mn-lt"/>
              </a:endParaRPr>
            </a:p>
            <a:p>
              <a:pPr eaLnBrk="0" hangingPunct="0">
                <a:lnSpc>
                  <a:spcPct val="115000"/>
                </a:lnSpc>
                <a:defRPr/>
              </a:pPr>
              <a:r>
                <a:rPr lang="de-DE" sz="2400" b="1">
                  <a:solidFill>
                    <a:schemeClr val="bg2"/>
                  </a:solidFill>
                  <a:latin typeface="+mn-lt"/>
                </a:rPr>
                <a:t>Hypersexualität</a:t>
              </a:r>
              <a:endParaRPr lang="de-CH" sz="2400" dirty="0">
                <a:solidFill>
                  <a:schemeClr val="bg2"/>
                </a:solidFill>
                <a:latin typeface="+mn-lt"/>
              </a:endParaRPr>
            </a:p>
          </p:txBody>
        </p:sp>
      </p:grpSp>
      <p:grpSp>
        <p:nvGrpSpPr>
          <p:cNvPr id="15" name="Gruppieren 14"/>
          <p:cNvGrpSpPr/>
          <p:nvPr/>
        </p:nvGrpSpPr>
        <p:grpSpPr>
          <a:xfrm>
            <a:off x="3935414" y="1723480"/>
            <a:ext cx="3589337" cy="4342433"/>
            <a:chOff x="2411413" y="1773238"/>
            <a:chExt cx="3589337" cy="4342433"/>
          </a:xfrm>
        </p:grpSpPr>
        <p:sp>
          <p:nvSpPr>
            <p:cNvPr id="4110" name="Text Box 14"/>
            <p:cNvSpPr txBox="1">
              <a:spLocks noChangeAspect="1" noChangeArrowheads="1"/>
            </p:cNvSpPr>
            <p:nvPr/>
          </p:nvSpPr>
          <p:spPr bwMode="auto">
            <a:xfrm>
              <a:off x="2411413" y="1773238"/>
              <a:ext cx="3398837" cy="708025"/>
            </a:xfrm>
            <a:prstGeom prst="rect">
              <a:avLst/>
            </a:prstGeom>
            <a:solidFill>
              <a:schemeClr val="tx1"/>
            </a:solidFill>
            <a:ln w="9525">
              <a:noFill/>
              <a:miter lim="800000"/>
              <a:headEnd/>
              <a:tailEnd/>
            </a:ln>
            <a:effectLst/>
          </p:spPr>
          <p:txBody>
            <a:bodyPr>
              <a:spAutoFit/>
            </a:bodyPr>
            <a:lstStyle/>
            <a:p>
              <a:pPr eaLnBrk="0" hangingPunct="0">
                <a:spcBef>
                  <a:spcPct val="50000"/>
                </a:spcBef>
                <a:defRPr/>
              </a:pPr>
              <a:r>
                <a:rPr lang="de-CH" sz="2400" dirty="0">
                  <a:solidFill>
                    <a:schemeClr val="bg2"/>
                  </a:solidFill>
                  <a:latin typeface="+mn-lt"/>
                </a:rPr>
                <a:t>Illegale und halblegale </a:t>
              </a:r>
              <a:br>
                <a:rPr lang="de-CH" sz="2100" dirty="0">
                  <a:solidFill>
                    <a:schemeClr val="bg2"/>
                  </a:solidFill>
                  <a:latin typeface="+mn-lt"/>
                </a:rPr>
              </a:br>
              <a:r>
                <a:rPr lang="de-CH" sz="1600" dirty="0">
                  <a:solidFill>
                    <a:schemeClr val="bg2"/>
                  </a:solidFill>
                  <a:latin typeface="+mn-lt"/>
                </a:rPr>
                <a:t>(Arznei- und Betäubungsmittelgesetz)</a:t>
              </a:r>
            </a:p>
          </p:txBody>
        </p:sp>
        <p:sp>
          <p:nvSpPr>
            <p:cNvPr id="4112" name="Text Box 16"/>
            <p:cNvSpPr txBox="1">
              <a:spLocks noChangeArrowheads="1"/>
            </p:cNvSpPr>
            <p:nvPr/>
          </p:nvSpPr>
          <p:spPr bwMode="auto">
            <a:xfrm>
              <a:off x="2428875" y="2686671"/>
              <a:ext cx="3571875" cy="3429000"/>
            </a:xfrm>
            <a:prstGeom prst="rect">
              <a:avLst/>
            </a:prstGeom>
            <a:solidFill>
              <a:schemeClr val="accent1"/>
            </a:solidFill>
            <a:ln w="9525">
              <a:noFill/>
              <a:miter lim="800000"/>
              <a:headEnd/>
              <a:tailEnd/>
            </a:ln>
            <a:effectLst/>
          </p:spPr>
          <p:txBody>
            <a:bodyPr/>
            <a:lstStyle/>
            <a:p>
              <a:pPr eaLnBrk="0" hangingPunct="0">
                <a:defRPr/>
              </a:pPr>
              <a:r>
                <a:rPr lang="de-DE" sz="2400" b="1" dirty="0">
                  <a:solidFill>
                    <a:srgbClr val="FFFF66"/>
                  </a:solidFill>
                  <a:latin typeface="+mn-lt"/>
                </a:rPr>
                <a:t>Opiate</a:t>
              </a:r>
              <a:r>
                <a:rPr lang="de-DE" sz="2100" b="1" dirty="0">
                  <a:solidFill>
                    <a:srgbClr val="FFFF66"/>
                  </a:solidFill>
                </a:rPr>
                <a:t> </a:t>
              </a:r>
              <a:r>
                <a:rPr lang="de-DE" sz="1600" dirty="0">
                  <a:solidFill>
                    <a:srgbClr val="FFFF66"/>
                  </a:solidFill>
                  <a:latin typeface="+mn-lt"/>
                </a:rPr>
                <a:t>(Morphin, Heroin, Methadon)</a:t>
              </a:r>
            </a:p>
            <a:p>
              <a:pPr eaLnBrk="0" hangingPunct="0">
                <a:defRPr/>
              </a:pPr>
              <a:r>
                <a:rPr lang="de-CH" sz="2400" b="1" dirty="0">
                  <a:solidFill>
                    <a:srgbClr val="FFFF66"/>
                  </a:solidFill>
                  <a:latin typeface="+mn-lt"/>
                </a:rPr>
                <a:t>Kokain </a:t>
              </a:r>
              <a:r>
                <a:rPr lang="de-CH" sz="1600" dirty="0">
                  <a:solidFill>
                    <a:srgbClr val="FFFF66"/>
                  </a:solidFill>
                  <a:latin typeface="+mn-lt"/>
                </a:rPr>
                <a:t>(Crack)</a:t>
              </a:r>
              <a:endParaRPr lang="de-DE" sz="1600" dirty="0">
                <a:solidFill>
                  <a:srgbClr val="FFFF66"/>
                </a:solidFill>
                <a:latin typeface="+mn-lt"/>
              </a:endParaRPr>
            </a:p>
            <a:p>
              <a:pPr eaLnBrk="0" hangingPunct="0">
                <a:defRPr/>
              </a:pPr>
              <a:r>
                <a:rPr lang="de-CH" sz="2400" b="1" dirty="0">
                  <a:solidFill>
                    <a:srgbClr val="FFFF66"/>
                  </a:solidFill>
                  <a:latin typeface="+mn-lt"/>
                </a:rPr>
                <a:t>Erlaubte</a:t>
              </a:r>
              <a:r>
                <a:rPr lang="de-CH" sz="2000" dirty="0">
                  <a:solidFill>
                    <a:srgbClr val="FFFF66"/>
                  </a:solidFill>
                  <a:latin typeface="+mn-lt"/>
                </a:rPr>
                <a:t> </a:t>
              </a:r>
              <a:r>
                <a:rPr lang="de-CH" sz="2400" b="1" dirty="0">
                  <a:solidFill>
                    <a:srgbClr val="FFFF66"/>
                  </a:solidFill>
                  <a:latin typeface="+mn-lt"/>
                </a:rPr>
                <a:t>Medikamente</a:t>
              </a:r>
              <a:r>
                <a:rPr lang="de-CH" sz="2400" dirty="0">
                  <a:solidFill>
                    <a:srgbClr val="FFFF66"/>
                  </a:solidFill>
                  <a:latin typeface="+mn-lt"/>
                </a:rPr>
                <a:t> </a:t>
              </a:r>
              <a:r>
                <a:rPr lang="de-CH" sz="1600" dirty="0">
                  <a:solidFill>
                    <a:srgbClr val="FFFF66"/>
                  </a:solidFill>
                  <a:latin typeface="+mn-lt"/>
                </a:rPr>
                <a:t>(Valium, </a:t>
              </a:r>
              <a:r>
                <a:rPr lang="de-CH" sz="1600" dirty="0" err="1">
                  <a:solidFill>
                    <a:srgbClr val="FFFF66"/>
                  </a:solidFill>
                  <a:latin typeface="+mn-lt"/>
                </a:rPr>
                <a:t>Rohypnol</a:t>
              </a:r>
              <a:r>
                <a:rPr lang="de-CH" sz="1600" dirty="0">
                  <a:solidFill>
                    <a:srgbClr val="FFFF66"/>
                  </a:solidFill>
                  <a:latin typeface="+mn-lt"/>
                </a:rPr>
                <a:t>, Paracodin)</a:t>
              </a:r>
            </a:p>
            <a:p>
              <a:pPr eaLnBrk="0" hangingPunct="0">
                <a:defRPr/>
              </a:pPr>
              <a:r>
                <a:rPr lang="de-CH" sz="2400" b="1" dirty="0">
                  <a:solidFill>
                    <a:srgbClr val="FFFF66"/>
                  </a:solidFill>
                  <a:latin typeface="+mn-lt"/>
                </a:rPr>
                <a:t>Unerlaubte Medikamente </a:t>
              </a:r>
              <a:br>
                <a:rPr lang="de-CH" sz="1200" dirty="0">
                  <a:solidFill>
                    <a:srgbClr val="FFFF66"/>
                  </a:solidFill>
                </a:rPr>
              </a:br>
              <a:r>
                <a:rPr lang="de-CH" sz="1600" dirty="0">
                  <a:solidFill>
                    <a:srgbClr val="FFFF66"/>
                  </a:solidFill>
                  <a:latin typeface="+mn-lt"/>
                </a:rPr>
                <a:t>(Anabolika etc.)</a:t>
              </a:r>
            </a:p>
            <a:p>
              <a:pPr eaLnBrk="0" hangingPunct="0">
                <a:defRPr/>
              </a:pPr>
              <a:r>
                <a:rPr lang="de-CH" sz="2400" b="1" dirty="0">
                  <a:solidFill>
                    <a:srgbClr val="FFFF66"/>
                  </a:solidFill>
                  <a:latin typeface="+mn-lt"/>
                </a:rPr>
                <a:t>Amphetamine </a:t>
              </a:r>
              <a:r>
                <a:rPr lang="de-CH" sz="1600" dirty="0">
                  <a:solidFill>
                    <a:srgbClr val="FFFF66"/>
                  </a:solidFill>
                  <a:latin typeface="+mn-lt"/>
                </a:rPr>
                <a:t>(u.a. Ecstasy)</a:t>
              </a:r>
            </a:p>
            <a:p>
              <a:pPr eaLnBrk="0" hangingPunct="0">
                <a:defRPr/>
              </a:pPr>
              <a:r>
                <a:rPr lang="de-CH" sz="2400" b="1" dirty="0">
                  <a:solidFill>
                    <a:srgbClr val="FFFF66"/>
                  </a:solidFill>
                  <a:latin typeface="+mn-lt"/>
                </a:rPr>
                <a:t>Halluzinogene</a:t>
              </a:r>
              <a:r>
                <a:rPr lang="de-CH" sz="1600" dirty="0">
                  <a:solidFill>
                    <a:srgbClr val="FFFF66"/>
                  </a:solidFill>
                  <a:latin typeface="+mn-lt"/>
                </a:rPr>
                <a:t> </a:t>
              </a:r>
            </a:p>
            <a:p>
              <a:pPr eaLnBrk="0" hangingPunct="0">
                <a:defRPr/>
              </a:pPr>
              <a:r>
                <a:rPr lang="de-CH" sz="2400" b="1" dirty="0">
                  <a:solidFill>
                    <a:srgbClr val="FFFF66"/>
                  </a:solidFill>
                  <a:latin typeface="+mn-lt"/>
                </a:rPr>
                <a:t>Cannabis</a:t>
              </a:r>
            </a:p>
            <a:p>
              <a:pPr eaLnBrk="0" hangingPunct="0">
                <a:lnSpc>
                  <a:spcPct val="115000"/>
                </a:lnSpc>
                <a:defRPr/>
              </a:pPr>
              <a:endParaRPr lang="de-CH" sz="1200" dirty="0">
                <a:solidFill>
                  <a:srgbClr val="FFFF66"/>
                </a:solidFill>
              </a:endParaRPr>
            </a:p>
          </p:txBody>
        </p:sp>
      </p:grpSp>
      <p:sp>
        <p:nvSpPr>
          <p:cNvPr id="46089" name="Titel 10"/>
          <p:cNvSpPr>
            <a:spLocks noGrp="1"/>
          </p:cNvSpPr>
          <p:nvPr>
            <p:ph type="ctrTitle"/>
          </p:nvPr>
        </p:nvSpPr>
        <p:spPr>
          <a:xfrm>
            <a:off x="2135189" y="260351"/>
            <a:ext cx="7845425" cy="792163"/>
          </a:xfrm>
        </p:spPr>
        <p:txBody>
          <a:bodyPr/>
          <a:lstStyle/>
          <a:p>
            <a:pPr eaLnBrk="1" hangingPunct="1"/>
            <a:r>
              <a:rPr lang="de-CH" dirty="0"/>
              <a:t>Psychoaktive Produkte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fade">
                                      <p:cBhvr>
                                        <p:cTn id="7" dur="2000"/>
                                        <p:tgtEl>
                                          <p:spTgt spid="4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9"/>
                                        </p:tgtEl>
                                        <p:attrNameLst>
                                          <p:attrName>style.visibility</p:attrName>
                                        </p:attrNameLst>
                                      </p:cBhvr>
                                      <p:to>
                                        <p:strVal val="visible"/>
                                      </p:to>
                                    </p:set>
                                    <p:animEffect transition="in" filter="fade">
                                      <p:cBhvr>
                                        <p:cTn id="10" dur="2000"/>
                                        <p:tgtEl>
                                          <p:spTgt spid="4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6"/>
                                        </p:tgtEl>
                                        <p:attrNameLst>
                                          <p:attrName>style.visibility</p:attrName>
                                        </p:attrNameLst>
                                      </p:cBhvr>
                                      <p:to>
                                        <p:strVal val="visible"/>
                                      </p:to>
                                    </p:set>
                                    <p:animEffect transition="in" filter="fade">
                                      <p:cBhvr>
                                        <p:cTn id="13" dur="2000"/>
                                        <p:tgtEl>
                                          <p:spTgt spid="410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P spid="4109" grpId="0" animBg="1"/>
      <p:bldP spid="410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reenshot, Schrift, Webseite enthält.&#10;&#10;Automatisch generierte Beschreibung">
            <a:extLst>
              <a:ext uri="{FF2B5EF4-FFF2-40B4-BE49-F238E27FC236}">
                <a16:creationId xmlns:a16="http://schemas.microsoft.com/office/drawing/2014/main" id="{4E608E15-F41C-DD83-BA6B-2A3ACDDE9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296" y="647310"/>
            <a:ext cx="8685185" cy="5227974"/>
          </a:xfrm>
          <a:prstGeom prst="rect">
            <a:avLst/>
          </a:prstGeom>
        </p:spPr>
      </p:pic>
      <p:sp>
        <p:nvSpPr>
          <p:cNvPr id="2" name="Titel 1">
            <a:extLst>
              <a:ext uri="{FF2B5EF4-FFF2-40B4-BE49-F238E27FC236}">
                <a16:creationId xmlns:a16="http://schemas.microsoft.com/office/drawing/2014/main" id="{1B606F14-A9D9-7799-5723-CE88DE095DB0}"/>
              </a:ext>
            </a:extLst>
          </p:cNvPr>
          <p:cNvSpPr txBox="1">
            <a:spLocks/>
          </p:cNvSpPr>
          <p:nvPr/>
        </p:nvSpPr>
        <p:spPr bwMode="auto">
          <a:xfrm>
            <a:off x="2246312" y="-96784"/>
            <a:ext cx="7699375" cy="1079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de-CH" dirty="0" err="1"/>
              <a:t>who</a:t>
            </a:r>
            <a:r>
              <a:rPr lang="de-CH" dirty="0"/>
              <a:t> </a:t>
            </a:r>
            <a:r>
              <a:rPr lang="de-CH" dirty="0" err="1"/>
              <a:t>is</a:t>
            </a:r>
            <a:r>
              <a:rPr lang="de-CH" dirty="0"/>
              <a:t> </a:t>
            </a:r>
            <a:r>
              <a:rPr lang="de-CH" dirty="0" err="1"/>
              <a:t>who</a:t>
            </a:r>
            <a:r>
              <a:rPr lang="de-CH" dirty="0"/>
              <a:t>?</a:t>
            </a:r>
          </a:p>
        </p:txBody>
      </p:sp>
    </p:spTree>
    <p:extLst>
      <p:ext uri="{BB962C8B-B14F-4D97-AF65-F5344CB8AC3E}">
        <p14:creationId xmlns:p14="http://schemas.microsoft.com/office/powerpoint/2010/main" val="4160136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Gefährlichkeitspotential – Expertenrating </a:t>
            </a:r>
          </a:p>
        </p:txBody>
      </p:sp>
      <p:sp>
        <p:nvSpPr>
          <p:cNvPr id="6" name="Textfeld 5"/>
          <p:cNvSpPr txBox="1"/>
          <p:nvPr/>
        </p:nvSpPr>
        <p:spPr>
          <a:xfrm>
            <a:off x="9912424" y="2708920"/>
            <a:ext cx="369332" cy="2304256"/>
          </a:xfrm>
          <a:prstGeom prst="rect">
            <a:avLst/>
          </a:prstGeom>
          <a:noFill/>
        </p:spPr>
        <p:txBody>
          <a:bodyPr vert="vert270" wrap="square" rtlCol="0">
            <a:spAutoFit/>
          </a:bodyPr>
          <a:lstStyle/>
          <a:p>
            <a:r>
              <a:rPr lang="de-DE" sz="1200" dirty="0"/>
              <a:t>D. </a:t>
            </a:r>
            <a:r>
              <a:rPr lang="de-DE" sz="1200" dirty="0" err="1"/>
              <a:t>Nutt</a:t>
            </a:r>
            <a:r>
              <a:rPr lang="de-DE" sz="1200" dirty="0"/>
              <a:t> et al. 2010</a:t>
            </a:r>
          </a:p>
        </p:txBody>
      </p:sp>
      <p:pic>
        <p:nvPicPr>
          <p:cNvPr id="7"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217" y="1340768"/>
            <a:ext cx="8179516" cy="4608512"/>
          </a:xfrm>
          <a:prstGeom prst="rect">
            <a:avLst/>
          </a:prstGeom>
          <a:noFill/>
          <a:ln w="63500">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9" name="Textfeld 8"/>
          <p:cNvSpPr txBox="1"/>
          <p:nvPr/>
        </p:nvSpPr>
        <p:spPr>
          <a:xfrm rot="5400000">
            <a:off x="10832558" y="5229200"/>
            <a:ext cx="338554" cy="1440160"/>
          </a:xfrm>
          <a:prstGeom prst="rect">
            <a:avLst/>
          </a:prstGeom>
          <a:noFill/>
        </p:spPr>
        <p:txBody>
          <a:bodyPr vert="vert270" wrap="square" rtlCol="0">
            <a:spAutoFit/>
          </a:bodyPr>
          <a:lstStyle/>
          <a:p>
            <a:r>
              <a:rPr lang="de-DE" sz="1000" dirty="0"/>
              <a:t>D. </a:t>
            </a:r>
            <a:r>
              <a:rPr lang="de-DE" sz="1000" dirty="0" err="1"/>
              <a:t>Nutt</a:t>
            </a:r>
            <a:r>
              <a:rPr lang="de-DE" sz="1000" dirty="0"/>
              <a:t> et al. 2010</a:t>
            </a:r>
          </a:p>
        </p:txBody>
      </p:sp>
    </p:spTree>
    <p:extLst>
      <p:ext uri="{BB962C8B-B14F-4D97-AF65-F5344CB8AC3E}">
        <p14:creationId xmlns:p14="http://schemas.microsoft.com/office/powerpoint/2010/main" val="2146643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13" y="1403400"/>
            <a:ext cx="4267175" cy="473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8832304" y="5805264"/>
            <a:ext cx="3024336" cy="253831"/>
          </a:xfrm>
          <a:prstGeom prst="rect">
            <a:avLst/>
          </a:prstGeom>
          <a:noFill/>
        </p:spPr>
        <p:txBody>
          <a:bodyPr wrap="square" lIns="91357" tIns="45678" rIns="91357" bIns="45678" rtlCol="0">
            <a:spAutoFit/>
          </a:bodyPr>
          <a:lstStyle/>
          <a:p>
            <a:pPr algn="l"/>
            <a:r>
              <a:rPr lang="de-CH" sz="1000" dirty="0">
                <a:solidFill>
                  <a:srgbClr val="000000"/>
                </a:solidFill>
              </a:rPr>
              <a:t>NIDA: Anthony 2002, </a:t>
            </a:r>
            <a:r>
              <a:rPr lang="de-CH" sz="1000" dirty="0" err="1">
                <a:solidFill>
                  <a:srgbClr val="000000"/>
                </a:solidFill>
              </a:rPr>
              <a:t>Florez</a:t>
            </a:r>
            <a:r>
              <a:rPr lang="de-CH" sz="1000" dirty="0">
                <a:solidFill>
                  <a:srgbClr val="000000"/>
                </a:solidFill>
              </a:rPr>
              <a:t>-Salamanca 2013</a:t>
            </a:r>
          </a:p>
        </p:txBody>
      </p:sp>
      <p:sp>
        <p:nvSpPr>
          <p:cNvPr id="7" name="Titel 1"/>
          <p:cNvSpPr txBox="1">
            <a:spLocks/>
          </p:cNvSpPr>
          <p:nvPr/>
        </p:nvSpPr>
        <p:spPr bwMode="auto">
          <a:xfrm>
            <a:off x="911424" y="199823"/>
            <a:ext cx="1036915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7" tIns="45678" rIns="91357" bIns="4567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Georgia" pitchFamily="18" charset="0"/>
              </a:defRPr>
            </a:lvl2pPr>
            <a:lvl3pPr algn="ctr" rtl="0" eaLnBrk="1" fontAlgn="base" hangingPunct="1">
              <a:spcBef>
                <a:spcPct val="0"/>
              </a:spcBef>
              <a:spcAft>
                <a:spcPct val="0"/>
              </a:spcAft>
              <a:defRPr sz="4400">
                <a:solidFill>
                  <a:schemeClr val="tx2"/>
                </a:solidFill>
                <a:latin typeface="Georgia" pitchFamily="18" charset="0"/>
              </a:defRPr>
            </a:lvl3pPr>
            <a:lvl4pPr algn="ctr" rtl="0" eaLnBrk="1" fontAlgn="base" hangingPunct="1">
              <a:spcBef>
                <a:spcPct val="0"/>
              </a:spcBef>
              <a:spcAft>
                <a:spcPct val="0"/>
              </a:spcAft>
              <a:defRPr sz="4400">
                <a:solidFill>
                  <a:schemeClr val="tx2"/>
                </a:solidFill>
                <a:latin typeface="Georgia" pitchFamily="18" charset="0"/>
              </a:defRPr>
            </a:lvl4pPr>
            <a:lvl5pPr algn="ctr" rtl="0" eaLnBrk="1" fontAlgn="base" hangingPunct="1">
              <a:spcBef>
                <a:spcPct val="0"/>
              </a:spcBef>
              <a:spcAft>
                <a:spcPct val="0"/>
              </a:spcAft>
              <a:defRPr sz="4400">
                <a:solidFill>
                  <a:schemeClr val="tx2"/>
                </a:solidFill>
                <a:latin typeface="Georgia" pitchFamily="18" charset="0"/>
              </a:defRPr>
            </a:lvl5pPr>
            <a:lvl6pPr marL="456786" algn="ctr" rtl="0" eaLnBrk="1" fontAlgn="base" hangingPunct="1">
              <a:spcBef>
                <a:spcPct val="0"/>
              </a:spcBef>
              <a:spcAft>
                <a:spcPct val="0"/>
              </a:spcAft>
              <a:defRPr sz="4400">
                <a:solidFill>
                  <a:schemeClr val="tx2"/>
                </a:solidFill>
                <a:latin typeface="Georgia" pitchFamily="18" charset="0"/>
              </a:defRPr>
            </a:lvl6pPr>
            <a:lvl7pPr marL="913572" algn="ctr" rtl="0" eaLnBrk="1" fontAlgn="base" hangingPunct="1">
              <a:spcBef>
                <a:spcPct val="0"/>
              </a:spcBef>
              <a:spcAft>
                <a:spcPct val="0"/>
              </a:spcAft>
              <a:defRPr sz="4400">
                <a:solidFill>
                  <a:schemeClr val="tx2"/>
                </a:solidFill>
                <a:latin typeface="Georgia" pitchFamily="18" charset="0"/>
              </a:defRPr>
            </a:lvl7pPr>
            <a:lvl8pPr marL="1370358" algn="ctr" rtl="0" eaLnBrk="1" fontAlgn="base" hangingPunct="1">
              <a:spcBef>
                <a:spcPct val="0"/>
              </a:spcBef>
              <a:spcAft>
                <a:spcPct val="0"/>
              </a:spcAft>
              <a:defRPr sz="4400">
                <a:solidFill>
                  <a:schemeClr val="tx2"/>
                </a:solidFill>
                <a:latin typeface="Georgia" pitchFamily="18" charset="0"/>
              </a:defRPr>
            </a:lvl8pPr>
            <a:lvl9pPr marL="1827143" algn="ctr" rtl="0" eaLnBrk="1" fontAlgn="base" hangingPunct="1">
              <a:spcBef>
                <a:spcPct val="0"/>
              </a:spcBef>
              <a:spcAft>
                <a:spcPct val="0"/>
              </a:spcAft>
              <a:defRPr sz="4400">
                <a:solidFill>
                  <a:schemeClr val="tx2"/>
                </a:solidFill>
                <a:latin typeface="Georgia" pitchFamily="18" charset="0"/>
              </a:defRPr>
            </a:lvl9pPr>
          </a:lstStyle>
          <a:p>
            <a:r>
              <a:rPr lang="de-CH" dirty="0">
                <a:solidFill>
                  <a:schemeClr val="tx1"/>
                </a:solidFill>
              </a:rPr>
              <a:t>Suchtpotential von psychoaktiven Produkten</a:t>
            </a:r>
          </a:p>
        </p:txBody>
      </p:sp>
    </p:spTree>
    <p:extLst>
      <p:ext uri="{BB962C8B-B14F-4D97-AF65-F5344CB8AC3E}">
        <p14:creationId xmlns:p14="http://schemas.microsoft.com/office/powerpoint/2010/main" val="1305966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a:t>Verhaltenssüchte</a:t>
            </a:r>
          </a:p>
        </p:txBody>
      </p:sp>
      <p:pic>
        <p:nvPicPr>
          <p:cNvPr id="4" name="Inhaltsplatzhalter 3"/>
          <p:cNvPicPr>
            <a:picLocks noGrp="1" noChangeAspect="1"/>
          </p:cNvPicPr>
          <p:nvPr>
            <p:ph idx="1"/>
          </p:nvPr>
        </p:nvPicPr>
        <p:blipFill>
          <a:blip r:embed="rId3"/>
          <a:stretch>
            <a:fillRect/>
          </a:stretch>
        </p:blipFill>
        <p:spPr>
          <a:xfrm>
            <a:off x="2783632" y="1691049"/>
            <a:ext cx="3048000" cy="2070100"/>
          </a:xfrm>
          <a:prstGeom prst="rect">
            <a:avLst/>
          </a:prstGeom>
        </p:spPr>
      </p:pic>
      <p:pic>
        <p:nvPicPr>
          <p:cNvPr id="5" name="Bild 4"/>
          <p:cNvPicPr>
            <a:picLocks noChangeAspect="1"/>
          </p:cNvPicPr>
          <p:nvPr/>
        </p:nvPicPr>
        <p:blipFill>
          <a:blip r:embed="rId4"/>
          <a:stretch>
            <a:fillRect/>
          </a:stretch>
        </p:blipFill>
        <p:spPr>
          <a:xfrm>
            <a:off x="5087888" y="1894249"/>
            <a:ext cx="5181600" cy="3733800"/>
          </a:xfrm>
          <a:prstGeom prst="rect">
            <a:avLst/>
          </a:prstGeom>
        </p:spPr>
      </p:pic>
      <p:pic>
        <p:nvPicPr>
          <p:cNvPr id="6" name="Bild 5"/>
          <p:cNvPicPr>
            <a:picLocks noChangeAspect="1"/>
          </p:cNvPicPr>
          <p:nvPr/>
        </p:nvPicPr>
        <p:blipFill>
          <a:blip r:embed="rId5"/>
          <a:stretch>
            <a:fillRect/>
          </a:stretch>
        </p:blipFill>
        <p:spPr>
          <a:xfrm>
            <a:off x="1498239" y="1340769"/>
            <a:ext cx="9144000" cy="4531895"/>
          </a:xfrm>
          <a:prstGeom prst="rect">
            <a:avLst/>
          </a:prstGeom>
        </p:spPr>
      </p:pic>
    </p:spTree>
    <p:extLst>
      <p:ext uri="{BB962C8B-B14F-4D97-AF65-F5344CB8AC3E}">
        <p14:creationId xmlns:p14="http://schemas.microsoft.com/office/powerpoint/2010/main" val="1242207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3512" y="274638"/>
            <a:ext cx="8784976" cy="922114"/>
          </a:xfrm>
        </p:spPr>
        <p:txBody>
          <a:bodyPr>
            <a:noAutofit/>
          </a:bodyPr>
          <a:lstStyle/>
          <a:p>
            <a:r>
              <a:rPr lang="de-CH" dirty="0"/>
              <a:t>Kriterien der Verhaltenssucht </a:t>
            </a:r>
            <a:r>
              <a:rPr lang="de-CH" sz="1600" dirty="0"/>
              <a:t>1</a:t>
            </a:r>
          </a:p>
        </p:txBody>
      </p:sp>
      <p:sp>
        <p:nvSpPr>
          <p:cNvPr id="3" name="Inhaltsplatzhalter 2"/>
          <p:cNvSpPr>
            <a:spLocks noGrp="1"/>
          </p:cNvSpPr>
          <p:nvPr>
            <p:ph idx="1"/>
          </p:nvPr>
        </p:nvSpPr>
        <p:spPr>
          <a:xfrm>
            <a:off x="1055440" y="1595308"/>
            <a:ext cx="10081120" cy="3667383"/>
          </a:xfrm>
        </p:spPr>
        <p:txBody>
          <a:bodyPr>
            <a:normAutofit/>
          </a:bodyPr>
          <a:lstStyle/>
          <a:p>
            <a:pPr marL="0" indent="0">
              <a:buNone/>
            </a:pPr>
            <a:r>
              <a:rPr lang="de-DE" sz="2400" dirty="0"/>
              <a:t>a) Wiederholtes Versagen, dem Impuls zu widerstehen, sich in einem bestimmten Verhalten zu engagieren </a:t>
            </a:r>
          </a:p>
          <a:p>
            <a:pPr marL="0" indent="0">
              <a:buNone/>
            </a:pPr>
            <a:r>
              <a:rPr lang="de-DE" sz="2400" dirty="0"/>
              <a:t>b) Ein ansteigendes Spannungsgefühl unmittelbar vor dem Beginn des Verhaltens </a:t>
            </a:r>
          </a:p>
          <a:p>
            <a:pPr marL="0" indent="0">
              <a:buNone/>
            </a:pPr>
            <a:r>
              <a:rPr lang="de-DE" sz="2400" dirty="0"/>
              <a:t>c) Vergnügen oder Erleichterung zur Zeit der Durchführung eines Verhaltens </a:t>
            </a:r>
          </a:p>
          <a:p>
            <a:pPr marL="0" indent="0">
              <a:buNone/>
            </a:pPr>
            <a:r>
              <a:rPr lang="de-DE" sz="2400" dirty="0"/>
              <a:t>d) Ein Gefühl mangelnder Kontrolle zur Zeit der Durchführung eines Verhaltens </a:t>
            </a:r>
          </a:p>
          <a:p>
            <a:pPr marL="0" indent="0">
              <a:buNone/>
            </a:pPr>
            <a:r>
              <a:rPr lang="de-DE" sz="2400" dirty="0" err="1"/>
              <a:t>e</a:t>
            </a:r>
            <a:r>
              <a:rPr lang="de-DE" sz="2400" dirty="0"/>
              <a:t>) Wenigstens 5 der folgenden 9 Symptome (einige der Symptome während wenigstens eines Monats oder wiederholt über eine längere Zeit): </a:t>
            </a:r>
          </a:p>
        </p:txBody>
      </p:sp>
      <p:sp>
        <p:nvSpPr>
          <p:cNvPr id="4" name="Textfeld 3"/>
          <p:cNvSpPr txBox="1"/>
          <p:nvPr/>
        </p:nvSpPr>
        <p:spPr>
          <a:xfrm>
            <a:off x="9984432" y="5805264"/>
            <a:ext cx="2026568" cy="246221"/>
          </a:xfrm>
          <a:prstGeom prst="rect">
            <a:avLst/>
          </a:prstGeom>
          <a:noFill/>
        </p:spPr>
        <p:txBody>
          <a:bodyPr wrap="square" rtlCol="0">
            <a:spAutoFit/>
          </a:bodyPr>
          <a:lstStyle/>
          <a:p>
            <a:r>
              <a:rPr lang="de-DE" sz="1000" dirty="0"/>
              <a:t>A. Goodmann 1990</a:t>
            </a:r>
          </a:p>
        </p:txBody>
      </p:sp>
    </p:spTree>
    <p:extLst>
      <p:ext uri="{BB962C8B-B14F-4D97-AF65-F5344CB8AC3E}">
        <p14:creationId xmlns:p14="http://schemas.microsoft.com/office/powerpoint/2010/main" val="3446000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5520" y="274638"/>
            <a:ext cx="8640960" cy="922114"/>
          </a:xfrm>
        </p:spPr>
        <p:txBody>
          <a:bodyPr>
            <a:normAutofit/>
          </a:bodyPr>
          <a:lstStyle/>
          <a:p>
            <a:r>
              <a:rPr lang="de-CH" dirty="0"/>
              <a:t>Kriterien der Verhaltenssucht </a:t>
            </a:r>
            <a:r>
              <a:rPr lang="de-CH" sz="1600" dirty="0"/>
              <a:t>2</a:t>
            </a:r>
            <a:endParaRPr lang="de-CH" dirty="0"/>
          </a:p>
        </p:txBody>
      </p:sp>
      <p:sp>
        <p:nvSpPr>
          <p:cNvPr id="3" name="Inhaltsplatzhalter 2"/>
          <p:cNvSpPr>
            <a:spLocks noGrp="1"/>
          </p:cNvSpPr>
          <p:nvPr>
            <p:ph idx="1"/>
          </p:nvPr>
        </p:nvSpPr>
        <p:spPr>
          <a:xfrm>
            <a:off x="1055440" y="1196887"/>
            <a:ext cx="10225136" cy="4525962"/>
          </a:xfrm>
        </p:spPr>
        <p:txBody>
          <a:bodyPr>
            <a:normAutofit/>
          </a:bodyPr>
          <a:lstStyle/>
          <a:p>
            <a:pPr marL="457200" indent="-457200">
              <a:buFont typeface="+mj-lt"/>
              <a:buAutoNum type="arabicPeriod"/>
            </a:pPr>
            <a:r>
              <a:rPr lang="de-DE" sz="2400" dirty="0"/>
              <a:t>Häufiges Vertieftsein in das Verhalten oder in die Vorbereitung des Verhaltens </a:t>
            </a:r>
          </a:p>
          <a:p>
            <a:pPr marL="457200" indent="-457200">
              <a:buFont typeface="+mj-lt"/>
              <a:buAutoNum type="arabicPeriod"/>
            </a:pPr>
            <a:r>
              <a:rPr lang="de-DE" sz="2400" dirty="0"/>
              <a:t>Häufiges Engagement für ein Verhalten in grösserem Umfang oder verbunden mit grösserem Zeitaufwand </a:t>
            </a:r>
          </a:p>
          <a:p>
            <a:pPr marL="457200" indent="-457200">
              <a:buFont typeface="+mj-lt"/>
              <a:buAutoNum type="arabicPeriod"/>
            </a:pPr>
            <a:r>
              <a:rPr lang="de-DE" sz="2400" dirty="0"/>
              <a:t>Wiederholte Versuche, das Verhalten zu reduzieren, zu kontrollieren oder zu stoppen </a:t>
            </a:r>
          </a:p>
          <a:p>
            <a:pPr marL="457200" indent="-457200">
              <a:buFont typeface="+mj-lt"/>
              <a:buAutoNum type="arabicPeriod"/>
            </a:pPr>
            <a:r>
              <a:rPr lang="de-DE" sz="2400" dirty="0"/>
              <a:t>Grosser Zeitaufwand mit der Vorbereitung und Durchführung des Verhaltens oder damit, sich von den Folgen des Verhaltens zu erholen </a:t>
            </a:r>
          </a:p>
          <a:p>
            <a:pPr marL="457200" indent="-457200">
              <a:buFont typeface="+mj-lt"/>
              <a:buAutoNum type="arabicPeriod"/>
            </a:pPr>
            <a:r>
              <a:rPr lang="de-DE" sz="2400" dirty="0"/>
              <a:t>Häufige Durchführung des Verhaltens, obwohl eigentlich die Erfüllung beruflicher, schulischer/akademischer, häuslicher oder sozialer Verpflichtungen erwartet wird </a:t>
            </a:r>
          </a:p>
          <a:p>
            <a:endParaRPr lang="de-CH" dirty="0"/>
          </a:p>
        </p:txBody>
      </p:sp>
      <p:sp>
        <p:nvSpPr>
          <p:cNvPr id="4" name="Textfeld 3"/>
          <p:cNvSpPr txBox="1"/>
          <p:nvPr/>
        </p:nvSpPr>
        <p:spPr>
          <a:xfrm>
            <a:off x="9984432" y="5805264"/>
            <a:ext cx="2026568" cy="246221"/>
          </a:xfrm>
          <a:prstGeom prst="rect">
            <a:avLst/>
          </a:prstGeom>
          <a:noFill/>
        </p:spPr>
        <p:txBody>
          <a:bodyPr wrap="square" rtlCol="0">
            <a:spAutoFit/>
          </a:bodyPr>
          <a:lstStyle/>
          <a:p>
            <a:r>
              <a:rPr lang="de-DE" sz="1000" dirty="0"/>
              <a:t>A. Goodmann 1990</a:t>
            </a:r>
          </a:p>
        </p:txBody>
      </p:sp>
    </p:spTree>
    <p:extLst>
      <p:ext uri="{BB962C8B-B14F-4D97-AF65-F5344CB8AC3E}">
        <p14:creationId xmlns:p14="http://schemas.microsoft.com/office/powerpoint/2010/main" val="4200889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5520" y="274638"/>
            <a:ext cx="8640960" cy="922114"/>
          </a:xfrm>
        </p:spPr>
        <p:txBody>
          <a:bodyPr>
            <a:noAutofit/>
          </a:bodyPr>
          <a:lstStyle/>
          <a:p>
            <a:r>
              <a:rPr lang="de-CH" dirty="0"/>
              <a:t>Kriterien der Verhaltenssucht </a:t>
            </a:r>
            <a:r>
              <a:rPr lang="de-CH" sz="1600" dirty="0"/>
              <a:t>3</a:t>
            </a:r>
            <a:endParaRPr lang="de-CH" dirty="0"/>
          </a:p>
        </p:txBody>
      </p:sp>
      <p:sp>
        <p:nvSpPr>
          <p:cNvPr id="3" name="Inhaltsplatzhalter 2"/>
          <p:cNvSpPr>
            <a:spLocks noGrp="1"/>
          </p:cNvSpPr>
          <p:nvPr>
            <p:ph idx="1"/>
          </p:nvPr>
        </p:nvSpPr>
        <p:spPr>
          <a:xfrm>
            <a:off x="1163452" y="1395424"/>
            <a:ext cx="9865096" cy="4525962"/>
          </a:xfrm>
        </p:spPr>
        <p:txBody>
          <a:bodyPr>
            <a:noAutofit/>
          </a:bodyPr>
          <a:lstStyle/>
          <a:p>
            <a:pPr marL="457200" indent="-457200">
              <a:buFont typeface="+mj-lt"/>
              <a:buAutoNum type="arabicPeriod" startAt="6"/>
            </a:pPr>
            <a:r>
              <a:rPr lang="de-DE" sz="2400" dirty="0"/>
              <a:t>Aufgabe oder Reduktion wichtiger sozialer und beruflicher Aktivitäten oder Freizeitaktivitäten wegen des Verhaltens </a:t>
            </a:r>
          </a:p>
          <a:p>
            <a:pPr marL="457200" indent="-457200">
              <a:buFont typeface="+mj-lt"/>
              <a:buAutoNum type="arabicPeriod" startAt="6"/>
            </a:pPr>
            <a:r>
              <a:rPr lang="de-DE" sz="2400" dirty="0"/>
              <a:t>Fortsetzung des Verhaltens trotz des Wissens darüber, dass das Verhalten ein anhaltendes oder sich wiederholendes soziales, finanzielles, psychisches oder körperliches Problem verursacht oder exazerbiert </a:t>
            </a:r>
          </a:p>
          <a:p>
            <a:pPr marL="457200" indent="-457200">
              <a:buFont typeface="+mj-lt"/>
              <a:buAutoNum type="arabicPeriod" startAt="6"/>
            </a:pPr>
            <a:r>
              <a:rPr lang="de-DE" sz="2400" dirty="0"/>
              <a:t>Toleranzentwicklung: Notwendigkeit, die Intensität oder Häufigkeit des Verhaltens zu steigern, um den gewünschten Effekt zu erzielen bzw. ein verminderter Effekt des Verhaltens bei Durchführung in gleicher Intensität </a:t>
            </a:r>
          </a:p>
          <a:p>
            <a:pPr marL="457200" indent="-457200">
              <a:buFont typeface="+mj-lt"/>
              <a:buAutoNum type="arabicPeriod" startAt="6"/>
            </a:pPr>
            <a:r>
              <a:rPr lang="de-DE" sz="2400" dirty="0"/>
              <a:t>Innere Unruhe oder Reizbarkeit, wenn das Verhalten nicht durchgeführt werden kann </a:t>
            </a:r>
          </a:p>
          <a:p>
            <a:endParaRPr lang="de-CH" dirty="0"/>
          </a:p>
        </p:txBody>
      </p:sp>
      <p:sp>
        <p:nvSpPr>
          <p:cNvPr id="4" name="Textfeld 3"/>
          <p:cNvSpPr txBox="1"/>
          <p:nvPr/>
        </p:nvSpPr>
        <p:spPr>
          <a:xfrm>
            <a:off x="9696400" y="5782886"/>
            <a:ext cx="2026568" cy="246221"/>
          </a:xfrm>
          <a:prstGeom prst="rect">
            <a:avLst/>
          </a:prstGeom>
          <a:noFill/>
        </p:spPr>
        <p:txBody>
          <a:bodyPr wrap="square" rtlCol="0">
            <a:spAutoFit/>
          </a:bodyPr>
          <a:lstStyle/>
          <a:p>
            <a:r>
              <a:rPr lang="de-DE" sz="1000" dirty="0"/>
              <a:t>A. Goodmann 1990</a:t>
            </a:r>
          </a:p>
        </p:txBody>
      </p:sp>
    </p:spTree>
    <p:extLst>
      <p:ext uri="{BB962C8B-B14F-4D97-AF65-F5344CB8AC3E}">
        <p14:creationId xmlns:p14="http://schemas.microsoft.com/office/powerpoint/2010/main" val="617369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9F72A20-D316-9B43-948C-66E52073841C}"/>
              </a:ext>
            </a:extLst>
          </p:cNvPr>
          <p:cNvPicPr>
            <a:picLocks noChangeAspect="1"/>
          </p:cNvPicPr>
          <p:nvPr/>
        </p:nvPicPr>
        <p:blipFill>
          <a:blip r:embed="rId2"/>
          <a:stretch>
            <a:fillRect/>
          </a:stretch>
        </p:blipFill>
        <p:spPr>
          <a:xfrm>
            <a:off x="2632212" y="1772817"/>
            <a:ext cx="6804248" cy="3107865"/>
          </a:xfrm>
          <a:prstGeom prst="rect">
            <a:avLst/>
          </a:prstGeom>
        </p:spPr>
      </p:pic>
      <p:sp>
        <p:nvSpPr>
          <p:cNvPr id="3" name="Inhaltsplatzhalter 2">
            <a:extLst>
              <a:ext uri="{FF2B5EF4-FFF2-40B4-BE49-F238E27FC236}">
                <a16:creationId xmlns:a16="http://schemas.microsoft.com/office/drawing/2014/main" id="{AC566B12-D235-7A4B-8FA1-89A024733B1A}"/>
              </a:ext>
            </a:extLst>
          </p:cNvPr>
          <p:cNvSpPr>
            <a:spLocks noGrp="1"/>
          </p:cNvSpPr>
          <p:nvPr>
            <p:ph idx="1"/>
          </p:nvPr>
        </p:nvSpPr>
        <p:spPr>
          <a:xfrm>
            <a:off x="1919536" y="1196752"/>
            <a:ext cx="8229600" cy="4824536"/>
          </a:xfrm>
        </p:spPr>
        <p:txBody>
          <a:bodyPr>
            <a:normAutofit lnSpcReduction="10000"/>
          </a:bodyPr>
          <a:lstStyle/>
          <a:p>
            <a:pPr marL="0" indent="0">
              <a:buNone/>
            </a:pPr>
            <a:r>
              <a:rPr lang="de-CH" dirty="0"/>
              <a:t>Dichotomie (Zweiteilung)</a:t>
            </a:r>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endParaRPr lang="de-CH" sz="2000" dirty="0"/>
          </a:p>
          <a:p>
            <a:r>
              <a:rPr lang="de-CH" sz="2000" dirty="0"/>
              <a:t>Projektion aller positiven Aspekte in den virtuellen »Avatar» bei gleichzeitiger Projektion aller negativen Aspekte in die reale Welt</a:t>
            </a:r>
          </a:p>
          <a:p>
            <a:r>
              <a:rPr lang="de-CH" sz="2000" dirty="0"/>
              <a:t>Idealisierung des «Selbst» in der virtuellen Welt</a:t>
            </a:r>
          </a:p>
        </p:txBody>
      </p:sp>
      <p:pic>
        <p:nvPicPr>
          <p:cNvPr id="5" name="Grafik 4" descr="Ein Bild, das Mann, Person enthält.&#10;&#10;Automatisch generierte Beschreibung">
            <a:extLst>
              <a:ext uri="{FF2B5EF4-FFF2-40B4-BE49-F238E27FC236}">
                <a16:creationId xmlns:a16="http://schemas.microsoft.com/office/drawing/2014/main" id="{EAA73615-AA42-C340-AB52-01FE8BB4F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636" y="1065982"/>
            <a:ext cx="8506727" cy="5050870"/>
          </a:xfrm>
          <a:prstGeom prst="rect">
            <a:avLst/>
          </a:prstGeom>
        </p:spPr>
      </p:pic>
      <p:sp>
        <p:nvSpPr>
          <p:cNvPr id="7" name="Textfeld 6">
            <a:extLst>
              <a:ext uri="{FF2B5EF4-FFF2-40B4-BE49-F238E27FC236}">
                <a16:creationId xmlns:a16="http://schemas.microsoft.com/office/drawing/2014/main" id="{B31ADA16-8733-A242-8AC9-DE5B1EC15322}"/>
              </a:ext>
            </a:extLst>
          </p:cNvPr>
          <p:cNvSpPr txBox="1"/>
          <p:nvPr/>
        </p:nvSpPr>
        <p:spPr>
          <a:xfrm>
            <a:off x="10314448" y="5898177"/>
            <a:ext cx="2184377" cy="246221"/>
          </a:xfrm>
          <a:prstGeom prst="rect">
            <a:avLst/>
          </a:prstGeom>
          <a:noFill/>
        </p:spPr>
        <p:txBody>
          <a:bodyPr wrap="square" rtlCol="0">
            <a:spAutoFit/>
          </a:bodyPr>
          <a:lstStyle/>
          <a:p>
            <a:r>
              <a:rPr lang="de-CH" sz="1000" dirty="0"/>
              <a:t>Folie R. Poespodihardjo</a:t>
            </a:r>
          </a:p>
        </p:txBody>
      </p:sp>
      <p:sp>
        <p:nvSpPr>
          <p:cNvPr id="9" name="Titel 1">
            <a:extLst>
              <a:ext uri="{FF2B5EF4-FFF2-40B4-BE49-F238E27FC236}">
                <a16:creationId xmlns:a16="http://schemas.microsoft.com/office/drawing/2014/main" id="{45D5779E-8A71-C8A7-D60D-BEBB186F75CD}"/>
              </a:ext>
            </a:extLst>
          </p:cNvPr>
          <p:cNvSpPr txBox="1">
            <a:spLocks/>
          </p:cNvSpPr>
          <p:nvPr/>
        </p:nvSpPr>
        <p:spPr>
          <a:xfrm>
            <a:off x="1775520" y="274638"/>
            <a:ext cx="8640960" cy="922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de-CH" dirty="0"/>
              <a:t>Spielkonsolenabhängigkeit</a:t>
            </a:r>
          </a:p>
        </p:txBody>
      </p:sp>
    </p:spTree>
    <p:extLst>
      <p:ext uri="{BB962C8B-B14F-4D97-AF65-F5344CB8AC3E}">
        <p14:creationId xmlns:p14="http://schemas.microsoft.com/office/powerpoint/2010/main" val="3352321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76673"/>
            <a:ext cx="9144000" cy="5182967"/>
          </a:xfrm>
          <a:prstGeom prst="rect">
            <a:avLst/>
          </a:prstGeom>
        </p:spPr>
      </p:pic>
      <p:sp>
        <p:nvSpPr>
          <p:cNvPr id="5" name="Textfeld 4"/>
          <p:cNvSpPr txBox="1"/>
          <p:nvPr/>
        </p:nvSpPr>
        <p:spPr>
          <a:xfrm>
            <a:off x="1782075" y="4221088"/>
            <a:ext cx="8627850" cy="369332"/>
          </a:xfrm>
          <a:prstGeom prst="rect">
            <a:avLst/>
          </a:prstGeom>
          <a:solidFill>
            <a:schemeClr val="tx1"/>
          </a:solidFill>
        </p:spPr>
        <p:txBody>
          <a:bodyPr wrap="square" rtlCol="0">
            <a:spAutoFit/>
          </a:bodyPr>
          <a:lstStyle/>
          <a:p>
            <a:endParaRPr lang="de-CH"/>
          </a:p>
        </p:txBody>
      </p:sp>
      <p:sp>
        <p:nvSpPr>
          <p:cNvPr id="8" name="Textfeld 7"/>
          <p:cNvSpPr txBox="1"/>
          <p:nvPr/>
        </p:nvSpPr>
        <p:spPr>
          <a:xfrm>
            <a:off x="1814464" y="4226933"/>
            <a:ext cx="1731074" cy="369332"/>
          </a:xfrm>
          <a:prstGeom prst="rect">
            <a:avLst/>
          </a:prstGeom>
          <a:noFill/>
        </p:spPr>
        <p:txBody>
          <a:bodyPr wrap="square" rtlCol="0">
            <a:spAutoFit/>
          </a:bodyPr>
          <a:lstStyle/>
          <a:p>
            <a:pPr algn="ctr"/>
            <a:r>
              <a:rPr lang="de-CH" b="1" dirty="0">
                <a:solidFill>
                  <a:srgbClr val="FFFF00"/>
                </a:solidFill>
              </a:rPr>
              <a:t>LSD</a:t>
            </a:r>
          </a:p>
        </p:txBody>
      </p:sp>
      <p:sp>
        <p:nvSpPr>
          <p:cNvPr id="9" name="Textfeld 8"/>
          <p:cNvSpPr txBox="1"/>
          <p:nvPr/>
        </p:nvSpPr>
        <p:spPr>
          <a:xfrm>
            <a:off x="4021785" y="4215243"/>
            <a:ext cx="1731074" cy="369332"/>
          </a:xfrm>
          <a:prstGeom prst="rect">
            <a:avLst/>
          </a:prstGeom>
          <a:noFill/>
        </p:spPr>
        <p:txBody>
          <a:bodyPr wrap="square" rtlCol="0">
            <a:spAutoFit/>
          </a:bodyPr>
          <a:lstStyle/>
          <a:p>
            <a:pPr algn="ctr"/>
            <a:r>
              <a:rPr lang="de-CH" b="1" dirty="0">
                <a:solidFill>
                  <a:srgbClr val="FFFF00"/>
                </a:solidFill>
              </a:rPr>
              <a:t>Cannabis</a:t>
            </a:r>
          </a:p>
        </p:txBody>
      </p:sp>
      <p:sp>
        <p:nvSpPr>
          <p:cNvPr id="12" name="Textfeld 11"/>
          <p:cNvSpPr txBox="1"/>
          <p:nvPr/>
        </p:nvSpPr>
        <p:spPr>
          <a:xfrm>
            <a:off x="6395167" y="4211646"/>
            <a:ext cx="1731074" cy="369332"/>
          </a:xfrm>
          <a:prstGeom prst="rect">
            <a:avLst/>
          </a:prstGeom>
          <a:noFill/>
        </p:spPr>
        <p:txBody>
          <a:bodyPr wrap="square" rtlCol="0">
            <a:spAutoFit/>
          </a:bodyPr>
          <a:lstStyle/>
          <a:p>
            <a:pPr algn="ctr"/>
            <a:r>
              <a:rPr lang="de-CH" b="1" dirty="0" err="1">
                <a:solidFill>
                  <a:srgbClr val="FFFF00"/>
                </a:solidFill>
              </a:rPr>
              <a:t>Mescalin</a:t>
            </a:r>
            <a:endParaRPr lang="de-CH" b="1" dirty="0">
              <a:solidFill>
                <a:srgbClr val="FFFF00"/>
              </a:solidFill>
            </a:endParaRPr>
          </a:p>
        </p:txBody>
      </p:sp>
      <p:sp>
        <p:nvSpPr>
          <p:cNvPr id="13" name="Textfeld 12"/>
          <p:cNvSpPr txBox="1"/>
          <p:nvPr/>
        </p:nvSpPr>
        <p:spPr>
          <a:xfrm>
            <a:off x="8678851" y="4221088"/>
            <a:ext cx="1731074" cy="369332"/>
          </a:xfrm>
          <a:prstGeom prst="rect">
            <a:avLst/>
          </a:prstGeom>
          <a:noFill/>
        </p:spPr>
        <p:txBody>
          <a:bodyPr wrap="square" rtlCol="0">
            <a:spAutoFit/>
          </a:bodyPr>
          <a:lstStyle/>
          <a:p>
            <a:pPr algn="ctr"/>
            <a:r>
              <a:rPr lang="de-CH" b="1" dirty="0">
                <a:solidFill>
                  <a:srgbClr val="FFFF00"/>
                </a:solidFill>
              </a:rPr>
              <a:t>Kaffee</a:t>
            </a:r>
          </a:p>
        </p:txBody>
      </p:sp>
    </p:spTree>
    <p:extLst>
      <p:ext uri="{BB962C8B-B14F-4D97-AF65-F5344CB8AC3E}">
        <p14:creationId xmlns:p14="http://schemas.microsoft.com/office/powerpoint/2010/main" val="278189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3"/>
          <a:srcRect l="23996" r="23996"/>
          <a:stretch/>
        </p:blipFill>
        <p:spPr>
          <a:xfrm>
            <a:off x="5509482" y="967608"/>
            <a:ext cx="2026677" cy="5258290"/>
          </a:xfrm>
        </p:spPr>
      </p:pic>
      <p:grpSp>
        <p:nvGrpSpPr>
          <p:cNvPr id="12" name="Gruppierung 11"/>
          <p:cNvGrpSpPr/>
          <p:nvPr/>
        </p:nvGrpSpPr>
        <p:grpSpPr>
          <a:xfrm>
            <a:off x="2135560" y="658362"/>
            <a:ext cx="2376264" cy="5567536"/>
            <a:chOff x="1033914" y="1556792"/>
            <a:chExt cx="1953910" cy="5301208"/>
          </a:xfrm>
        </p:grpSpPr>
        <p:pic>
          <p:nvPicPr>
            <p:cNvPr id="5" name="Inhaltsplatzhalter 3"/>
            <p:cNvPicPr>
              <a:picLocks noChangeAspect="1"/>
            </p:cNvPicPr>
            <p:nvPr/>
          </p:nvPicPr>
          <p:blipFill rotWithShape="1">
            <a:blip r:embed="rId3"/>
            <a:srcRect l="23996" r="23996"/>
            <a:stretch/>
          </p:blipFill>
          <p:spPr>
            <a:xfrm>
              <a:off x="1033914" y="1556792"/>
              <a:ext cx="1953910" cy="5301208"/>
            </a:xfrm>
            <a:prstGeom prst="rect">
              <a:avLst/>
            </a:prstGeom>
          </p:spPr>
        </p:pic>
        <p:sp>
          <p:nvSpPr>
            <p:cNvPr id="7" name="Textfeld 6"/>
            <p:cNvSpPr txBox="1"/>
            <p:nvPr/>
          </p:nvSpPr>
          <p:spPr>
            <a:xfrm rot="16200000">
              <a:off x="460523" y="3943247"/>
              <a:ext cx="3122766" cy="422673"/>
            </a:xfrm>
            <a:prstGeom prst="rect">
              <a:avLst/>
            </a:prstGeom>
            <a:noFill/>
          </p:spPr>
          <p:txBody>
            <a:bodyPr wrap="square" rtlCol="0">
              <a:spAutoFit/>
            </a:bodyPr>
            <a:lstStyle/>
            <a:p>
              <a:pPr algn="ctr"/>
              <a:r>
                <a:rPr lang="de-DE" sz="3600" b="1" dirty="0">
                  <a:latin typeface="+mn-lt"/>
                </a:rPr>
                <a:t>Menschenbild</a:t>
              </a:r>
              <a:endParaRPr lang="de-DE" sz="3200" b="1" dirty="0">
                <a:latin typeface="+mn-lt"/>
              </a:endParaRPr>
            </a:p>
          </p:txBody>
        </p:sp>
      </p:grpSp>
      <p:sp>
        <p:nvSpPr>
          <p:cNvPr id="10" name="Textfeld 9"/>
          <p:cNvSpPr txBox="1"/>
          <p:nvPr/>
        </p:nvSpPr>
        <p:spPr>
          <a:xfrm rot="16200000">
            <a:off x="5010055" y="3221338"/>
            <a:ext cx="3025529" cy="584775"/>
          </a:xfrm>
          <a:prstGeom prst="rect">
            <a:avLst/>
          </a:prstGeom>
          <a:noFill/>
        </p:spPr>
        <p:txBody>
          <a:bodyPr wrap="square" rtlCol="0">
            <a:spAutoFit/>
          </a:bodyPr>
          <a:lstStyle/>
          <a:p>
            <a:pPr algn="ctr"/>
            <a:r>
              <a:rPr lang="de-DE" sz="3200" b="1" dirty="0">
                <a:latin typeface="+mn-lt"/>
              </a:rPr>
              <a:t>Kontextklärung</a:t>
            </a:r>
            <a:endParaRPr lang="de-DE" sz="2400" b="1" dirty="0">
              <a:latin typeface="+mn-lt"/>
            </a:endParaRPr>
          </a:p>
        </p:txBody>
      </p:sp>
      <p:grpSp>
        <p:nvGrpSpPr>
          <p:cNvPr id="13" name="Gruppierung 12"/>
          <p:cNvGrpSpPr/>
          <p:nvPr/>
        </p:nvGrpSpPr>
        <p:grpSpPr>
          <a:xfrm>
            <a:off x="8390964" y="1140714"/>
            <a:ext cx="2411760" cy="5085184"/>
            <a:chOff x="6554992" y="2636912"/>
            <a:chExt cx="1545400" cy="4221088"/>
          </a:xfrm>
        </p:grpSpPr>
        <p:pic>
          <p:nvPicPr>
            <p:cNvPr id="6" name="Inhaltsplatzhalter 3"/>
            <p:cNvPicPr>
              <a:picLocks noChangeAspect="1"/>
            </p:cNvPicPr>
            <p:nvPr/>
          </p:nvPicPr>
          <p:blipFill rotWithShape="1">
            <a:blip r:embed="rId3"/>
            <a:srcRect l="23996" r="23996"/>
            <a:stretch/>
          </p:blipFill>
          <p:spPr>
            <a:xfrm>
              <a:off x="6554992" y="2636912"/>
              <a:ext cx="1545400" cy="4221088"/>
            </a:xfrm>
            <a:prstGeom prst="rect">
              <a:avLst/>
            </a:prstGeom>
          </p:spPr>
        </p:pic>
        <p:sp>
          <p:nvSpPr>
            <p:cNvPr id="11" name="Textfeld 10"/>
            <p:cNvSpPr txBox="1"/>
            <p:nvPr/>
          </p:nvSpPr>
          <p:spPr>
            <a:xfrm rot="16200000">
              <a:off x="5800520" y="4568610"/>
              <a:ext cx="3122766" cy="335267"/>
            </a:xfrm>
            <a:prstGeom prst="rect">
              <a:avLst/>
            </a:prstGeom>
            <a:noFill/>
          </p:spPr>
          <p:txBody>
            <a:bodyPr wrap="square" rtlCol="0">
              <a:spAutoFit/>
            </a:bodyPr>
            <a:lstStyle/>
            <a:p>
              <a:pPr algn="ctr"/>
              <a:r>
                <a:rPr lang="de-DE" sz="2800" b="1" dirty="0">
                  <a:latin typeface="+mn-lt"/>
                </a:rPr>
                <a:t>Vorgehensweise</a:t>
              </a:r>
              <a:endParaRPr lang="de-DE" b="1" dirty="0">
                <a:latin typeface="+mn-lt"/>
              </a:endParaRPr>
            </a:p>
          </p:txBody>
        </p:sp>
      </p:grpSp>
      <p:sp>
        <p:nvSpPr>
          <p:cNvPr id="2" name="Titel 1">
            <a:extLst>
              <a:ext uri="{FF2B5EF4-FFF2-40B4-BE49-F238E27FC236}">
                <a16:creationId xmlns:a16="http://schemas.microsoft.com/office/drawing/2014/main" id="{A99F13B5-BD49-E709-A5B1-5EEDE3862EE3}"/>
              </a:ext>
            </a:extLst>
          </p:cNvPr>
          <p:cNvSpPr>
            <a:spLocks noGrp="1"/>
          </p:cNvSpPr>
          <p:nvPr>
            <p:ph type="title"/>
          </p:nvPr>
        </p:nvSpPr>
        <p:spPr>
          <a:xfrm>
            <a:off x="1703512" y="39632"/>
            <a:ext cx="8784976" cy="922114"/>
          </a:xfrm>
        </p:spPr>
        <p:txBody>
          <a:bodyPr>
            <a:noAutofit/>
          </a:bodyPr>
          <a:lstStyle/>
          <a:p>
            <a:r>
              <a:rPr lang="de-CH" dirty="0"/>
              <a:t>Motivierende Gesprächsführung</a:t>
            </a:r>
          </a:p>
        </p:txBody>
      </p:sp>
    </p:spTree>
    <p:extLst>
      <p:ext uri="{BB962C8B-B14F-4D97-AF65-F5344CB8AC3E}">
        <p14:creationId xmlns:p14="http://schemas.microsoft.com/office/powerpoint/2010/main" val="3661582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6" name="Line 7"/>
          <p:cNvSpPr>
            <a:spLocks noChangeShapeType="1"/>
          </p:cNvSpPr>
          <p:nvPr/>
        </p:nvSpPr>
        <p:spPr bwMode="auto">
          <a:xfrm>
            <a:off x="4076148" y="3621015"/>
            <a:ext cx="43415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6267" name="Line 8"/>
          <p:cNvSpPr>
            <a:spLocks noChangeShapeType="1"/>
          </p:cNvSpPr>
          <p:nvPr/>
        </p:nvSpPr>
        <p:spPr bwMode="auto">
          <a:xfrm flipH="1">
            <a:off x="4945228" y="1959590"/>
            <a:ext cx="2662116" cy="3322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6268" name="Line 9"/>
          <p:cNvSpPr>
            <a:spLocks noChangeShapeType="1"/>
          </p:cNvSpPr>
          <p:nvPr/>
        </p:nvSpPr>
        <p:spPr bwMode="auto">
          <a:xfrm>
            <a:off x="4945228" y="1899414"/>
            <a:ext cx="2604688" cy="33830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6270" name="Oval 11"/>
          <p:cNvSpPr>
            <a:spLocks noChangeArrowheads="1"/>
          </p:cNvSpPr>
          <p:nvPr/>
        </p:nvSpPr>
        <p:spPr bwMode="auto">
          <a:xfrm>
            <a:off x="4076148" y="1484712"/>
            <a:ext cx="4341572" cy="421243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de-DE" altLang="de-DE">
              <a:solidFill>
                <a:srgbClr val="000000"/>
              </a:solidFill>
            </a:endParaRPr>
          </a:p>
        </p:txBody>
      </p:sp>
      <p:sp>
        <p:nvSpPr>
          <p:cNvPr id="96258" name="Text Box 14"/>
          <p:cNvSpPr txBox="1">
            <a:spLocks noChangeArrowheads="1"/>
          </p:cNvSpPr>
          <p:nvPr/>
        </p:nvSpPr>
        <p:spPr bwMode="auto">
          <a:xfrm>
            <a:off x="4404055" y="2559866"/>
            <a:ext cx="10061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de-CH" altLang="de-DE" sz="1800" b="1" dirty="0">
                <a:solidFill>
                  <a:srgbClr val="0070C0"/>
                </a:solidFill>
                <a:latin typeface="+mn-lt"/>
              </a:rPr>
              <a:t>Rückfall</a:t>
            </a:r>
          </a:p>
          <a:p>
            <a:pPr eaLnBrk="1" hangingPunct="1">
              <a:spcBef>
                <a:spcPct val="0"/>
              </a:spcBef>
              <a:buFontTx/>
              <a:buNone/>
            </a:pPr>
            <a:r>
              <a:rPr lang="de-CH" altLang="de-DE" sz="1800" dirty="0">
                <a:latin typeface="+mn-lt"/>
              </a:rPr>
              <a:t>Erneuter</a:t>
            </a:r>
          </a:p>
          <a:p>
            <a:pPr eaLnBrk="1" hangingPunct="1">
              <a:spcBef>
                <a:spcPct val="0"/>
              </a:spcBef>
              <a:buFontTx/>
              <a:buNone/>
            </a:pPr>
            <a:r>
              <a:rPr lang="de-CH" altLang="de-DE" sz="1800" dirty="0">
                <a:latin typeface="+mn-lt"/>
              </a:rPr>
              <a:t>Konsum</a:t>
            </a:r>
            <a:endParaRPr lang="de-DE" altLang="de-DE" sz="1800" dirty="0">
              <a:latin typeface="+mn-lt"/>
            </a:endParaRPr>
          </a:p>
        </p:txBody>
      </p:sp>
      <p:sp>
        <p:nvSpPr>
          <p:cNvPr id="96259" name="Text Box 15"/>
          <p:cNvSpPr txBox="1">
            <a:spLocks noChangeArrowheads="1"/>
          </p:cNvSpPr>
          <p:nvPr/>
        </p:nvSpPr>
        <p:spPr bwMode="auto">
          <a:xfrm>
            <a:off x="6288147" y="2490737"/>
            <a:ext cx="264124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de-CH" altLang="de-DE" sz="1800" b="1" dirty="0">
                <a:solidFill>
                  <a:srgbClr val="0070C0"/>
                </a:solidFill>
                <a:latin typeface="+mn-lt"/>
              </a:rPr>
              <a:t>Absichts- </a:t>
            </a:r>
            <a:br>
              <a:rPr lang="de-CH" altLang="de-DE" sz="1800" b="1" dirty="0">
                <a:solidFill>
                  <a:srgbClr val="0070C0"/>
                </a:solidFill>
                <a:latin typeface="+mn-lt"/>
              </a:rPr>
            </a:br>
            <a:r>
              <a:rPr lang="de-CH" altLang="de-DE" sz="1800" b="1" dirty="0" err="1">
                <a:solidFill>
                  <a:srgbClr val="0070C0"/>
                </a:solidFill>
                <a:latin typeface="+mn-lt"/>
              </a:rPr>
              <a:t>bildung</a:t>
            </a:r>
            <a:endParaRPr lang="de-CH" altLang="de-DE" sz="1800" dirty="0">
              <a:solidFill>
                <a:srgbClr val="0070C0"/>
              </a:solidFill>
              <a:latin typeface="+mn-lt"/>
            </a:endParaRPr>
          </a:p>
          <a:p>
            <a:pPr algn="ctr" eaLnBrk="1" hangingPunct="1">
              <a:spcBef>
                <a:spcPct val="0"/>
              </a:spcBef>
              <a:buFontTx/>
              <a:buNone/>
            </a:pPr>
            <a:r>
              <a:rPr lang="de-CH" altLang="de-DE" sz="1800" dirty="0">
                <a:latin typeface="+mn-lt"/>
              </a:rPr>
              <a:t>Wahrnehmung </a:t>
            </a:r>
          </a:p>
          <a:p>
            <a:pPr algn="ctr" eaLnBrk="1" hangingPunct="1">
              <a:spcBef>
                <a:spcPct val="0"/>
              </a:spcBef>
              <a:buFontTx/>
              <a:buNone/>
            </a:pPr>
            <a:r>
              <a:rPr lang="de-CH" altLang="de-DE" sz="1800" dirty="0">
                <a:latin typeface="+mn-lt"/>
              </a:rPr>
              <a:t>des Problems</a:t>
            </a:r>
          </a:p>
          <a:p>
            <a:pPr eaLnBrk="1" hangingPunct="1">
              <a:spcBef>
                <a:spcPct val="0"/>
              </a:spcBef>
              <a:buFontTx/>
              <a:buNone/>
            </a:pPr>
            <a:endParaRPr lang="de-DE" altLang="de-DE" sz="2400" dirty="0">
              <a:latin typeface="Arial" charset="0"/>
            </a:endParaRPr>
          </a:p>
        </p:txBody>
      </p:sp>
      <p:sp>
        <p:nvSpPr>
          <p:cNvPr id="96260" name="Text Box 18"/>
          <p:cNvSpPr txBox="1">
            <a:spLocks noChangeArrowheads="1"/>
          </p:cNvSpPr>
          <p:nvPr/>
        </p:nvSpPr>
        <p:spPr bwMode="auto">
          <a:xfrm>
            <a:off x="5254604" y="1765698"/>
            <a:ext cx="217631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de-CH" altLang="de-DE" sz="1800" b="1" dirty="0">
                <a:solidFill>
                  <a:srgbClr val="0070C0"/>
                </a:solidFill>
                <a:latin typeface="+mn-lt"/>
              </a:rPr>
              <a:t>Absichtslosigkeit</a:t>
            </a:r>
          </a:p>
          <a:p>
            <a:pPr algn="ctr">
              <a:spcBef>
                <a:spcPct val="0"/>
              </a:spcBef>
              <a:buFontTx/>
              <a:buNone/>
            </a:pPr>
            <a:r>
              <a:rPr lang="de-CH" altLang="de-DE" sz="1800" dirty="0">
                <a:latin typeface="+mn-lt"/>
              </a:rPr>
              <a:t>Kein Problem-</a:t>
            </a:r>
          </a:p>
          <a:p>
            <a:pPr algn="ctr">
              <a:spcBef>
                <a:spcPct val="0"/>
              </a:spcBef>
              <a:buFontTx/>
              <a:buNone/>
            </a:pPr>
            <a:r>
              <a:rPr lang="de-CH" altLang="de-DE" sz="1800" dirty="0" err="1">
                <a:latin typeface="+mn-lt"/>
              </a:rPr>
              <a:t>bewusstsein</a:t>
            </a:r>
            <a:endParaRPr lang="de-CH" altLang="de-DE" sz="1800" b="1" dirty="0">
              <a:latin typeface="+mn-lt"/>
            </a:endParaRPr>
          </a:p>
          <a:p>
            <a:pPr eaLnBrk="1" hangingPunct="1">
              <a:spcBef>
                <a:spcPct val="0"/>
              </a:spcBef>
              <a:buFontTx/>
              <a:buNone/>
            </a:pPr>
            <a:endParaRPr lang="de-DE" altLang="de-DE" sz="2400" dirty="0">
              <a:latin typeface="Arial" charset="0"/>
            </a:endParaRPr>
          </a:p>
        </p:txBody>
      </p:sp>
      <p:sp>
        <p:nvSpPr>
          <p:cNvPr id="96261" name="Text Box 19"/>
          <p:cNvSpPr txBox="1">
            <a:spLocks noChangeArrowheads="1"/>
          </p:cNvSpPr>
          <p:nvPr/>
        </p:nvSpPr>
        <p:spPr bwMode="auto">
          <a:xfrm>
            <a:off x="3837613" y="3576844"/>
            <a:ext cx="2559409"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de-CH" altLang="de-DE" sz="1800" b="1" dirty="0">
                <a:solidFill>
                  <a:srgbClr val="0070C0"/>
                </a:solidFill>
                <a:latin typeface="+mn-lt"/>
              </a:rPr>
              <a:t>Aufrechterhaltung</a:t>
            </a:r>
            <a:r>
              <a:rPr lang="de-CH" altLang="de-DE" sz="1800" dirty="0">
                <a:solidFill>
                  <a:srgbClr val="0070C0"/>
                </a:solidFill>
                <a:latin typeface="+mn-lt"/>
              </a:rPr>
              <a:t> </a:t>
            </a:r>
          </a:p>
          <a:p>
            <a:pPr algn="ctr" eaLnBrk="1" hangingPunct="1">
              <a:spcBef>
                <a:spcPct val="0"/>
              </a:spcBef>
              <a:buFontTx/>
              <a:buNone/>
            </a:pPr>
            <a:r>
              <a:rPr lang="de-CH" altLang="de-DE" sz="1800" dirty="0">
                <a:latin typeface="+mn-lt"/>
              </a:rPr>
              <a:t>Integration in</a:t>
            </a:r>
          </a:p>
          <a:p>
            <a:pPr algn="ctr" eaLnBrk="1" hangingPunct="1">
              <a:spcBef>
                <a:spcPct val="0"/>
              </a:spcBef>
              <a:buFontTx/>
              <a:buNone/>
            </a:pPr>
            <a:r>
              <a:rPr lang="de-CH" altLang="de-DE" sz="1800" dirty="0">
                <a:latin typeface="+mn-lt"/>
              </a:rPr>
              <a:t> den Alltag</a:t>
            </a:r>
          </a:p>
          <a:p>
            <a:pPr algn="ctr" eaLnBrk="1" hangingPunct="1">
              <a:spcBef>
                <a:spcPct val="0"/>
              </a:spcBef>
              <a:buFontTx/>
              <a:buNone/>
            </a:pPr>
            <a:endParaRPr lang="de-CH" altLang="de-DE" sz="1500" b="1" dirty="0">
              <a:latin typeface="Arial" charset="0"/>
            </a:endParaRPr>
          </a:p>
        </p:txBody>
      </p:sp>
      <p:sp>
        <p:nvSpPr>
          <p:cNvPr id="96262" name="Text Box 20"/>
          <p:cNvSpPr txBox="1">
            <a:spLocks noChangeArrowheads="1"/>
          </p:cNvSpPr>
          <p:nvPr/>
        </p:nvSpPr>
        <p:spPr bwMode="auto">
          <a:xfrm>
            <a:off x="5364140" y="4644767"/>
            <a:ext cx="18346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de-CH" altLang="de-DE" sz="1800" b="1" dirty="0">
                <a:solidFill>
                  <a:srgbClr val="0070C0"/>
                </a:solidFill>
                <a:latin typeface="+mn-lt"/>
              </a:rPr>
              <a:t>Aktion/Handlung</a:t>
            </a:r>
          </a:p>
          <a:p>
            <a:pPr algn="ctr" eaLnBrk="1" hangingPunct="1">
              <a:spcBef>
                <a:spcPct val="0"/>
              </a:spcBef>
              <a:buFontTx/>
              <a:buNone/>
            </a:pPr>
            <a:r>
              <a:rPr lang="de-CH" altLang="de-DE" sz="1800" dirty="0">
                <a:latin typeface="+mn-lt"/>
              </a:rPr>
              <a:t>Erwerb neuer</a:t>
            </a:r>
          </a:p>
          <a:p>
            <a:pPr algn="ctr" eaLnBrk="1" hangingPunct="1">
              <a:spcBef>
                <a:spcPct val="0"/>
              </a:spcBef>
              <a:buFontTx/>
              <a:buNone/>
            </a:pPr>
            <a:r>
              <a:rPr lang="de-CH" altLang="de-DE" sz="1800" dirty="0">
                <a:latin typeface="+mn-lt"/>
              </a:rPr>
              <a:t>Kompetenzen</a:t>
            </a:r>
          </a:p>
        </p:txBody>
      </p:sp>
      <p:sp>
        <p:nvSpPr>
          <p:cNvPr id="96263" name="Text Box 21"/>
          <p:cNvSpPr txBox="1">
            <a:spLocks noChangeArrowheads="1"/>
          </p:cNvSpPr>
          <p:nvPr/>
        </p:nvSpPr>
        <p:spPr bwMode="auto">
          <a:xfrm>
            <a:off x="6704872" y="3657466"/>
            <a:ext cx="16060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de-CH" altLang="de-DE" sz="1800" b="1" dirty="0">
                <a:solidFill>
                  <a:srgbClr val="0070C0"/>
                </a:solidFill>
                <a:latin typeface="+mn-lt"/>
              </a:rPr>
              <a:t>Vorbereitung</a:t>
            </a:r>
          </a:p>
          <a:p>
            <a:pPr algn="ctr" eaLnBrk="1" hangingPunct="1">
              <a:spcBef>
                <a:spcPct val="0"/>
              </a:spcBef>
              <a:buFontTx/>
              <a:buNone/>
            </a:pPr>
            <a:r>
              <a:rPr lang="de-CH" altLang="de-DE" sz="1800" dirty="0">
                <a:latin typeface="+mn-lt"/>
              </a:rPr>
              <a:t>Entscheidungs-</a:t>
            </a:r>
          </a:p>
          <a:p>
            <a:pPr algn="ctr" eaLnBrk="1" hangingPunct="1">
              <a:spcBef>
                <a:spcPct val="0"/>
              </a:spcBef>
              <a:buFontTx/>
              <a:buNone/>
            </a:pPr>
            <a:r>
              <a:rPr lang="de-CH" altLang="de-DE" sz="1800" dirty="0" err="1">
                <a:latin typeface="+mn-lt"/>
              </a:rPr>
              <a:t>findung</a:t>
            </a:r>
            <a:endParaRPr lang="de-CH" altLang="de-DE" sz="1800" dirty="0">
              <a:latin typeface="+mn-lt"/>
            </a:endParaRPr>
          </a:p>
        </p:txBody>
      </p:sp>
      <p:sp>
        <p:nvSpPr>
          <p:cNvPr id="20" name="Text Box 35"/>
          <p:cNvSpPr txBox="1">
            <a:spLocks noChangeArrowheads="1"/>
          </p:cNvSpPr>
          <p:nvPr/>
        </p:nvSpPr>
        <p:spPr bwMode="auto">
          <a:xfrm>
            <a:off x="7507880" y="5888355"/>
            <a:ext cx="4620134" cy="400110"/>
          </a:xfrm>
          <a:prstGeom prst="rect">
            <a:avLst/>
          </a:prstGeom>
          <a:noFill/>
          <a:ln w="9525">
            <a:noFill/>
            <a:miter lim="800000"/>
            <a:headEnd/>
            <a:tailEnd/>
          </a:ln>
        </p:spPr>
        <p:txBody>
          <a:bodyPr wrap="square">
            <a:spAutoFit/>
          </a:bodyPr>
          <a:lstStyle/>
          <a:p>
            <a:pPr eaLnBrk="1" hangingPunct="1">
              <a:spcBef>
                <a:spcPct val="50000"/>
              </a:spcBef>
              <a:defRPr/>
            </a:pPr>
            <a:r>
              <a:rPr lang="de-CH" sz="1000" dirty="0"/>
              <a:t>Miller und Rollnick, Motivierende Gesprächsführung, ein Konzept zur Beratung von Menschen mit Suchtproblemen, Freiburg im Breisgau</a:t>
            </a:r>
          </a:p>
        </p:txBody>
      </p:sp>
      <p:sp>
        <p:nvSpPr>
          <p:cNvPr id="96265" name="Titel 29"/>
          <p:cNvSpPr txBox="1">
            <a:spLocks/>
          </p:cNvSpPr>
          <p:nvPr/>
        </p:nvSpPr>
        <p:spPr bwMode="auto">
          <a:xfrm>
            <a:off x="1686737" y="362861"/>
            <a:ext cx="8711514"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de-CH" altLang="de-DE" sz="3600" dirty="0">
                <a:solidFill>
                  <a:schemeClr val="tx1"/>
                </a:solidFill>
                <a:latin typeface="+mj-lt"/>
              </a:rPr>
              <a:t>Transtheoretisches Modell der Veränderung</a:t>
            </a:r>
          </a:p>
        </p:txBody>
      </p:sp>
      <p:grpSp>
        <p:nvGrpSpPr>
          <p:cNvPr id="4" name="Gruppierung 3"/>
          <p:cNvGrpSpPr/>
          <p:nvPr/>
        </p:nvGrpSpPr>
        <p:grpSpPr>
          <a:xfrm>
            <a:off x="8111095" y="1497156"/>
            <a:ext cx="1928324" cy="1066763"/>
            <a:chOff x="8333915" y="944735"/>
            <a:chExt cx="2334894" cy="1691244"/>
          </a:xfrm>
        </p:grpSpPr>
        <p:sp>
          <p:nvSpPr>
            <p:cNvPr id="2" name="Ovale Legende 1"/>
            <p:cNvSpPr/>
            <p:nvPr/>
          </p:nvSpPr>
          <p:spPr>
            <a:xfrm>
              <a:off x="8333915" y="944735"/>
              <a:ext cx="2334894" cy="1691244"/>
            </a:xfrm>
            <a:prstGeom prst="wedgeEllipseCallout">
              <a:avLst>
                <a:gd name="adj1" fmla="val -95755"/>
                <a:gd name="adj2" fmla="val -6660"/>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8493429" y="1341543"/>
              <a:ext cx="2143860" cy="829512"/>
            </a:xfrm>
            <a:prstGeom prst="rect">
              <a:avLst/>
            </a:prstGeom>
            <a:noFill/>
          </p:spPr>
          <p:txBody>
            <a:bodyPr wrap="square" rtlCol="0">
              <a:spAutoFit/>
            </a:bodyPr>
            <a:lstStyle/>
            <a:p>
              <a:pPr algn="ctr"/>
              <a:r>
                <a:rPr lang="de-DE" sz="1400" dirty="0">
                  <a:latin typeface="+mn-lt"/>
                  <a:ea typeface="Arial" charset="0"/>
                </a:rPr>
                <a:t>Gib neue Information ab, schaffe Beziehung</a:t>
              </a:r>
            </a:p>
          </p:txBody>
        </p:sp>
      </p:grpSp>
      <p:grpSp>
        <p:nvGrpSpPr>
          <p:cNvPr id="11" name="Gruppieren 10">
            <a:extLst>
              <a:ext uri="{FF2B5EF4-FFF2-40B4-BE49-F238E27FC236}">
                <a16:creationId xmlns:a16="http://schemas.microsoft.com/office/drawing/2014/main" id="{9634EBE1-CE35-4804-5542-297B16D0122E}"/>
              </a:ext>
            </a:extLst>
          </p:cNvPr>
          <p:cNvGrpSpPr/>
          <p:nvPr/>
        </p:nvGrpSpPr>
        <p:grpSpPr>
          <a:xfrm>
            <a:off x="7914113" y="4722141"/>
            <a:ext cx="2367037" cy="1146034"/>
            <a:chOff x="6390112" y="4722141"/>
            <a:chExt cx="2367037" cy="1146034"/>
          </a:xfrm>
        </p:grpSpPr>
        <p:sp>
          <p:nvSpPr>
            <p:cNvPr id="21" name="Ovale Legende 20"/>
            <p:cNvSpPr/>
            <p:nvPr/>
          </p:nvSpPr>
          <p:spPr>
            <a:xfrm>
              <a:off x="6390112" y="4722141"/>
              <a:ext cx="2367037" cy="1146034"/>
            </a:xfrm>
            <a:prstGeom prst="wedgeEllipseCallout">
              <a:avLst>
                <a:gd name="adj1" fmla="val -52059"/>
                <a:gd name="adj2" fmla="val -68865"/>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6439246" y="4847449"/>
              <a:ext cx="2249410" cy="954107"/>
            </a:xfrm>
            <a:prstGeom prst="rect">
              <a:avLst/>
            </a:prstGeom>
            <a:noFill/>
          </p:spPr>
          <p:txBody>
            <a:bodyPr wrap="square" rtlCol="0">
              <a:spAutoFit/>
            </a:bodyPr>
            <a:lstStyle/>
            <a:p>
              <a:pPr algn="ctr"/>
              <a:r>
                <a:rPr lang="de-DE" sz="1400" dirty="0">
                  <a:latin typeface="+mn-lt"/>
                  <a:ea typeface="Arial" charset="0"/>
                </a:rPr>
                <a:t>Was nun? Vertrauen in </a:t>
              </a:r>
              <a:br>
                <a:rPr lang="de-DE" sz="1400" dirty="0">
                  <a:latin typeface="+mn-lt"/>
                  <a:ea typeface="Arial" charset="0"/>
                </a:rPr>
              </a:br>
              <a:r>
                <a:rPr lang="de-DE" sz="1400" dirty="0">
                  <a:latin typeface="+mn-lt"/>
                  <a:ea typeface="Arial" charset="0"/>
                </a:rPr>
                <a:t>die Veränderung stärken; Alternativen aufzeigen; Ziele festlegen lassen</a:t>
              </a:r>
            </a:p>
          </p:txBody>
        </p:sp>
      </p:grpSp>
      <p:grpSp>
        <p:nvGrpSpPr>
          <p:cNvPr id="6" name="Gruppierung 5"/>
          <p:cNvGrpSpPr/>
          <p:nvPr/>
        </p:nvGrpSpPr>
        <p:grpSpPr>
          <a:xfrm>
            <a:off x="8670537" y="3225662"/>
            <a:ext cx="1651707" cy="850136"/>
            <a:chOff x="9026207" y="3912681"/>
            <a:chExt cx="2435233" cy="1239712"/>
          </a:xfrm>
        </p:grpSpPr>
        <p:sp>
          <p:nvSpPr>
            <p:cNvPr id="23" name="Textfeld 22"/>
            <p:cNvSpPr txBox="1"/>
            <p:nvPr/>
          </p:nvSpPr>
          <p:spPr>
            <a:xfrm>
              <a:off x="9026207" y="4014751"/>
              <a:ext cx="2143858" cy="1077158"/>
            </a:xfrm>
            <a:prstGeom prst="rect">
              <a:avLst/>
            </a:prstGeom>
            <a:noFill/>
          </p:spPr>
          <p:txBody>
            <a:bodyPr wrap="square" rtlCol="0">
              <a:spAutoFit/>
            </a:bodyPr>
            <a:lstStyle/>
            <a:p>
              <a:pPr algn="r"/>
              <a:r>
                <a:rPr lang="de-DE" sz="1400" dirty="0">
                  <a:latin typeface="+mn-lt"/>
                  <a:ea typeface="Arial" charset="0"/>
                </a:rPr>
                <a:t>Ambivalenzen, Diskrepanzen erkunden</a:t>
              </a:r>
            </a:p>
          </p:txBody>
        </p:sp>
        <p:sp>
          <p:nvSpPr>
            <p:cNvPr id="25" name="Ovale Legende 24"/>
            <p:cNvSpPr/>
            <p:nvPr/>
          </p:nvSpPr>
          <p:spPr>
            <a:xfrm>
              <a:off x="9136921" y="3912681"/>
              <a:ext cx="2324519" cy="1239712"/>
            </a:xfrm>
            <a:prstGeom prst="wedgeEllipseCallout">
              <a:avLst>
                <a:gd name="adj1" fmla="val -90665"/>
                <a:gd name="adj2" fmla="val -73198"/>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grpSp>
      <p:sp>
        <p:nvSpPr>
          <p:cNvPr id="27" name="Text Box 23"/>
          <p:cNvSpPr txBox="1">
            <a:spLocks noChangeArrowheads="1"/>
          </p:cNvSpPr>
          <p:nvPr/>
        </p:nvSpPr>
        <p:spPr bwMode="auto">
          <a:xfrm>
            <a:off x="2371515" y="2094109"/>
            <a:ext cx="2002159" cy="864393"/>
          </a:xfrm>
          <a:prstGeom prst="rect">
            <a:avLst/>
          </a:prstGeom>
          <a:solidFill>
            <a:srgbClr val="B9CDE5">
              <a:alpha val="59999"/>
            </a:srgbClr>
          </a:solidFill>
          <a:ln>
            <a:noFill/>
          </a:ln>
          <a:effectLst>
            <a:softEdge rad="0"/>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CH" sz="1400" dirty="0">
                <a:solidFill>
                  <a:srgbClr val="000000"/>
                </a:solidFill>
                <a:latin typeface="+mn-lt"/>
              </a:rPr>
              <a:t>Scham, Hoffnungslosigkeit; ermögliche Neueinstieg</a:t>
            </a:r>
            <a:endParaRPr lang="de-DE" sz="1400" dirty="0">
              <a:solidFill>
                <a:srgbClr val="000000"/>
              </a:solidFill>
              <a:latin typeface="+mn-lt"/>
            </a:endParaRPr>
          </a:p>
        </p:txBody>
      </p:sp>
      <p:grpSp>
        <p:nvGrpSpPr>
          <p:cNvPr id="10" name="Gruppieren 9">
            <a:extLst>
              <a:ext uri="{FF2B5EF4-FFF2-40B4-BE49-F238E27FC236}">
                <a16:creationId xmlns:a16="http://schemas.microsoft.com/office/drawing/2014/main" id="{CBD3F1A3-F3C8-E28A-B19D-F0E0FED7A3CA}"/>
              </a:ext>
            </a:extLst>
          </p:cNvPr>
          <p:cNvGrpSpPr/>
          <p:nvPr/>
        </p:nvGrpSpPr>
        <p:grpSpPr>
          <a:xfrm>
            <a:off x="2296102" y="3977691"/>
            <a:ext cx="1683680" cy="1049627"/>
            <a:chOff x="772102" y="3977690"/>
            <a:chExt cx="1683680" cy="1049627"/>
          </a:xfrm>
        </p:grpSpPr>
        <p:sp>
          <p:nvSpPr>
            <p:cNvPr id="96272" name="Text Box 13"/>
            <p:cNvSpPr txBox="1">
              <a:spLocks noChangeArrowheads="1"/>
            </p:cNvSpPr>
            <p:nvPr/>
          </p:nvSpPr>
          <p:spPr bwMode="auto">
            <a:xfrm>
              <a:off x="847514" y="4159724"/>
              <a:ext cx="16082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de-CH" altLang="de-DE" sz="1400" dirty="0">
                  <a:latin typeface="+mn-lt"/>
                </a:rPr>
                <a:t>Positive Feedbacks geben </a:t>
              </a:r>
              <a:r>
                <a:rPr lang="de-CH" altLang="de-DE" sz="1400" dirty="0">
                  <a:latin typeface="+mn-lt"/>
                  <a:sym typeface="Wingdings"/>
                </a:rPr>
                <a:t></a:t>
              </a:r>
              <a:r>
                <a:rPr lang="de-CH" altLang="de-DE" sz="1400" dirty="0">
                  <a:latin typeface="+mn-lt"/>
                </a:rPr>
                <a:t>Stabilität,; Kontakt halten</a:t>
              </a:r>
              <a:endParaRPr lang="de-DE" altLang="de-DE" sz="1200" dirty="0">
                <a:latin typeface="+mn-lt"/>
              </a:endParaRPr>
            </a:p>
          </p:txBody>
        </p:sp>
        <p:sp>
          <p:nvSpPr>
            <p:cNvPr id="29" name="Ovale Legende 28"/>
            <p:cNvSpPr/>
            <p:nvPr/>
          </p:nvSpPr>
          <p:spPr>
            <a:xfrm>
              <a:off x="772102" y="3977690"/>
              <a:ext cx="1530464" cy="1049627"/>
            </a:xfrm>
            <a:prstGeom prst="wedgeEllipseCallout">
              <a:avLst>
                <a:gd name="adj1" fmla="val 87385"/>
                <a:gd name="adj2" fmla="val -36069"/>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2" name="Gruppieren 11">
            <a:extLst>
              <a:ext uri="{FF2B5EF4-FFF2-40B4-BE49-F238E27FC236}">
                <a16:creationId xmlns:a16="http://schemas.microsoft.com/office/drawing/2014/main" id="{13D2C621-FAFE-6F97-0EA8-4BF1F10E1DD7}"/>
              </a:ext>
            </a:extLst>
          </p:cNvPr>
          <p:cNvGrpSpPr/>
          <p:nvPr/>
        </p:nvGrpSpPr>
        <p:grpSpPr>
          <a:xfrm>
            <a:off x="2623684" y="5021472"/>
            <a:ext cx="2286203" cy="1258550"/>
            <a:chOff x="1099683" y="5021472"/>
            <a:chExt cx="2286203" cy="1258550"/>
          </a:xfrm>
        </p:grpSpPr>
        <p:sp>
          <p:nvSpPr>
            <p:cNvPr id="32" name="Text Box 13"/>
            <p:cNvSpPr txBox="1">
              <a:spLocks noChangeArrowheads="1"/>
            </p:cNvSpPr>
            <p:nvPr/>
          </p:nvSpPr>
          <p:spPr bwMode="auto">
            <a:xfrm>
              <a:off x="1354562" y="5198026"/>
              <a:ext cx="20313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rgbClr val="000000"/>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de-CH" altLang="de-DE" sz="1400" dirty="0">
                  <a:latin typeface="+mn-lt"/>
                </a:rPr>
                <a:t>Konkrete Veränderungen begleiten; setze evidenzbasierte Interventionen ein</a:t>
              </a:r>
              <a:endParaRPr lang="de-DE" altLang="de-DE" sz="1200" dirty="0">
                <a:latin typeface="+mn-lt"/>
              </a:endParaRPr>
            </a:p>
          </p:txBody>
        </p:sp>
        <p:sp>
          <p:nvSpPr>
            <p:cNvPr id="33" name="Ovale Legende 32"/>
            <p:cNvSpPr/>
            <p:nvPr/>
          </p:nvSpPr>
          <p:spPr>
            <a:xfrm>
              <a:off x="1099683" y="5021472"/>
              <a:ext cx="2161270" cy="1258550"/>
            </a:xfrm>
            <a:prstGeom prst="wedgeEllipseCallout">
              <a:avLst>
                <a:gd name="adj1" fmla="val 82004"/>
                <a:gd name="adj2" fmla="val -35971"/>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857040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ctrTitle"/>
          </p:nvPr>
        </p:nvSpPr>
        <p:spPr>
          <a:xfrm>
            <a:off x="1919536" y="0"/>
            <a:ext cx="8229600" cy="980728"/>
          </a:xfrm>
        </p:spPr>
        <p:txBody>
          <a:bodyPr>
            <a:normAutofit/>
          </a:bodyPr>
          <a:lstStyle/>
          <a:p>
            <a:pPr eaLnBrk="1" hangingPunct="1"/>
            <a:r>
              <a:rPr lang="de-CH" dirty="0"/>
              <a:t>Ziele</a:t>
            </a:r>
          </a:p>
        </p:txBody>
      </p:sp>
      <p:sp>
        <p:nvSpPr>
          <p:cNvPr id="15364" name="Textfeld 3"/>
          <p:cNvSpPr txBox="1">
            <a:spLocks noChangeArrowheads="1"/>
          </p:cNvSpPr>
          <p:nvPr/>
        </p:nvSpPr>
        <p:spPr bwMode="auto">
          <a:xfrm>
            <a:off x="803412" y="1772816"/>
            <a:ext cx="10585176" cy="523220"/>
          </a:xfrm>
          <a:prstGeom prst="rect">
            <a:avLst/>
          </a:prstGeom>
          <a:noFill/>
          <a:ln w="9525">
            <a:noFill/>
            <a:miter lim="800000"/>
            <a:headEnd/>
            <a:tailEnd/>
          </a:ln>
        </p:spPr>
        <p:txBody>
          <a:bodyPr wrap="square">
            <a:spAutoFit/>
          </a:bodyPr>
          <a:lstStyle/>
          <a:p>
            <a:pPr lvl="1" algn="ctr"/>
            <a:r>
              <a:rPr lang="de-CH" sz="2800" dirty="0">
                <a:latin typeface="+mn-lt"/>
              </a:rPr>
              <a:t>Multikausales Erklärungsmodell der Suchtentstehung kennen lernen</a:t>
            </a:r>
          </a:p>
        </p:txBody>
      </p:sp>
      <p:sp>
        <p:nvSpPr>
          <p:cNvPr id="15366" name="Textfeld 6"/>
          <p:cNvSpPr txBox="1">
            <a:spLocks noChangeArrowheads="1"/>
          </p:cNvSpPr>
          <p:nvPr/>
        </p:nvSpPr>
        <p:spPr bwMode="auto">
          <a:xfrm>
            <a:off x="803412" y="3438435"/>
            <a:ext cx="10585176" cy="523220"/>
          </a:xfrm>
          <a:prstGeom prst="rect">
            <a:avLst/>
          </a:prstGeom>
          <a:noFill/>
          <a:ln w="9525">
            <a:noFill/>
            <a:miter lim="800000"/>
            <a:headEnd/>
            <a:tailEnd/>
          </a:ln>
        </p:spPr>
        <p:txBody>
          <a:bodyPr wrap="square">
            <a:spAutoFit/>
          </a:bodyPr>
          <a:lstStyle/>
          <a:p>
            <a:pPr algn="ctr"/>
            <a:r>
              <a:rPr lang="de-CH" dirty="0">
                <a:latin typeface="Calibri" pitchFamily="34" charset="0"/>
              </a:rPr>
              <a:t> </a:t>
            </a:r>
            <a:r>
              <a:rPr lang="de-CH" sz="2800" dirty="0">
                <a:latin typeface="+mn-lt"/>
              </a:rPr>
              <a:t>Einführung ins Transtheoretisches Modell zur Verhaltensveränderung</a:t>
            </a:r>
          </a:p>
        </p:txBody>
      </p:sp>
      <p:sp>
        <p:nvSpPr>
          <p:cNvPr id="15367" name="Textfeld 7"/>
          <p:cNvSpPr txBox="1">
            <a:spLocks noChangeArrowheads="1"/>
          </p:cNvSpPr>
          <p:nvPr/>
        </p:nvSpPr>
        <p:spPr bwMode="auto">
          <a:xfrm>
            <a:off x="803412" y="4437112"/>
            <a:ext cx="10585176" cy="954107"/>
          </a:xfrm>
          <a:prstGeom prst="rect">
            <a:avLst/>
          </a:prstGeom>
          <a:noFill/>
          <a:ln w="9525">
            <a:noFill/>
            <a:miter lim="800000"/>
            <a:headEnd/>
            <a:tailEnd/>
          </a:ln>
        </p:spPr>
        <p:txBody>
          <a:bodyPr wrap="square">
            <a:spAutoFit/>
          </a:bodyPr>
          <a:lstStyle/>
          <a:p>
            <a:pPr algn="ctr"/>
            <a:r>
              <a:rPr lang="de-CH" sz="2800" dirty="0">
                <a:latin typeface="+mn-lt"/>
              </a:rPr>
              <a:t>Eigene Haltung im Umgang mit suchtmittelkonsumierenden Menschen überprüfen</a:t>
            </a:r>
          </a:p>
        </p:txBody>
      </p:sp>
      <p:sp>
        <p:nvSpPr>
          <p:cNvPr id="2" name="Textfeld 3">
            <a:extLst>
              <a:ext uri="{FF2B5EF4-FFF2-40B4-BE49-F238E27FC236}">
                <a16:creationId xmlns:a16="http://schemas.microsoft.com/office/drawing/2014/main" id="{99D19CB6-1D7C-B668-F2F0-C4CC207D25DB}"/>
              </a:ext>
            </a:extLst>
          </p:cNvPr>
          <p:cNvSpPr txBox="1">
            <a:spLocks noChangeArrowheads="1"/>
          </p:cNvSpPr>
          <p:nvPr/>
        </p:nvSpPr>
        <p:spPr bwMode="auto">
          <a:xfrm>
            <a:off x="803412" y="2509883"/>
            <a:ext cx="10585176" cy="523220"/>
          </a:xfrm>
          <a:prstGeom prst="rect">
            <a:avLst/>
          </a:prstGeom>
          <a:noFill/>
          <a:ln w="9525">
            <a:noFill/>
            <a:miter lim="800000"/>
            <a:headEnd/>
            <a:tailEnd/>
          </a:ln>
        </p:spPr>
        <p:txBody>
          <a:bodyPr wrap="square">
            <a:spAutoFit/>
          </a:bodyPr>
          <a:lstStyle/>
          <a:p>
            <a:pPr lvl="1" algn="ctr"/>
            <a:r>
              <a:rPr lang="de-CH" sz="2800" dirty="0">
                <a:latin typeface="+mn-lt"/>
              </a:rPr>
              <a:t>Psychoaktive Produkte und deren Wirkung</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1000" fill="hold"/>
                                        <p:tgtEl>
                                          <p:spTgt spid="15364"/>
                                        </p:tgtEl>
                                        <p:attrNameLst>
                                          <p:attrName>ppt_x</p:attrName>
                                        </p:attrNameLst>
                                      </p:cBhvr>
                                      <p:tavLst>
                                        <p:tav tm="0">
                                          <p:val>
                                            <p:strVal val="0-#ppt_w/2"/>
                                          </p:val>
                                        </p:tav>
                                        <p:tav tm="100000">
                                          <p:val>
                                            <p:strVal val="#ppt_x"/>
                                          </p:val>
                                        </p:tav>
                                      </p:tavLst>
                                    </p:anim>
                                    <p:anim calcmode="lin" valueType="num">
                                      <p:cBhvr additive="base">
                                        <p:cTn id="8" dur="1000" fill="hold"/>
                                        <p:tgtEl>
                                          <p:spTgt spid="15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6"/>
                                        </p:tgtEl>
                                        <p:attrNameLst>
                                          <p:attrName>style.visibility</p:attrName>
                                        </p:attrNameLst>
                                      </p:cBhvr>
                                      <p:to>
                                        <p:strVal val="visible"/>
                                      </p:to>
                                    </p:set>
                                    <p:anim calcmode="lin" valueType="num">
                                      <p:cBhvr additive="base">
                                        <p:cTn id="19" dur="1000" fill="hold"/>
                                        <p:tgtEl>
                                          <p:spTgt spid="15366"/>
                                        </p:tgtEl>
                                        <p:attrNameLst>
                                          <p:attrName>ppt_x</p:attrName>
                                        </p:attrNameLst>
                                      </p:cBhvr>
                                      <p:tavLst>
                                        <p:tav tm="0">
                                          <p:val>
                                            <p:strVal val="0-#ppt_w/2"/>
                                          </p:val>
                                        </p:tav>
                                        <p:tav tm="100000">
                                          <p:val>
                                            <p:strVal val="#ppt_x"/>
                                          </p:val>
                                        </p:tav>
                                      </p:tavLst>
                                    </p:anim>
                                    <p:anim calcmode="lin" valueType="num">
                                      <p:cBhvr additive="base">
                                        <p:cTn id="20" dur="1000" fill="hold"/>
                                        <p:tgtEl>
                                          <p:spTgt spid="153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7"/>
                                        </p:tgtEl>
                                        <p:attrNameLst>
                                          <p:attrName>style.visibility</p:attrName>
                                        </p:attrNameLst>
                                      </p:cBhvr>
                                      <p:to>
                                        <p:strVal val="visible"/>
                                      </p:to>
                                    </p:set>
                                    <p:anim calcmode="lin" valueType="num">
                                      <p:cBhvr additive="base">
                                        <p:cTn id="25" dur="1000" fill="hold"/>
                                        <p:tgtEl>
                                          <p:spTgt spid="15367"/>
                                        </p:tgtEl>
                                        <p:attrNameLst>
                                          <p:attrName>ppt_x</p:attrName>
                                        </p:attrNameLst>
                                      </p:cBhvr>
                                      <p:tavLst>
                                        <p:tav tm="0">
                                          <p:val>
                                            <p:strVal val="0-#ppt_w/2"/>
                                          </p:val>
                                        </p:tav>
                                        <p:tav tm="100000">
                                          <p:val>
                                            <p:strVal val="#ppt_x"/>
                                          </p:val>
                                        </p:tav>
                                      </p:tavLst>
                                    </p:anim>
                                    <p:anim calcmode="lin" valueType="num">
                                      <p:cBhvr additive="base">
                                        <p:cTn id="26" dur="10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6" grpId="0"/>
      <p:bldP spid="15367"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274638"/>
            <a:ext cx="9144000" cy="1143000"/>
          </a:xfrm>
        </p:spPr>
        <p:txBody>
          <a:bodyPr>
            <a:noAutofit/>
          </a:bodyPr>
          <a:lstStyle/>
          <a:p>
            <a:r>
              <a:rPr lang="de-DE" dirty="0"/>
              <a:t>Humanistisches Menschenbild</a:t>
            </a:r>
          </a:p>
        </p:txBody>
      </p:sp>
      <p:pic>
        <p:nvPicPr>
          <p:cNvPr id="5" name="Bild 4"/>
          <p:cNvPicPr>
            <a:picLocks noChangeAspect="1"/>
          </p:cNvPicPr>
          <p:nvPr/>
        </p:nvPicPr>
        <p:blipFill>
          <a:blip r:embed="rId3"/>
          <a:stretch>
            <a:fillRect/>
          </a:stretch>
        </p:blipFill>
        <p:spPr>
          <a:xfrm>
            <a:off x="2837638" y="1196752"/>
            <a:ext cx="6516724" cy="4709922"/>
          </a:xfrm>
          <a:prstGeom prst="rect">
            <a:avLst/>
          </a:prstGeom>
        </p:spPr>
      </p:pic>
    </p:spTree>
    <p:extLst>
      <p:ext uri="{BB962C8B-B14F-4D97-AF65-F5344CB8AC3E}">
        <p14:creationId xmlns:p14="http://schemas.microsoft.com/office/powerpoint/2010/main" val="3617495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Was willst du?</a:t>
            </a:r>
          </a:p>
        </p:txBody>
      </p:sp>
      <p:pic>
        <p:nvPicPr>
          <p:cNvPr id="7" name="Bild 6"/>
          <p:cNvPicPr>
            <a:picLocks noChangeAspect="1"/>
          </p:cNvPicPr>
          <p:nvPr/>
        </p:nvPicPr>
        <p:blipFill>
          <a:blip r:embed="rId3"/>
          <a:stretch>
            <a:fillRect/>
          </a:stretch>
        </p:blipFill>
        <p:spPr>
          <a:xfrm>
            <a:off x="1271464" y="2387248"/>
            <a:ext cx="3264363" cy="2448272"/>
          </a:xfrm>
          <a:prstGeom prst="rect">
            <a:avLst/>
          </a:prstGeom>
        </p:spPr>
      </p:pic>
      <p:pic>
        <p:nvPicPr>
          <p:cNvPr id="8" name="Bild 7"/>
          <p:cNvPicPr>
            <a:picLocks noChangeAspect="1"/>
          </p:cNvPicPr>
          <p:nvPr/>
        </p:nvPicPr>
        <p:blipFill rotWithShape="1">
          <a:blip r:embed="rId4" cstate="screen">
            <a:extLst>
              <a:ext uri="{28A0092B-C50C-407E-A947-70E740481C1C}">
                <a14:useLocalDpi xmlns:a14="http://schemas.microsoft.com/office/drawing/2010/main"/>
              </a:ext>
            </a:extLst>
          </a:blip>
          <a:srcRect r="1004" b="71591"/>
          <a:stretch/>
        </p:blipFill>
        <p:spPr>
          <a:xfrm>
            <a:off x="4943873" y="2132857"/>
            <a:ext cx="5643823" cy="2358015"/>
          </a:xfrm>
          <a:prstGeom prst="rect">
            <a:avLst/>
          </a:prstGeom>
        </p:spPr>
      </p:pic>
      <p:sp>
        <p:nvSpPr>
          <p:cNvPr id="9" name="Textfeld 8"/>
          <p:cNvSpPr txBox="1"/>
          <p:nvPr/>
        </p:nvSpPr>
        <p:spPr>
          <a:xfrm>
            <a:off x="8040216" y="5733256"/>
            <a:ext cx="4896543" cy="246221"/>
          </a:xfrm>
          <a:prstGeom prst="rect">
            <a:avLst/>
          </a:prstGeom>
          <a:noFill/>
        </p:spPr>
        <p:txBody>
          <a:bodyPr wrap="square" rtlCol="0">
            <a:spAutoFit/>
          </a:bodyPr>
          <a:lstStyle/>
          <a:p>
            <a:r>
              <a:rPr lang="de-DE" sz="1000" kern="1200" dirty="0"/>
              <a:t>Jorge Bucay</a:t>
            </a:r>
            <a:r>
              <a:rPr lang="de-DE" sz="1000" dirty="0"/>
              <a:t>, </a:t>
            </a:r>
            <a:r>
              <a:rPr lang="de-DE" sz="1000" kern="1200" dirty="0"/>
              <a:t>argentinischer Autor, Psychiater und Gestalttherapeut)</a:t>
            </a:r>
            <a:endParaRPr lang="de-DE" sz="1000" b="0" kern="1200" baseline="0" dirty="0">
              <a:solidFill>
                <a:schemeClr val="accent6">
                  <a:lumMod val="60000"/>
                  <a:lumOff val="40000"/>
                </a:schemeClr>
              </a:solidFill>
              <a:latin typeface="+mn-lt"/>
            </a:endParaRPr>
          </a:p>
        </p:txBody>
      </p:sp>
    </p:spTree>
    <p:extLst>
      <p:ext uri="{BB962C8B-B14F-4D97-AF65-F5344CB8AC3E}">
        <p14:creationId xmlns:p14="http://schemas.microsoft.com/office/powerpoint/2010/main" val="20667415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ctrTitle"/>
          </p:nvPr>
        </p:nvSpPr>
        <p:spPr>
          <a:xfrm>
            <a:off x="1919536" y="297037"/>
            <a:ext cx="8229600" cy="909414"/>
          </a:xfrm>
        </p:spPr>
        <p:txBody>
          <a:bodyPr>
            <a:normAutofit/>
          </a:bodyPr>
          <a:lstStyle/>
          <a:p>
            <a:r>
              <a:rPr lang="de-CH" dirty="0"/>
              <a:t>Persönliche Grundsätze</a:t>
            </a:r>
          </a:p>
        </p:txBody>
      </p:sp>
      <p:sp>
        <p:nvSpPr>
          <p:cNvPr id="5" name="Inhaltsplatzhalter 2"/>
          <p:cNvSpPr txBox="1">
            <a:spLocks/>
          </p:cNvSpPr>
          <p:nvPr/>
        </p:nvSpPr>
        <p:spPr bwMode="auto">
          <a:xfrm>
            <a:off x="1127448" y="1228195"/>
            <a:ext cx="10153128" cy="715962"/>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de-CH" sz="2400" dirty="0">
                <a:latin typeface="+mn-lt"/>
              </a:rPr>
              <a:t>Ich anerkenne die Erfahrungen meines Gegenübers und nehme dessen Wahrnehmung ernst</a:t>
            </a:r>
            <a:endParaRPr lang="de-CH" sz="2400" dirty="0">
              <a:latin typeface="+mn-lt"/>
              <a:cs typeface="+mn-cs"/>
            </a:endParaRPr>
          </a:p>
        </p:txBody>
      </p:sp>
      <p:sp>
        <p:nvSpPr>
          <p:cNvPr id="8" name="Inhaltsplatzhalter 2"/>
          <p:cNvSpPr txBox="1">
            <a:spLocks/>
          </p:cNvSpPr>
          <p:nvPr/>
        </p:nvSpPr>
        <p:spPr bwMode="auto">
          <a:xfrm>
            <a:off x="1127448" y="2940984"/>
            <a:ext cx="9465179" cy="471487"/>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de-CH" sz="2400" dirty="0">
                <a:latin typeface="+mn-lt"/>
              </a:rPr>
              <a:t>Ich baue auf den Erfahrungen und Erfolgen des Gegenübers auf</a:t>
            </a:r>
            <a:endParaRPr lang="de-CH" sz="2400" dirty="0">
              <a:latin typeface="+mn-lt"/>
              <a:cs typeface="+mn-cs"/>
            </a:endParaRPr>
          </a:p>
        </p:txBody>
      </p:sp>
      <p:sp>
        <p:nvSpPr>
          <p:cNvPr id="9" name="Inhaltsplatzhalter 2"/>
          <p:cNvSpPr txBox="1">
            <a:spLocks/>
          </p:cNvSpPr>
          <p:nvPr/>
        </p:nvSpPr>
        <p:spPr bwMode="auto">
          <a:xfrm>
            <a:off x="1127448" y="3445530"/>
            <a:ext cx="10098963" cy="714375"/>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de-CH" sz="2400" dirty="0">
                <a:latin typeface="+mn-lt"/>
              </a:rPr>
              <a:t>Ich gehe davon aus, dass jeder Mensch seine Lösungen in sich trägt und auch über die Fähigkeiten verfügt, diese zu finden</a:t>
            </a:r>
            <a:endParaRPr lang="de-CH" sz="2400" dirty="0">
              <a:latin typeface="+mn-lt"/>
              <a:cs typeface="+mn-cs"/>
            </a:endParaRPr>
          </a:p>
        </p:txBody>
      </p:sp>
      <p:sp>
        <p:nvSpPr>
          <p:cNvPr id="11" name="Inhaltsplatzhalter 2"/>
          <p:cNvSpPr txBox="1">
            <a:spLocks/>
          </p:cNvSpPr>
          <p:nvPr/>
        </p:nvSpPr>
        <p:spPr bwMode="auto">
          <a:xfrm>
            <a:off x="1127448" y="4339806"/>
            <a:ext cx="10185077" cy="714375"/>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de-CH" sz="2400" dirty="0">
                <a:latin typeface="+mn-lt"/>
              </a:rPr>
              <a:t>Ich entwickle gemeinsam mit dem Gegenüber Visionen und unterstütze die Erarbeitung von realistischen Zielen</a:t>
            </a:r>
            <a:endParaRPr lang="de-CH" sz="2400" dirty="0">
              <a:latin typeface="+mn-lt"/>
              <a:cs typeface="+mn-cs"/>
            </a:endParaRPr>
          </a:p>
        </p:txBody>
      </p:sp>
      <p:sp>
        <p:nvSpPr>
          <p:cNvPr id="14" name="Inhaltsplatzhalter 2"/>
          <p:cNvSpPr txBox="1">
            <a:spLocks/>
          </p:cNvSpPr>
          <p:nvPr/>
        </p:nvSpPr>
        <p:spPr bwMode="auto">
          <a:xfrm>
            <a:off x="1127448" y="5272617"/>
            <a:ext cx="9609013" cy="714375"/>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de-CH" sz="2400" dirty="0">
                <a:latin typeface="+mn-lt"/>
              </a:rPr>
              <a:t>Ich fördere das selbstbestimmte Handeln und ermutige zur Verantwortungsübernahme</a:t>
            </a:r>
            <a:endParaRPr lang="de-CH" sz="2400" dirty="0">
              <a:latin typeface="+mn-lt"/>
              <a:cs typeface="+mn-cs"/>
            </a:endParaRPr>
          </a:p>
        </p:txBody>
      </p:sp>
      <p:sp>
        <p:nvSpPr>
          <p:cNvPr id="10" name="Inhaltsplatzhalter 2"/>
          <p:cNvSpPr txBox="1">
            <a:spLocks/>
          </p:cNvSpPr>
          <p:nvPr/>
        </p:nvSpPr>
        <p:spPr bwMode="auto">
          <a:xfrm>
            <a:off x="1157464" y="2093101"/>
            <a:ext cx="9465179" cy="792088"/>
          </a:xfrm>
          <a:prstGeom prst="rect">
            <a:avLst/>
          </a:prstGeom>
          <a:noFill/>
          <a:ln w="9525">
            <a:noFill/>
            <a:miter lim="800000"/>
            <a:headEnd/>
            <a:tailEnd/>
          </a:ln>
        </p:spPr>
        <p:txBody>
          <a:bodyPr/>
          <a:lstStyle/>
          <a:p>
            <a:pPr marL="342900" indent="-342900">
              <a:buFont typeface="Arial"/>
              <a:buChar char="•"/>
            </a:pPr>
            <a:r>
              <a:rPr lang="de-DE" sz="2400" dirty="0">
                <a:latin typeface="+mn-lt"/>
              </a:rPr>
              <a:t>Ich berücksichtige, dass jede Person einzigartig ist und ihren eigenen Weg geht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8" grpId="1"/>
      <p:bldP spid="9" grpId="0"/>
      <p:bldP spid="11" grpId="0"/>
      <p:bldP spid="14" grpId="0"/>
      <p:bldP spid="1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el 1"/>
          <p:cNvSpPr>
            <a:spLocks noGrp="1"/>
          </p:cNvSpPr>
          <p:nvPr>
            <p:ph type="ctrTitle"/>
          </p:nvPr>
        </p:nvSpPr>
        <p:spPr>
          <a:xfrm>
            <a:off x="1703513" y="260351"/>
            <a:ext cx="8784975" cy="1080418"/>
          </a:xfrm>
        </p:spPr>
        <p:txBody>
          <a:bodyPr anchor="t"/>
          <a:lstStyle/>
          <a:p>
            <a:r>
              <a:rPr lang="de-CH" dirty="0"/>
              <a:t>Vorgehensweise: Teil 2</a:t>
            </a:r>
          </a:p>
        </p:txBody>
      </p:sp>
      <p:graphicFrame>
        <p:nvGraphicFramePr>
          <p:cNvPr id="2050" name="Object 2">
            <a:hlinkClick r:id="rId3"/>
          </p:cNvPr>
          <p:cNvGraphicFramePr>
            <a:graphicFrameLocks noChangeAspect="1"/>
          </p:cNvGraphicFramePr>
          <p:nvPr>
            <p:extLst>
              <p:ext uri="{D42A27DB-BD31-4B8C-83A1-F6EECF244321}">
                <p14:modId xmlns:p14="http://schemas.microsoft.com/office/powerpoint/2010/main" val="2064767819"/>
              </p:ext>
            </p:extLst>
          </p:nvPr>
        </p:nvGraphicFramePr>
        <p:xfrm>
          <a:off x="3431704" y="1124744"/>
          <a:ext cx="5484813" cy="4946650"/>
        </p:xfrm>
        <a:graphic>
          <a:graphicData uri="http://schemas.openxmlformats.org/presentationml/2006/ole">
            <mc:AlternateContent xmlns:mc="http://schemas.openxmlformats.org/markup-compatibility/2006">
              <mc:Choice xmlns:v="urn:schemas-microsoft-com:vml" Requires="v">
                <p:oleObj name="Bitmap" r:id="rId4" imgW="3677163" imgH="3315163" progId="PBrush">
                  <p:embed/>
                </p:oleObj>
              </mc:Choice>
              <mc:Fallback>
                <p:oleObj name="Bitmap" r:id="rId4" imgW="3677163" imgH="3315163"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1704" y="1124744"/>
                        <a:ext cx="5484813" cy="4946650"/>
                      </a:xfrm>
                      <a:prstGeom prst="rect">
                        <a:avLst/>
                      </a:prstGeom>
                      <a:noFill/>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ctrTitle"/>
          </p:nvPr>
        </p:nvSpPr>
        <p:spPr>
          <a:xfrm>
            <a:off x="1850653" y="404664"/>
            <a:ext cx="8229600" cy="864096"/>
          </a:xfrm>
        </p:spPr>
        <p:txBody>
          <a:bodyPr>
            <a:normAutofit/>
          </a:bodyPr>
          <a:lstStyle/>
          <a:p>
            <a:r>
              <a:rPr lang="de-CH" dirty="0"/>
              <a:t>Links</a:t>
            </a:r>
          </a:p>
        </p:txBody>
      </p:sp>
      <p:sp>
        <p:nvSpPr>
          <p:cNvPr id="76804" name="Textfeld 3"/>
          <p:cNvSpPr txBox="1">
            <a:spLocks noChangeArrowheads="1"/>
          </p:cNvSpPr>
          <p:nvPr/>
        </p:nvSpPr>
        <p:spPr bwMode="auto">
          <a:xfrm>
            <a:off x="4079776" y="2132856"/>
            <a:ext cx="5643562" cy="2769989"/>
          </a:xfrm>
          <a:prstGeom prst="rect">
            <a:avLst/>
          </a:prstGeom>
          <a:noFill/>
          <a:ln w="9525">
            <a:noFill/>
            <a:miter lim="800000"/>
            <a:headEnd/>
            <a:tailEnd/>
          </a:ln>
        </p:spPr>
        <p:txBody>
          <a:bodyPr wrap="square">
            <a:spAutoFit/>
          </a:bodyPr>
          <a:lstStyle/>
          <a:p>
            <a:pPr>
              <a:buFont typeface="Arial" pitchFamily="34" charset="0"/>
              <a:buChar char="•"/>
              <a:defRPr/>
            </a:pPr>
            <a:r>
              <a:rPr lang="de-CH" sz="2800" dirty="0">
                <a:latin typeface="+mn-lt"/>
              </a:rPr>
              <a:t> </a:t>
            </a:r>
            <a:r>
              <a:rPr lang="de-CH" sz="2800" dirty="0" err="1">
                <a:latin typeface="+mn-lt"/>
              </a:rPr>
              <a:t>www.infodrog.ch</a:t>
            </a:r>
            <a:br>
              <a:rPr lang="de-CH" sz="2800" dirty="0">
                <a:latin typeface="+mn-lt"/>
              </a:rPr>
            </a:br>
            <a:endParaRPr lang="de-CH" sz="1100" dirty="0">
              <a:latin typeface="+mn-lt"/>
            </a:endParaRPr>
          </a:p>
          <a:p>
            <a:pPr>
              <a:buFont typeface="Arial" charset="0"/>
              <a:buChar char="•"/>
              <a:defRPr/>
            </a:pPr>
            <a:r>
              <a:rPr lang="de-CH" sz="2800" dirty="0">
                <a:latin typeface="+mn-lt"/>
              </a:rPr>
              <a:t> www.bag.admin.ch</a:t>
            </a:r>
            <a:br>
              <a:rPr lang="de-CH" sz="2800" dirty="0">
                <a:latin typeface="+mn-lt"/>
              </a:rPr>
            </a:br>
            <a:endParaRPr lang="de-CH" sz="1100" dirty="0">
              <a:latin typeface="+mn-lt"/>
            </a:endParaRPr>
          </a:p>
          <a:p>
            <a:pPr>
              <a:buFont typeface="Arial" charset="0"/>
              <a:buChar char="•"/>
              <a:defRPr/>
            </a:pPr>
            <a:r>
              <a:rPr lang="de-CH" sz="2800" dirty="0">
                <a:latin typeface="+mn-lt"/>
              </a:rPr>
              <a:t> </a:t>
            </a:r>
            <a:r>
              <a:rPr lang="de-CH" sz="2800" dirty="0" err="1">
                <a:latin typeface="+mn-lt"/>
              </a:rPr>
              <a:t>www.suchtschweiz.ch</a:t>
            </a:r>
            <a:br>
              <a:rPr lang="de-CH" sz="2800" dirty="0">
                <a:latin typeface="+mn-lt"/>
              </a:rPr>
            </a:br>
            <a:endParaRPr lang="de-CH" sz="1100" dirty="0">
              <a:latin typeface="+mn-lt"/>
            </a:endParaRPr>
          </a:p>
          <a:p>
            <a:pPr>
              <a:buFont typeface="Arial" charset="0"/>
              <a:buChar char="•"/>
              <a:defRPr/>
            </a:pPr>
            <a:r>
              <a:rPr lang="de-CH" sz="2800" dirty="0">
                <a:latin typeface="+mn-lt"/>
              </a:rPr>
              <a:t> www.praxis-suchtmedizin.ch</a:t>
            </a:r>
          </a:p>
          <a:p>
            <a:pPr>
              <a:buFont typeface="Arial" charset="0"/>
              <a:buChar char="•"/>
              <a:defRPr/>
            </a:pPr>
            <a:endParaRPr lang="de-CH" sz="1100" dirty="0">
              <a:latin typeface="+mn-lt"/>
            </a:endParaRPr>
          </a:p>
          <a:p>
            <a:pPr>
              <a:defRPr/>
            </a:pPr>
            <a:endParaRPr lang="de-CH"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p:cNvSpPr>
            <a:spLocks noGrp="1"/>
          </p:cNvSpPr>
          <p:nvPr>
            <p:ph type="ctrTitle"/>
          </p:nvPr>
        </p:nvSpPr>
        <p:spPr>
          <a:xfrm>
            <a:off x="2208213" y="260351"/>
            <a:ext cx="7772400" cy="1152525"/>
          </a:xfrm>
        </p:spPr>
        <p:txBody>
          <a:bodyPr/>
          <a:lstStyle/>
          <a:p>
            <a:r>
              <a:rPr lang="de-CH"/>
              <a:t>Literatur</a:t>
            </a:r>
          </a:p>
        </p:txBody>
      </p:sp>
      <p:sp>
        <p:nvSpPr>
          <p:cNvPr id="76804" name="Textfeld 3"/>
          <p:cNvSpPr txBox="1">
            <a:spLocks noChangeArrowheads="1"/>
          </p:cNvSpPr>
          <p:nvPr/>
        </p:nvSpPr>
        <p:spPr bwMode="auto">
          <a:xfrm>
            <a:off x="1847528" y="1196752"/>
            <a:ext cx="8572500" cy="4862870"/>
          </a:xfrm>
          <a:prstGeom prst="rect">
            <a:avLst/>
          </a:prstGeom>
          <a:noFill/>
          <a:ln w="9525">
            <a:noFill/>
            <a:miter lim="800000"/>
            <a:headEnd/>
            <a:tailEnd/>
          </a:ln>
        </p:spPr>
        <p:txBody>
          <a:bodyPr>
            <a:spAutoFit/>
          </a:bodyPr>
          <a:lstStyle/>
          <a:p>
            <a:pPr>
              <a:defRPr/>
            </a:pPr>
            <a:br>
              <a:rPr lang="de-CH" sz="2000" dirty="0">
                <a:latin typeface="+mn-lt"/>
              </a:rPr>
            </a:br>
            <a:endParaRPr lang="de-CH" sz="1000" dirty="0">
              <a:latin typeface="+mn-lt"/>
            </a:endParaRPr>
          </a:p>
          <a:p>
            <a:pPr>
              <a:buFont typeface="Arial" charset="0"/>
              <a:buChar char="•"/>
              <a:defRPr/>
            </a:pPr>
            <a:r>
              <a:rPr lang="de-CH" sz="2000" dirty="0">
                <a:latin typeface="+mn-lt"/>
              </a:rPr>
              <a:t> </a:t>
            </a:r>
            <a:r>
              <a:rPr lang="de-CH" sz="2000" b="1" dirty="0">
                <a:latin typeface="+mn-lt"/>
              </a:rPr>
              <a:t>Soziale Arbeit und Sucht</a:t>
            </a:r>
            <a:r>
              <a:rPr lang="de-CH" sz="2000" dirty="0">
                <a:latin typeface="+mn-lt"/>
              </a:rPr>
              <a:t>; Marcel Krebs, Roger Mäder, Tanya Mezzera (2021),</a:t>
            </a:r>
            <a:br>
              <a:rPr lang="de-CH" sz="2000" dirty="0">
                <a:latin typeface="+mn-lt"/>
              </a:rPr>
            </a:br>
            <a:r>
              <a:rPr lang="de-CH" sz="2000" dirty="0">
                <a:latin typeface="+mn-lt"/>
              </a:rPr>
              <a:t>   Springerverlag</a:t>
            </a:r>
          </a:p>
          <a:p>
            <a:pPr>
              <a:buFont typeface="Arial" charset="0"/>
              <a:buChar char="•"/>
              <a:defRPr/>
            </a:pPr>
            <a:r>
              <a:rPr lang="de-CH" sz="2000" dirty="0">
                <a:latin typeface="+mn-lt"/>
              </a:rPr>
              <a:t> </a:t>
            </a:r>
            <a:r>
              <a:rPr lang="de-CH" sz="2000" b="1" dirty="0">
                <a:latin typeface="+mn-lt"/>
              </a:rPr>
              <a:t>Die Sucht-Enzyklopädie</a:t>
            </a:r>
            <a:r>
              <a:rPr lang="de-CH" sz="2000" dirty="0">
                <a:latin typeface="+mn-lt"/>
              </a:rPr>
              <a:t>; Otto Schmid, Thomas Müller, (2021) </a:t>
            </a:r>
            <a:r>
              <a:rPr lang="de-CH" sz="2000" dirty="0" err="1">
                <a:latin typeface="+mn-lt"/>
              </a:rPr>
              <a:t>Pabst</a:t>
            </a:r>
            <a:r>
              <a:rPr lang="de-CH" sz="2000" dirty="0">
                <a:latin typeface="+mn-lt"/>
              </a:rPr>
              <a:t> Verlag</a:t>
            </a:r>
          </a:p>
          <a:p>
            <a:pPr>
              <a:buFont typeface="Arial" charset="0"/>
              <a:buChar char="•"/>
              <a:defRPr/>
            </a:pPr>
            <a:r>
              <a:rPr lang="de-CH" sz="2000" b="1" dirty="0">
                <a:latin typeface="+mn-lt"/>
              </a:rPr>
              <a:t> Motivierende Gesprächsführung</a:t>
            </a:r>
            <a:r>
              <a:rPr lang="de-CH" sz="2000" dirty="0">
                <a:latin typeface="+mn-lt"/>
              </a:rPr>
              <a:t>; William Richard Miller &amp; Stephan Rollnick</a:t>
            </a:r>
            <a:br>
              <a:rPr lang="de-CH" sz="2000" dirty="0">
                <a:latin typeface="+mn-lt"/>
              </a:rPr>
            </a:br>
            <a:r>
              <a:rPr lang="de-CH" sz="2000" dirty="0">
                <a:latin typeface="+mn-lt"/>
              </a:rPr>
              <a:t>   (2015), Lambertus Verlag</a:t>
            </a:r>
          </a:p>
          <a:p>
            <a:pPr>
              <a:buFont typeface="Arial" charset="0"/>
              <a:buChar char="•"/>
              <a:defRPr/>
            </a:pPr>
            <a:r>
              <a:rPr lang="de-CH" sz="2000" b="1" dirty="0">
                <a:latin typeface="+mn-lt"/>
              </a:rPr>
              <a:t> Lehrbuch der systemischen Therapie und Beratung</a:t>
            </a:r>
            <a:r>
              <a:rPr lang="de-CH" sz="2000" dirty="0">
                <a:latin typeface="+mn-lt"/>
              </a:rPr>
              <a:t>; A. v. Schlippe, </a:t>
            </a:r>
            <a:br>
              <a:rPr lang="de-CH" sz="2000" dirty="0">
                <a:latin typeface="+mn-lt"/>
              </a:rPr>
            </a:br>
            <a:r>
              <a:rPr lang="de-CH" sz="2000" dirty="0">
                <a:latin typeface="+mn-lt"/>
              </a:rPr>
              <a:t>   J. Schweitzer, (2016) Verlag </a:t>
            </a:r>
            <a:r>
              <a:rPr lang="de-CH" sz="2000" dirty="0" err="1">
                <a:latin typeface="+mn-lt"/>
              </a:rPr>
              <a:t>Vandenhoeck&amp;Ruprecht</a:t>
            </a:r>
            <a:endParaRPr lang="de-CH" sz="2000" dirty="0">
              <a:latin typeface="+mn-lt"/>
            </a:endParaRPr>
          </a:p>
          <a:p>
            <a:pPr>
              <a:buFont typeface="Arial" charset="0"/>
              <a:buChar char="•"/>
              <a:defRPr/>
            </a:pPr>
            <a:r>
              <a:rPr lang="de-CH" sz="2000" b="1" dirty="0">
                <a:latin typeface="+mn-lt"/>
              </a:rPr>
              <a:t> Geschichten zum Nachdenken; </a:t>
            </a:r>
            <a:r>
              <a:rPr lang="de-CH" sz="2000" dirty="0">
                <a:latin typeface="+mn-lt"/>
              </a:rPr>
              <a:t>Jorge </a:t>
            </a:r>
            <a:r>
              <a:rPr lang="de-CH" sz="2000" dirty="0" err="1">
                <a:latin typeface="+mn-lt"/>
              </a:rPr>
              <a:t>Bucay</a:t>
            </a:r>
            <a:r>
              <a:rPr lang="de-CH" sz="2000" dirty="0">
                <a:latin typeface="+mn-lt"/>
              </a:rPr>
              <a:t> (2009), Fischer Verlag, </a:t>
            </a:r>
            <a:br>
              <a:rPr lang="de-CH" sz="2000" dirty="0">
                <a:latin typeface="+mn-lt"/>
              </a:rPr>
            </a:br>
            <a:r>
              <a:rPr lang="de-CH" sz="2000" dirty="0">
                <a:latin typeface="+mn-lt"/>
              </a:rPr>
              <a:t>   ISBN 978-3-596-17691-5</a:t>
            </a:r>
            <a:endParaRPr lang="de-CH" sz="1000" dirty="0">
              <a:latin typeface="+mn-lt"/>
            </a:endParaRPr>
          </a:p>
          <a:p>
            <a:pPr>
              <a:buFont typeface="Arial" pitchFamily="34" charset="0"/>
              <a:buChar char="•"/>
              <a:defRPr/>
            </a:pPr>
            <a:r>
              <a:rPr lang="de-CH" sz="2000" dirty="0">
                <a:latin typeface="+mn-lt"/>
              </a:rPr>
              <a:t> </a:t>
            </a:r>
            <a:r>
              <a:rPr lang="de-CH" sz="2000" b="1" dirty="0">
                <a:latin typeface="+mn-lt"/>
              </a:rPr>
              <a:t>Sucht- Genuss und Therapie – Ein gesellschaftlicher Wandel</a:t>
            </a:r>
            <a:r>
              <a:rPr lang="de-CH" sz="2000" dirty="0">
                <a:latin typeface="+mn-lt"/>
              </a:rPr>
              <a:t>; Otto Schmid &amp; </a:t>
            </a:r>
            <a:br>
              <a:rPr lang="de-CH" sz="2000" dirty="0">
                <a:latin typeface="+mn-lt"/>
              </a:rPr>
            </a:br>
            <a:r>
              <a:rPr lang="de-CH" sz="2000" dirty="0">
                <a:latin typeface="+mn-lt"/>
              </a:rPr>
              <a:t>   Thomas Müller (2015), Verlag </a:t>
            </a:r>
            <a:r>
              <a:rPr lang="de-CH" sz="2000" dirty="0" err="1">
                <a:latin typeface="+mn-lt"/>
              </a:rPr>
              <a:t>Pabst</a:t>
            </a:r>
            <a:endParaRPr lang="de-CH" sz="2000" dirty="0">
              <a:latin typeface="+mn-lt"/>
            </a:endParaRPr>
          </a:p>
          <a:p>
            <a:pPr>
              <a:buFont typeface="Arial" pitchFamily="34" charset="0"/>
              <a:buChar char="•"/>
              <a:defRPr/>
            </a:pPr>
            <a:r>
              <a:rPr lang="de-CH" sz="2000" b="1" dirty="0">
                <a:latin typeface="+mn-lt"/>
              </a:rPr>
              <a:t> Die </a:t>
            </a:r>
            <a:r>
              <a:rPr lang="de-CH" sz="2000" b="1" dirty="0" err="1">
                <a:latin typeface="+mn-lt"/>
              </a:rPr>
              <a:t>klientenzentrierte</a:t>
            </a:r>
            <a:r>
              <a:rPr lang="de-CH" sz="2000" b="1" dirty="0">
                <a:latin typeface="+mn-lt"/>
              </a:rPr>
              <a:t> Gesprächspsychotherapie</a:t>
            </a:r>
            <a:r>
              <a:rPr lang="de-CH" sz="2000" dirty="0">
                <a:latin typeface="+mn-lt"/>
              </a:rPr>
              <a:t>, Carl Rogers (1993), Fischer </a:t>
            </a:r>
            <a:br>
              <a:rPr lang="de-CH" sz="2000" dirty="0">
                <a:latin typeface="+mn-lt"/>
              </a:rPr>
            </a:br>
            <a:r>
              <a:rPr lang="de-CH" sz="2000" dirty="0">
                <a:latin typeface="+mn-lt"/>
              </a:rPr>
              <a:t>   Verlag</a:t>
            </a:r>
          </a:p>
          <a:p>
            <a:pPr>
              <a:buFont typeface="Arial" pitchFamily="34" charset="0"/>
              <a:buChar char="•"/>
              <a:defRPr/>
            </a:pPr>
            <a:endParaRPr lang="de-CH" sz="2000" dirty="0">
              <a:latin typeface="+mn-lt"/>
            </a:endParaRPr>
          </a:p>
        </p:txBody>
      </p:sp>
    </p:spTree>
    <p:extLst>
      <p:ext uri="{BB962C8B-B14F-4D97-AF65-F5344CB8AC3E}">
        <p14:creationId xmlns:p14="http://schemas.microsoft.com/office/powerpoint/2010/main" val="3772989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8C929CF-5DA5-E83E-8B57-876965BCA340}"/>
              </a:ext>
            </a:extLst>
          </p:cNvPr>
          <p:cNvSpPr>
            <a:spLocks noGrp="1"/>
          </p:cNvSpPr>
          <p:nvPr>
            <p:ph idx="1"/>
          </p:nvPr>
        </p:nvSpPr>
        <p:spPr/>
        <p:txBody>
          <a:bodyPr/>
          <a:lstStyle/>
          <a:p>
            <a:pPr marL="0" indent="0" algn="ctr">
              <a:buNone/>
            </a:pPr>
            <a:r>
              <a:rPr lang="de-CH" dirty="0"/>
              <a:t>Für Fragen stehe ich gerne zur Verfügung:</a:t>
            </a:r>
          </a:p>
          <a:p>
            <a:pPr marL="0" indent="0" algn="ctr">
              <a:buNone/>
            </a:pPr>
            <a:endParaRPr lang="de-CH" dirty="0"/>
          </a:p>
          <a:p>
            <a:pPr marL="0" indent="0" algn="ctr">
              <a:buNone/>
            </a:pPr>
            <a:r>
              <a:rPr lang="de-CH" dirty="0"/>
              <a:t>help.@fosmumos.ch</a:t>
            </a:r>
          </a:p>
          <a:p>
            <a:pPr marL="0" indent="0" algn="ctr">
              <a:buNone/>
            </a:pPr>
            <a:r>
              <a:rPr lang="de-CH" dirty="0"/>
              <a:t>oder</a:t>
            </a:r>
          </a:p>
          <a:p>
            <a:pPr marL="0" indent="0" algn="ctr">
              <a:buNone/>
            </a:pPr>
            <a:r>
              <a:rPr lang="de-CH" dirty="0" err="1"/>
              <a:t>roger.maeder@fosumos.ch</a:t>
            </a:r>
            <a:endParaRPr lang="de-CH" dirty="0"/>
          </a:p>
          <a:p>
            <a:pPr marL="0" indent="0" algn="ctr">
              <a:buNone/>
            </a:pPr>
            <a:r>
              <a:rPr lang="de-CH" dirty="0"/>
              <a:t>oder</a:t>
            </a:r>
          </a:p>
          <a:p>
            <a:pPr marL="0" indent="0" algn="ctr">
              <a:buNone/>
            </a:pPr>
            <a:r>
              <a:rPr lang="de-CH" dirty="0"/>
              <a:t>079 344 55 67</a:t>
            </a:r>
          </a:p>
        </p:txBody>
      </p:sp>
    </p:spTree>
    <p:extLst>
      <p:ext uri="{BB962C8B-B14F-4D97-AF65-F5344CB8AC3E}">
        <p14:creationId xmlns:p14="http://schemas.microsoft.com/office/powerpoint/2010/main" val="1872976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65CD0C-25C6-CF4F-928C-8EBA8DD5E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568" y="1052737"/>
            <a:ext cx="8172400" cy="4720489"/>
          </a:xfrm>
          <a:prstGeom prst="rect">
            <a:avLst/>
          </a:prstGeom>
        </p:spPr>
      </p:pic>
    </p:spTree>
    <p:extLst>
      <p:ext uri="{BB962C8B-B14F-4D97-AF65-F5344CB8AC3E}">
        <p14:creationId xmlns:p14="http://schemas.microsoft.com/office/powerpoint/2010/main" val="246174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F811D-9D84-6F3C-A674-4678EE7823FB}"/>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7869052D-D804-0D3F-D715-5F45CFE9AE23}"/>
              </a:ext>
            </a:extLst>
          </p:cNvPr>
          <p:cNvSpPr>
            <a:spLocks noGrp="1"/>
          </p:cNvSpPr>
          <p:nvPr>
            <p:ph idx="1"/>
          </p:nvPr>
        </p:nvSpPr>
        <p:spPr/>
        <p:txBody>
          <a:bodyPr/>
          <a:lstStyle/>
          <a:p>
            <a:endParaRPr lang="de-CH"/>
          </a:p>
        </p:txBody>
      </p:sp>
    </p:spTree>
    <p:extLst>
      <p:ext uri="{BB962C8B-B14F-4D97-AF65-F5344CB8AC3E}">
        <p14:creationId xmlns:p14="http://schemas.microsoft.com/office/powerpoint/2010/main" val="3016851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0B64A-1E5F-AEEC-80BD-B225BFBABE26}"/>
              </a:ext>
            </a:extLst>
          </p:cNvPr>
          <p:cNvSpPr>
            <a:spLocks noGrp="1"/>
          </p:cNvSpPr>
          <p:nvPr>
            <p:ph type="title"/>
          </p:nvPr>
        </p:nvSpPr>
        <p:spPr>
          <a:xfrm>
            <a:off x="609600" y="274638"/>
            <a:ext cx="10972800" cy="2938338"/>
          </a:xfrm>
        </p:spPr>
        <p:txBody>
          <a:bodyPr>
            <a:normAutofit/>
          </a:bodyPr>
          <a:lstStyle/>
          <a:p>
            <a:r>
              <a:rPr lang="de-CH" dirty="0"/>
              <a:t>Psychologie im Beratungsgespräch mit Patient:innen - Anwendungstechniken, Tipps und Tricks zu motivierten Patient:innen </a:t>
            </a:r>
          </a:p>
        </p:txBody>
      </p:sp>
      <p:pic>
        <p:nvPicPr>
          <p:cNvPr id="4" name="Grafik 3" descr="Ein Bild, das Text, Screenshot, Schrift, Marke enthält.&#10;&#10;Automatisch generierte Beschreibung">
            <a:extLst>
              <a:ext uri="{FF2B5EF4-FFF2-40B4-BE49-F238E27FC236}">
                <a16:creationId xmlns:a16="http://schemas.microsoft.com/office/drawing/2014/main" id="{6069425A-1A3E-FFA7-A6E2-976B41A94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478" y="2846713"/>
            <a:ext cx="3003044" cy="3737444"/>
          </a:xfrm>
          <a:prstGeom prst="rect">
            <a:avLst/>
          </a:prstGeom>
          <a:effectLst>
            <a:softEdge rad="25400"/>
          </a:effectLst>
        </p:spPr>
      </p:pic>
    </p:spTree>
    <p:extLst>
      <p:ext uri="{BB962C8B-B14F-4D97-AF65-F5344CB8AC3E}">
        <p14:creationId xmlns:p14="http://schemas.microsoft.com/office/powerpoint/2010/main" val="2321955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0"/>
            <a:ext cx="10972800" cy="1143000"/>
          </a:xfrm>
        </p:spPr>
        <p:txBody>
          <a:bodyPr/>
          <a:lstStyle/>
          <a:p>
            <a:r>
              <a:rPr lang="de-DE" dirty="0"/>
              <a:t>Zur Einstimmung</a:t>
            </a:r>
          </a:p>
        </p:txBody>
      </p:sp>
      <p:pic>
        <p:nvPicPr>
          <p:cNvPr id="5" name="Nachgift_kurz.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a:effectLst>
            <a:softEdge rad="38100"/>
          </a:effectLst>
        </p:spPr>
      </p:pic>
    </p:spTree>
    <p:extLst>
      <p:ext uri="{BB962C8B-B14F-4D97-AF65-F5344CB8AC3E}">
        <p14:creationId xmlns:p14="http://schemas.microsoft.com/office/powerpoint/2010/main" val="745914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67C33-3BA4-9246-AFBD-50FDCBAC5410}"/>
              </a:ext>
            </a:extLst>
          </p:cNvPr>
          <p:cNvSpPr>
            <a:spLocks noGrp="1"/>
          </p:cNvSpPr>
          <p:nvPr>
            <p:ph type="title"/>
          </p:nvPr>
        </p:nvSpPr>
        <p:spPr/>
        <p:txBody>
          <a:bodyPr/>
          <a:lstStyle/>
          <a:p>
            <a:r>
              <a:rPr lang="de-CH" dirty="0"/>
              <a:t>Motivational Interviewing</a:t>
            </a:r>
          </a:p>
        </p:txBody>
      </p:sp>
      <p:sp>
        <p:nvSpPr>
          <p:cNvPr id="4" name="Textfeld 3">
            <a:extLst>
              <a:ext uri="{FF2B5EF4-FFF2-40B4-BE49-F238E27FC236}">
                <a16:creationId xmlns:a16="http://schemas.microsoft.com/office/drawing/2014/main" id="{DF1D65C9-C30E-AF46-BE93-DB31E560AF96}"/>
              </a:ext>
            </a:extLst>
          </p:cNvPr>
          <p:cNvSpPr txBox="1"/>
          <p:nvPr/>
        </p:nvSpPr>
        <p:spPr>
          <a:xfrm>
            <a:off x="6384032" y="4331704"/>
            <a:ext cx="3456384" cy="1323439"/>
          </a:xfrm>
          <a:prstGeom prst="rect">
            <a:avLst/>
          </a:prstGeom>
          <a:noFill/>
        </p:spPr>
        <p:txBody>
          <a:bodyPr wrap="square" rtlCol="0">
            <a:spAutoFit/>
          </a:bodyPr>
          <a:lstStyle/>
          <a:p>
            <a:pPr algn="ctr"/>
            <a:r>
              <a:rPr lang="de-CH" sz="1600" dirty="0" err="1">
                <a:latin typeface="+mn-lt"/>
              </a:rPr>
              <a:t>Stehpan</a:t>
            </a:r>
            <a:r>
              <a:rPr lang="de-CH" sz="1600" dirty="0">
                <a:latin typeface="+mn-lt"/>
              </a:rPr>
              <a:t> </a:t>
            </a:r>
            <a:r>
              <a:rPr lang="de-CH" sz="1600" dirty="0" err="1">
                <a:latin typeface="+mn-lt"/>
              </a:rPr>
              <a:t>Rollnick</a:t>
            </a:r>
            <a:br>
              <a:rPr lang="de-CH" sz="1600" dirty="0">
                <a:latin typeface="+mn-lt"/>
              </a:rPr>
            </a:br>
            <a:r>
              <a:rPr lang="de-CH" sz="1600" dirty="0">
                <a:latin typeface="+mn-lt"/>
              </a:rPr>
              <a:t>klinischer Psychologe und Professor </a:t>
            </a:r>
          </a:p>
          <a:p>
            <a:pPr algn="ctr"/>
            <a:r>
              <a:rPr lang="de-CH" sz="1600" dirty="0">
                <a:latin typeface="+mn-lt"/>
              </a:rPr>
              <a:t>der Health Care Communication  Departement of General Practice  Cardiff University Wales</a:t>
            </a:r>
          </a:p>
        </p:txBody>
      </p:sp>
      <p:sp>
        <p:nvSpPr>
          <p:cNvPr id="7" name="Textfeld 6">
            <a:extLst>
              <a:ext uri="{FF2B5EF4-FFF2-40B4-BE49-F238E27FC236}">
                <a16:creationId xmlns:a16="http://schemas.microsoft.com/office/drawing/2014/main" id="{A55EED66-9E56-A14C-8EC6-3D9B9B3CCDCD}"/>
              </a:ext>
            </a:extLst>
          </p:cNvPr>
          <p:cNvSpPr txBox="1"/>
          <p:nvPr/>
        </p:nvSpPr>
        <p:spPr>
          <a:xfrm>
            <a:off x="2008763" y="4331703"/>
            <a:ext cx="3960440" cy="1077218"/>
          </a:xfrm>
          <a:prstGeom prst="rect">
            <a:avLst/>
          </a:prstGeom>
          <a:noFill/>
        </p:spPr>
        <p:txBody>
          <a:bodyPr wrap="square" rtlCol="0">
            <a:spAutoFit/>
          </a:bodyPr>
          <a:lstStyle/>
          <a:p>
            <a:pPr algn="ctr"/>
            <a:r>
              <a:rPr lang="de-CH" sz="1600" dirty="0">
                <a:latin typeface="+mn-lt"/>
              </a:rPr>
              <a:t>William Richard Miller</a:t>
            </a:r>
            <a:br>
              <a:rPr lang="de-CH" sz="1600" dirty="0">
                <a:latin typeface="+mn-lt"/>
              </a:rPr>
            </a:br>
            <a:r>
              <a:rPr lang="de-CH" sz="1600" dirty="0" err="1">
                <a:latin typeface="+mn-lt"/>
              </a:rPr>
              <a:t>erimierter</a:t>
            </a:r>
            <a:r>
              <a:rPr lang="de-CH" sz="1600" dirty="0">
                <a:latin typeface="+mn-lt"/>
              </a:rPr>
              <a:t> Professor für </a:t>
            </a:r>
          </a:p>
          <a:p>
            <a:pPr algn="ctr"/>
            <a:r>
              <a:rPr lang="de-CH" sz="1600" dirty="0">
                <a:latin typeface="+mn-lt"/>
              </a:rPr>
              <a:t>Psychologie und Psychiatrie </a:t>
            </a:r>
          </a:p>
          <a:p>
            <a:pPr algn="ctr"/>
            <a:r>
              <a:rPr lang="de-CH" sz="1600" dirty="0">
                <a:latin typeface="+mn-lt"/>
              </a:rPr>
              <a:t>Universität New Mexico</a:t>
            </a:r>
          </a:p>
        </p:txBody>
      </p:sp>
      <p:pic>
        <p:nvPicPr>
          <p:cNvPr id="8" name="Grafik 7" descr="Ein Bild, das Mann, Person, Wand, drinnen enthält.&#10;&#10;Automatisch generierte Beschreibung">
            <a:extLst>
              <a:ext uri="{FF2B5EF4-FFF2-40B4-BE49-F238E27FC236}">
                <a16:creationId xmlns:a16="http://schemas.microsoft.com/office/drawing/2014/main" id="{AEC6CABA-2B36-9BAE-B574-A98FC0237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829" y="1244329"/>
            <a:ext cx="4896544" cy="2929182"/>
          </a:xfrm>
          <a:prstGeom prst="rect">
            <a:avLst/>
          </a:prstGeom>
        </p:spPr>
      </p:pic>
    </p:spTree>
    <p:extLst>
      <p:ext uri="{BB962C8B-B14F-4D97-AF65-F5344CB8AC3E}">
        <p14:creationId xmlns:p14="http://schemas.microsoft.com/office/powerpoint/2010/main" val="1108594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2152650" y="325673"/>
            <a:ext cx="7886700" cy="1017796"/>
          </a:xfrm>
        </p:spPr>
        <p:txBody>
          <a:bodyPr>
            <a:normAutofit/>
          </a:bodyPr>
          <a:lstStyle/>
          <a:p>
            <a:pPr>
              <a:defRPr/>
            </a:pPr>
            <a:r>
              <a:rPr lang="de-CH" dirty="0"/>
              <a:t>Motivational </a:t>
            </a:r>
            <a:r>
              <a:rPr lang="de-CH" dirty="0" err="1"/>
              <a:t>Interviewing</a:t>
            </a:r>
            <a:endParaRPr lang="de-CH" dirty="0"/>
          </a:p>
        </p:txBody>
      </p:sp>
      <p:sp>
        <p:nvSpPr>
          <p:cNvPr id="7" name="Datumsplatzhalter 3"/>
          <p:cNvSpPr>
            <a:spLocks noGrp="1"/>
          </p:cNvSpPr>
          <p:nvPr>
            <p:ph type="dt" sz="half" idx="4294967295"/>
          </p:nvPr>
        </p:nvSpPr>
        <p:spPr>
          <a:xfrm>
            <a:off x="1524000" y="5624514"/>
            <a:ext cx="2057400" cy="274637"/>
          </a:xfrm>
          <a:prstGeom prst="rect">
            <a:avLst/>
          </a:prstGeom>
        </p:spPr>
        <p:txBody>
          <a:bodyPr/>
          <a:lstStyle/>
          <a:p>
            <a:pPr>
              <a:defRPr/>
            </a:pPr>
            <a:r>
              <a:rPr lang="de-DE">
                <a:latin typeface="Comic Sans MS" pitchFamily="66" charset="0"/>
              </a:rPr>
              <a:t>   </a:t>
            </a:r>
            <a:endParaRPr lang="de-CH" sz="1050" dirty="0"/>
          </a:p>
        </p:txBody>
      </p:sp>
      <p:sp>
        <p:nvSpPr>
          <p:cNvPr id="2" name="Rechteck 1"/>
          <p:cNvSpPr/>
          <p:nvPr/>
        </p:nvSpPr>
        <p:spPr>
          <a:xfrm>
            <a:off x="5156366" y="3910656"/>
            <a:ext cx="5103421" cy="1588127"/>
          </a:xfrm>
          <a:prstGeom prst="rect">
            <a:avLst/>
          </a:prstGeom>
        </p:spPr>
        <p:txBody>
          <a:bodyPr wrap="square">
            <a:spAutoFit/>
          </a:bodyPr>
          <a:lstStyle/>
          <a:p>
            <a:pPr marL="411480" indent="-308610">
              <a:spcBef>
                <a:spcPct val="20000"/>
              </a:spcBef>
              <a:buClr>
                <a:schemeClr val="tx1">
                  <a:shade val="95000"/>
                </a:schemeClr>
              </a:buClr>
              <a:buSzPct val="65000"/>
              <a:buFont typeface="Wingdings 2"/>
              <a:buChar char=""/>
              <a:defRPr/>
            </a:pPr>
            <a:r>
              <a:rPr lang="de-CH" dirty="0">
                <a:latin typeface="+mj-lt"/>
              </a:rPr>
              <a:t>William Miller &amp; Stephan </a:t>
            </a:r>
            <a:r>
              <a:rPr lang="de-CH" dirty="0" err="1">
                <a:latin typeface="+mj-lt"/>
              </a:rPr>
              <a:t>Rollnick</a:t>
            </a:r>
            <a:endParaRPr lang="de-CH" dirty="0">
              <a:latin typeface="+mj-lt"/>
            </a:endParaRPr>
          </a:p>
          <a:p>
            <a:pPr marL="411480" indent="-308610">
              <a:spcBef>
                <a:spcPct val="20000"/>
              </a:spcBef>
              <a:buClr>
                <a:schemeClr val="tx1">
                  <a:shade val="95000"/>
                </a:schemeClr>
              </a:buClr>
              <a:buSzPct val="65000"/>
              <a:buFont typeface="Wingdings 2"/>
              <a:buChar char=""/>
              <a:defRPr/>
            </a:pPr>
            <a:r>
              <a:rPr lang="de-CH" dirty="0">
                <a:latin typeface="+mj-lt"/>
              </a:rPr>
              <a:t>Aus Praxis mit Suchtpatienten entstanden</a:t>
            </a:r>
          </a:p>
          <a:p>
            <a:pPr marL="411480" indent="-308610">
              <a:spcBef>
                <a:spcPct val="20000"/>
              </a:spcBef>
              <a:buClr>
                <a:schemeClr val="tx1">
                  <a:shade val="95000"/>
                </a:schemeClr>
              </a:buClr>
              <a:buSzPct val="65000"/>
              <a:buFont typeface="Wingdings 2"/>
              <a:buChar char=""/>
              <a:defRPr/>
            </a:pPr>
            <a:r>
              <a:rPr lang="de-CH" dirty="0">
                <a:latin typeface="+mj-lt"/>
              </a:rPr>
              <a:t>Weltweit führender Gesprächsführungsansatz bei heiklen Themen und in schwierigen Gesprächen</a:t>
            </a:r>
          </a:p>
        </p:txBody>
      </p:sp>
      <p:pic>
        <p:nvPicPr>
          <p:cNvPr id="6" name="Bild 5" descr="Bildschirmfoto 2015-10-28 um 11.31.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852917"/>
            <a:ext cx="2698643" cy="3771597"/>
          </a:xfrm>
          <a:prstGeom prst="rect">
            <a:avLst/>
          </a:prstGeom>
        </p:spPr>
      </p:pic>
      <p:sp>
        <p:nvSpPr>
          <p:cNvPr id="9" name="Rechteck 8"/>
          <p:cNvSpPr/>
          <p:nvPr/>
        </p:nvSpPr>
        <p:spPr>
          <a:xfrm>
            <a:off x="4919410" y="1969076"/>
            <a:ext cx="5577333" cy="170816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effectLst>
            <a:outerShdw blurRad="50800" dist="38100" dir="2700000" algn="tl" rotWithShape="0">
              <a:prstClr val="black">
                <a:alpha val="40000"/>
              </a:prstClr>
            </a:outerShdw>
          </a:effectLst>
        </p:spPr>
        <p:txBody>
          <a:bodyPr wrap="square">
            <a:spAutoFit/>
          </a:bodyPr>
          <a:lstStyle/>
          <a:p>
            <a:pPr marL="102870">
              <a:spcBef>
                <a:spcPct val="20000"/>
              </a:spcBef>
              <a:buClr>
                <a:schemeClr val="tx1">
                  <a:shade val="95000"/>
                </a:schemeClr>
              </a:buClr>
              <a:buSzPct val="65000"/>
              <a:defRPr/>
            </a:pPr>
            <a:r>
              <a:rPr lang="de-CH" sz="2100" dirty="0">
                <a:ea typeface="Al Nile" charset="-78"/>
                <a:cs typeface="Al Nile" charset="-78"/>
              </a:rPr>
              <a:t>...ist eine personenzentrierte, zielorientierte Methode der Gesprächsführung, welche die intrinsische </a:t>
            </a:r>
            <a:r>
              <a:rPr lang="de-CH" sz="2100" dirty="0">
                <a:highlight>
                  <a:srgbClr val="FFFF00"/>
                </a:highlight>
                <a:ea typeface="Al Nile" charset="-78"/>
                <a:cs typeface="Al Nile" charset="-78"/>
              </a:rPr>
              <a:t>Veränderung</a:t>
            </a:r>
            <a:r>
              <a:rPr lang="de-CH" sz="2100" dirty="0">
                <a:ea typeface="Al Nile" charset="-78"/>
                <a:cs typeface="Al Nile" charset="-78"/>
              </a:rPr>
              <a:t>s</a:t>
            </a:r>
            <a:r>
              <a:rPr lang="de-CH" sz="2100" dirty="0">
                <a:highlight>
                  <a:srgbClr val="FFFF00"/>
                </a:highlight>
                <a:ea typeface="Al Nile" charset="-78"/>
                <a:cs typeface="Al Nile" charset="-78"/>
              </a:rPr>
              <a:t>motivation</a:t>
            </a:r>
            <a:r>
              <a:rPr lang="de-CH" sz="2100" dirty="0">
                <a:ea typeface="Al Nile" charset="-78"/>
                <a:cs typeface="Al Nile" charset="-78"/>
              </a:rPr>
              <a:t> durch Herauslocken und Erforschen von </a:t>
            </a:r>
            <a:r>
              <a:rPr lang="de-CH" sz="2100" dirty="0">
                <a:highlight>
                  <a:srgbClr val="FFFF00"/>
                </a:highlight>
                <a:ea typeface="Al Nile" charset="-78"/>
                <a:cs typeface="Al Nile" charset="-78"/>
              </a:rPr>
              <a:t>Ambivalenzen</a:t>
            </a:r>
            <a:r>
              <a:rPr lang="de-CH" sz="2100" dirty="0">
                <a:ea typeface="Al Nile" charset="-78"/>
                <a:cs typeface="Al Nile" charset="-78"/>
              </a:rPr>
              <a:t> fördern möchte.</a:t>
            </a:r>
          </a:p>
        </p:txBody>
      </p:sp>
    </p:spTree>
    <p:extLst>
      <p:ext uri="{BB962C8B-B14F-4D97-AF65-F5344CB8AC3E}">
        <p14:creationId xmlns:p14="http://schemas.microsoft.com/office/powerpoint/2010/main" val="17874021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2154134" y="369632"/>
            <a:ext cx="7886700" cy="1017796"/>
          </a:xfrm>
        </p:spPr>
        <p:txBody>
          <a:bodyPr>
            <a:normAutofit/>
          </a:bodyPr>
          <a:lstStyle/>
          <a:p>
            <a:pPr>
              <a:defRPr/>
            </a:pPr>
            <a:r>
              <a:rPr lang="de-CH" dirty="0"/>
              <a:t>Motivational </a:t>
            </a:r>
            <a:r>
              <a:rPr lang="de-CH" dirty="0" err="1"/>
              <a:t>Interviewing</a:t>
            </a:r>
            <a:endParaRPr lang="de-CH" dirty="0"/>
          </a:p>
        </p:txBody>
      </p:sp>
      <p:sp>
        <p:nvSpPr>
          <p:cNvPr id="7" name="Datumsplatzhalter 3"/>
          <p:cNvSpPr>
            <a:spLocks noGrp="1"/>
          </p:cNvSpPr>
          <p:nvPr>
            <p:ph type="dt" sz="half" idx="4294967295"/>
          </p:nvPr>
        </p:nvSpPr>
        <p:spPr>
          <a:xfrm>
            <a:off x="1524000" y="5624514"/>
            <a:ext cx="2057400" cy="274637"/>
          </a:xfrm>
          <a:prstGeom prst="rect">
            <a:avLst/>
          </a:prstGeom>
        </p:spPr>
        <p:txBody>
          <a:bodyPr/>
          <a:lstStyle/>
          <a:p>
            <a:pPr>
              <a:defRPr/>
            </a:pPr>
            <a:r>
              <a:rPr lang="de-DE">
                <a:latin typeface="Comic Sans MS" pitchFamily="66" charset="0"/>
              </a:rPr>
              <a:t>   </a:t>
            </a:r>
            <a:endParaRPr lang="de-CH" sz="1050" dirty="0"/>
          </a:p>
        </p:txBody>
      </p:sp>
      <p:sp>
        <p:nvSpPr>
          <p:cNvPr id="2" name="Rechteck 1"/>
          <p:cNvSpPr/>
          <p:nvPr/>
        </p:nvSpPr>
        <p:spPr>
          <a:xfrm>
            <a:off x="2530434" y="3644984"/>
            <a:ext cx="7303325" cy="1348061"/>
          </a:xfrm>
          <a:prstGeom prst="rect">
            <a:avLst/>
          </a:prstGeom>
        </p:spPr>
        <p:txBody>
          <a:bodyPr wrap="square">
            <a:spAutoFit/>
          </a:bodyPr>
          <a:lstStyle/>
          <a:p>
            <a:pPr marL="411480" indent="-308610">
              <a:spcBef>
                <a:spcPct val="20000"/>
              </a:spcBef>
              <a:buClr>
                <a:schemeClr val="tx1">
                  <a:shade val="95000"/>
                </a:schemeClr>
              </a:buClr>
              <a:buSzPct val="65000"/>
              <a:buFont typeface="Wingdings 2"/>
              <a:buChar char=""/>
              <a:defRPr/>
            </a:pPr>
            <a:r>
              <a:rPr lang="de-CH" sz="2400" dirty="0">
                <a:latin typeface="+mj-lt"/>
              </a:rPr>
              <a:t>... ist geprägt vom Menschenbild, von der </a:t>
            </a:r>
            <a:r>
              <a:rPr lang="de-CH" sz="2400" b="1" dirty="0">
                <a:latin typeface="+mj-lt"/>
              </a:rPr>
              <a:t>Haltung</a:t>
            </a:r>
          </a:p>
          <a:p>
            <a:pPr marL="411480" indent="-308610">
              <a:spcBef>
                <a:spcPct val="20000"/>
              </a:spcBef>
              <a:buClr>
                <a:schemeClr val="tx1">
                  <a:shade val="95000"/>
                </a:schemeClr>
              </a:buClr>
              <a:buSzPct val="65000"/>
              <a:buFont typeface="Wingdings 2"/>
              <a:buChar char=""/>
              <a:defRPr/>
            </a:pPr>
            <a:r>
              <a:rPr lang="de-CH" sz="2400" dirty="0">
                <a:latin typeface="+mj-lt"/>
              </a:rPr>
              <a:t>... bedingt eine Selbst- und Auftragsklärung (</a:t>
            </a:r>
            <a:r>
              <a:rPr lang="de-CH" sz="2400" b="1" dirty="0">
                <a:latin typeface="+mj-lt"/>
              </a:rPr>
              <a:t>Kontext</a:t>
            </a:r>
            <a:r>
              <a:rPr lang="de-CH" sz="2400" dirty="0">
                <a:latin typeface="+mj-lt"/>
              </a:rPr>
              <a:t>)</a:t>
            </a:r>
          </a:p>
          <a:p>
            <a:pPr marL="411480" indent="-308610">
              <a:spcBef>
                <a:spcPct val="20000"/>
              </a:spcBef>
              <a:buClr>
                <a:schemeClr val="tx1">
                  <a:shade val="95000"/>
                </a:schemeClr>
              </a:buClr>
              <a:buSzPct val="65000"/>
              <a:buFont typeface="Wingdings 2"/>
              <a:buChar char=""/>
              <a:defRPr/>
            </a:pPr>
            <a:r>
              <a:rPr lang="de-CH" sz="2400" dirty="0">
                <a:latin typeface="+mj-lt"/>
              </a:rPr>
              <a:t>... wird bestimmt durch die </a:t>
            </a:r>
            <a:r>
              <a:rPr lang="de-CH" sz="2400" b="1" dirty="0">
                <a:latin typeface="+mj-lt"/>
              </a:rPr>
              <a:t>Vorgehensweise</a:t>
            </a:r>
          </a:p>
        </p:txBody>
      </p:sp>
      <p:sp>
        <p:nvSpPr>
          <p:cNvPr id="5" name="Rechteck 4"/>
          <p:cNvSpPr/>
          <p:nvPr/>
        </p:nvSpPr>
        <p:spPr>
          <a:xfrm>
            <a:off x="2530434" y="2290544"/>
            <a:ext cx="7134103" cy="830997"/>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effectLst>
            <a:outerShdw blurRad="50800" dist="38100" dir="2700000" algn="tl" rotWithShape="0">
              <a:prstClr val="black">
                <a:alpha val="40000"/>
              </a:prstClr>
            </a:outerShdw>
          </a:effectLst>
        </p:spPr>
        <p:txBody>
          <a:bodyPr wrap="square">
            <a:spAutoFit/>
          </a:bodyPr>
          <a:lstStyle/>
          <a:p>
            <a:pPr marL="102870">
              <a:spcBef>
                <a:spcPct val="20000"/>
              </a:spcBef>
              <a:buClr>
                <a:schemeClr val="tx1">
                  <a:shade val="95000"/>
                </a:schemeClr>
              </a:buClr>
              <a:buSzPct val="65000"/>
              <a:defRPr/>
            </a:pPr>
            <a:r>
              <a:rPr lang="de-CH" sz="2400" dirty="0">
                <a:ea typeface="Al Nile" charset="-78"/>
                <a:cs typeface="Al Nile" charset="-78"/>
              </a:rPr>
              <a:t>„</a:t>
            </a:r>
            <a:r>
              <a:rPr lang="de-CH" sz="2400" dirty="0" err="1">
                <a:ea typeface="Al Nile" charset="-78"/>
                <a:cs typeface="Al Nile" charset="-78"/>
              </a:rPr>
              <a:t>it‘s</a:t>
            </a:r>
            <a:r>
              <a:rPr lang="de-CH" sz="2400" dirty="0">
                <a:ea typeface="Al Nile" charset="-78"/>
                <a:cs typeface="Al Nile" charset="-78"/>
              </a:rPr>
              <a:t> an inter-view a </a:t>
            </a:r>
            <a:r>
              <a:rPr lang="de-CH" sz="2400" dirty="0" err="1">
                <a:ea typeface="Al Nile" charset="-78"/>
                <a:cs typeface="Al Nile" charset="-78"/>
              </a:rPr>
              <a:t>looking</a:t>
            </a:r>
            <a:r>
              <a:rPr lang="de-CH" sz="2400" dirty="0">
                <a:ea typeface="Al Nile" charset="-78"/>
                <a:cs typeface="Al Nile" charset="-78"/>
              </a:rPr>
              <a:t> </a:t>
            </a:r>
            <a:r>
              <a:rPr lang="de-CH" sz="2400" dirty="0" err="1">
                <a:ea typeface="Al Nile" charset="-78"/>
                <a:cs typeface="Al Nile" charset="-78"/>
              </a:rPr>
              <a:t>together</a:t>
            </a:r>
            <a:r>
              <a:rPr lang="de-CH" sz="2400" dirty="0">
                <a:ea typeface="Al Nile" charset="-78"/>
                <a:cs typeface="Al Nile" charset="-78"/>
              </a:rPr>
              <a:t> at </a:t>
            </a:r>
            <a:r>
              <a:rPr lang="de-CH" sz="2400" dirty="0" err="1">
                <a:ea typeface="Al Nile" charset="-78"/>
                <a:cs typeface="Al Nile" charset="-78"/>
              </a:rPr>
              <a:t>something</a:t>
            </a:r>
            <a:r>
              <a:rPr lang="de-CH" sz="2400" dirty="0">
                <a:ea typeface="Al Nile" charset="-78"/>
                <a:cs typeface="Al Nile" charset="-78"/>
              </a:rPr>
              <a:t>“ (Miller &amp; </a:t>
            </a:r>
            <a:r>
              <a:rPr lang="de-CH" sz="2400" dirty="0" err="1">
                <a:ea typeface="Al Nile" charset="-78"/>
                <a:cs typeface="Al Nile" charset="-78"/>
              </a:rPr>
              <a:t>Rollnick</a:t>
            </a:r>
            <a:r>
              <a:rPr lang="de-CH" sz="2400" dirty="0">
                <a:ea typeface="Al Nile" charset="-78"/>
                <a:cs typeface="Al Nile" charset="-78"/>
              </a:rPr>
              <a:t>, 2002)</a:t>
            </a:r>
          </a:p>
        </p:txBody>
      </p:sp>
    </p:spTree>
    <p:extLst>
      <p:ext uri="{BB962C8B-B14F-4D97-AF65-F5344CB8AC3E}">
        <p14:creationId xmlns:p14="http://schemas.microsoft.com/office/powerpoint/2010/main" val="1378801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41C8E6-1E8F-478D-BA4B-3528B02AA547}"/>
              </a:ext>
            </a:extLst>
          </p:cNvPr>
          <p:cNvSpPr>
            <a:spLocks noGrp="1"/>
          </p:cNvSpPr>
          <p:nvPr>
            <p:ph type="title" idx="4294967295"/>
          </p:nvPr>
        </p:nvSpPr>
        <p:spPr>
          <a:xfrm>
            <a:off x="2460700" y="332656"/>
            <a:ext cx="7886700" cy="994172"/>
          </a:xfrm>
        </p:spPr>
        <p:txBody>
          <a:bodyPr anchor="ctr">
            <a:normAutofit/>
          </a:bodyPr>
          <a:lstStyle/>
          <a:p>
            <a:pPr algn="ctr"/>
            <a:r>
              <a:rPr lang="fr-FR" dirty="0" err="1"/>
              <a:t>Motivational</a:t>
            </a:r>
            <a:r>
              <a:rPr lang="fr-FR" dirty="0"/>
              <a:t> Interviewing</a:t>
            </a:r>
          </a:p>
        </p:txBody>
      </p:sp>
      <p:graphicFrame>
        <p:nvGraphicFramePr>
          <p:cNvPr id="4" name="Espace réservé du contenu 3">
            <a:extLst>
              <a:ext uri="{FF2B5EF4-FFF2-40B4-BE49-F238E27FC236}">
                <a16:creationId xmlns:a16="http://schemas.microsoft.com/office/drawing/2014/main" id="{A7F40BE3-C6FB-4C1F-8E9F-B2FFE7F1E652}"/>
              </a:ext>
            </a:extLst>
          </p:cNvPr>
          <p:cNvGraphicFramePr>
            <a:graphicFrameLocks noGrp="1"/>
          </p:cNvGraphicFramePr>
          <p:nvPr>
            <p:ph idx="4294967295"/>
            <p:extLst>
              <p:ext uri="{D42A27DB-BD31-4B8C-83A1-F6EECF244321}">
                <p14:modId xmlns:p14="http://schemas.microsoft.com/office/powerpoint/2010/main" val="1736273182"/>
              </p:ext>
            </p:extLst>
          </p:nvPr>
        </p:nvGraphicFramePr>
        <p:xfrm>
          <a:off x="1998625" y="1334523"/>
          <a:ext cx="8194750" cy="4298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feld 9">
            <a:extLst>
              <a:ext uri="{FF2B5EF4-FFF2-40B4-BE49-F238E27FC236}">
                <a16:creationId xmlns:a16="http://schemas.microsoft.com/office/drawing/2014/main" id="{4686A889-67C9-C877-FCA2-289BBC21B65D}"/>
              </a:ext>
            </a:extLst>
          </p:cNvPr>
          <p:cNvSpPr txBox="1"/>
          <p:nvPr/>
        </p:nvSpPr>
        <p:spPr>
          <a:xfrm>
            <a:off x="2711625" y="5632565"/>
            <a:ext cx="922047" cy="369332"/>
          </a:xfrm>
          <a:prstGeom prst="rect">
            <a:avLst/>
          </a:prstGeom>
          <a:noFill/>
        </p:spPr>
        <p:txBody>
          <a:bodyPr wrap="none" rtlCol="0">
            <a:spAutoFit/>
          </a:bodyPr>
          <a:lstStyle/>
          <a:p>
            <a:r>
              <a:rPr lang="de-CH" dirty="0">
                <a:latin typeface="+mn-lt"/>
              </a:rPr>
              <a:t>Haltung</a:t>
            </a:r>
          </a:p>
        </p:txBody>
      </p:sp>
      <p:sp>
        <p:nvSpPr>
          <p:cNvPr id="11" name="Textfeld 10">
            <a:extLst>
              <a:ext uri="{FF2B5EF4-FFF2-40B4-BE49-F238E27FC236}">
                <a16:creationId xmlns:a16="http://schemas.microsoft.com/office/drawing/2014/main" id="{6BED499E-4B81-4E5C-165F-05C1E32F6639}"/>
              </a:ext>
            </a:extLst>
          </p:cNvPr>
          <p:cNvSpPr txBox="1"/>
          <p:nvPr/>
        </p:nvSpPr>
        <p:spPr>
          <a:xfrm>
            <a:off x="5879977" y="5632565"/>
            <a:ext cx="905697" cy="369332"/>
          </a:xfrm>
          <a:prstGeom prst="rect">
            <a:avLst/>
          </a:prstGeom>
          <a:noFill/>
        </p:spPr>
        <p:txBody>
          <a:bodyPr wrap="none" rtlCol="0">
            <a:spAutoFit/>
          </a:bodyPr>
          <a:lstStyle/>
          <a:p>
            <a:r>
              <a:rPr lang="de-CH" dirty="0">
                <a:latin typeface="+mn-lt"/>
              </a:rPr>
              <a:t>Kontext</a:t>
            </a:r>
          </a:p>
        </p:txBody>
      </p:sp>
      <p:sp>
        <p:nvSpPr>
          <p:cNvPr id="12" name="Textfeld 11">
            <a:extLst>
              <a:ext uri="{FF2B5EF4-FFF2-40B4-BE49-F238E27FC236}">
                <a16:creationId xmlns:a16="http://schemas.microsoft.com/office/drawing/2014/main" id="{FFFC2FC0-356F-3FE7-9E4E-3B3EA3501793}"/>
              </a:ext>
            </a:extLst>
          </p:cNvPr>
          <p:cNvSpPr txBox="1"/>
          <p:nvPr/>
        </p:nvSpPr>
        <p:spPr>
          <a:xfrm>
            <a:off x="8328249" y="5632565"/>
            <a:ext cx="1712007" cy="369332"/>
          </a:xfrm>
          <a:prstGeom prst="rect">
            <a:avLst/>
          </a:prstGeom>
          <a:noFill/>
        </p:spPr>
        <p:txBody>
          <a:bodyPr wrap="none" rtlCol="0">
            <a:spAutoFit/>
          </a:bodyPr>
          <a:lstStyle/>
          <a:p>
            <a:r>
              <a:rPr lang="de-CH" dirty="0">
                <a:latin typeface="+mn-lt"/>
              </a:rPr>
              <a:t>Vorgehensweise</a:t>
            </a:r>
          </a:p>
        </p:txBody>
      </p:sp>
    </p:spTree>
    <p:extLst>
      <p:ext uri="{BB962C8B-B14F-4D97-AF65-F5344CB8AC3E}">
        <p14:creationId xmlns:p14="http://schemas.microsoft.com/office/powerpoint/2010/main" val="1048049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7D5BD40-6DC3-B841-B9E1-8EA5D91B82BC}"/>
              </a:ext>
            </a:extLst>
          </p:cNvPr>
          <p:cNvSpPr txBox="1"/>
          <p:nvPr/>
        </p:nvSpPr>
        <p:spPr>
          <a:xfrm flipH="1">
            <a:off x="2148704" y="363484"/>
            <a:ext cx="8064895" cy="646331"/>
          </a:xfrm>
          <a:prstGeom prst="rect">
            <a:avLst/>
          </a:prstGeom>
          <a:noFill/>
        </p:spPr>
        <p:txBody>
          <a:bodyPr wrap="square" rtlCol="0">
            <a:spAutoFit/>
          </a:bodyPr>
          <a:lstStyle/>
          <a:p>
            <a:pPr algn="ctr"/>
            <a:r>
              <a:rPr lang="de-DE" sz="3600" dirty="0">
                <a:latin typeface="+mn-lt"/>
              </a:rPr>
              <a:t>Faktoren der Veränderung </a:t>
            </a:r>
          </a:p>
        </p:txBody>
      </p:sp>
      <p:sp>
        <p:nvSpPr>
          <p:cNvPr id="3" name="Textfeld 2">
            <a:extLst>
              <a:ext uri="{FF2B5EF4-FFF2-40B4-BE49-F238E27FC236}">
                <a16:creationId xmlns:a16="http://schemas.microsoft.com/office/drawing/2014/main" id="{806840FE-0269-CD45-AD3E-DDB5A17F7552}"/>
              </a:ext>
            </a:extLst>
          </p:cNvPr>
          <p:cNvSpPr txBox="1"/>
          <p:nvPr/>
        </p:nvSpPr>
        <p:spPr>
          <a:xfrm>
            <a:off x="1635350" y="1119222"/>
            <a:ext cx="9091601" cy="461665"/>
          </a:xfrm>
          <a:prstGeom prst="rect">
            <a:avLst/>
          </a:prstGeom>
          <a:noFill/>
        </p:spPr>
        <p:txBody>
          <a:bodyPr wrap="square" rtlCol="0">
            <a:spAutoFit/>
          </a:bodyPr>
          <a:lstStyle/>
          <a:p>
            <a:r>
              <a:rPr lang="de-DE" sz="2400" dirty="0">
                <a:latin typeface="+mn-lt"/>
              </a:rPr>
              <a:t>Die Bereitschaft von Menschen, sich zu verändern ist geprägt von </a:t>
            </a:r>
          </a:p>
        </p:txBody>
      </p:sp>
      <p:pic>
        <p:nvPicPr>
          <p:cNvPr id="4" name="Grafik 3">
            <a:extLst>
              <a:ext uri="{FF2B5EF4-FFF2-40B4-BE49-F238E27FC236}">
                <a16:creationId xmlns:a16="http://schemas.microsoft.com/office/drawing/2014/main" id="{27635D40-7A43-A44B-9F3B-49CE0D13B0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5850" y="2033275"/>
            <a:ext cx="7480300" cy="4191000"/>
          </a:xfrm>
          <a:prstGeom prst="rect">
            <a:avLst/>
          </a:prstGeom>
        </p:spPr>
      </p:pic>
      <p:sp>
        <p:nvSpPr>
          <p:cNvPr id="8" name="Oval 7">
            <a:extLst>
              <a:ext uri="{FF2B5EF4-FFF2-40B4-BE49-F238E27FC236}">
                <a16:creationId xmlns:a16="http://schemas.microsoft.com/office/drawing/2014/main" id="{4A727C3E-796E-9048-A1C9-69A76FA51978}"/>
              </a:ext>
            </a:extLst>
          </p:cNvPr>
          <p:cNvSpPr/>
          <p:nvPr/>
        </p:nvSpPr>
        <p:spPr>
          <a:xfrm rot="20255469">
            <a:off x="8325789" y="2019290"/>
            <a:ext cx="1728192" cy="6525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ysClr val="windowText" lastClr="000000"/>
                </a:solidFill>
              </a:rPr>
              <a:t>wollen</a:t>
            </a:r>
          </a:p>
        </p:txBody>
      </p:sp>
      <p:sp>
        <p:nvSpPr>
          <p:cNvPr id="9" name="Oval 8">
            <a:extLst>
              <a:ext uri="{FF2B5EF4-FFF2-40B4-BE49-F238E27FC236}">
                <a16:creationId xmlns:a16="http://schemas.microsoft.com/office/drawing/2014/main" id="{98BFAD2C-7DA6-9943-B289-47C1452B37A6}"/>
              </a:ext>
            </a:extLst>
          </p:cNvPr>
          <p:cNvSpPr/>
          <p:nvPr/>
        </p:nvSpPr>
        <p:spPr>
          <a:xfrm rot="20255469">
            <a:off x="8603403" y="4186155"/>
            <a:ext cx="1728192" cy="6525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ysClr val="windowText" lastClr="000000"/>
                </a:solidFill>
              </a:rPr>
              <a:t>können</a:t>
            </a:r>
          </a:p>
        </p:txBody>
      </p:sp>
      <p:sp>
        <p:nvSpPr>
          <p:cNvPr id="10" name="Textfeld 9">
            <a:extLst>
              <a:ext uri="{FF2B5EF4-FFF2-40B4-BE49-F238E27FC236}">
                <a16:creationId xmlns:a16="http://schemas.microsoft.com/office/drawing/2014/main" id="{FCF3AB62-DD5B-23B4-8606-5C8A6F127972}"/>
              </a:ext>
            </a:extLst>
          </p:cNvPr>
          <p:cNvSpPr txBox="1"/>
          <p:nvPr/>
        </p:nvSpPr>
        <p:spPr>
          <a:xfrm>
            <a:off x="4006392" y="1784611"/>
            <a:ext cx="3983303" cy="461665"/>
          </a:xfrm>
          <a:prstGeom prst="rect">
            <a:avLst/>
          </a:prstGeom>
          <a:solidFill>
            <a:srgbClr val="92D050"/>
          </a:solidFill>
        </p:spPr>
        <p:txBody>
          <a:bodyPr wrap="square" rtlCol="0">
            <a:spAutoFit/>
          </a:bodyPr>
          <a:lstStyle/>
          <a:p>
            <a:pPr algn="ctr"/>
            <a:r>
              <a:rPr lang="de-DE" sz="2400" dirty="0">
                <a:latin typeface="+mn-lt"/>
              </a:rPr>
              <a:t>Wichtigkeit (→Change Talk)</a:t>
            </a:r>
            <a:endParaRPr lang="de-DE" dirty="0">
              <a:latin typeface="+mn-lt"/>
            </a:endParaRPr>
          </a:p>
        </p:txBody>
      </p:sp>
      <p:sp>
        <p:nvSpPr>
          <p:cNvPr id="11" name="Textfeld 10">
            <a:extLst>
              <a:ext uri="{FF2B5EF4-FFF2-40B4-BE49-F238E27FC236}">
                <a16:creationId xmlns:a16="http://schemas.microsoft.com/office/drawing/2014/main" id="{4625B2C0-5CE4-0C06-369B-50AEE7375CE1}"/>
              </a:ext>
            </a:extLst>
          </p:cNvPr>
          <p:cNvSpPr txBox="1"/>
          <p:nvPr/>
        </p:nvSpPr>
        <p:spPr>
          <a:xfrm>
            <a:off x="3791743" y="3897943"/>
            <a:ext cx="4608511" cy="461665"/>
          </a:xfrm>
          <a:prstGeom prst="rect">
            <a:avLst/>
          </a:prstGeom>
          <a:solidFill>
            <a:srgbClr val="92D050"/>
          </a:solidFill>
        </p:spPr>
        <p:txBody>
          <a:bodyPr wrap="square" rtlCol="0">
            <a:spAutoFit/>
          </a:bodyPr>
          <a:lstStyle/>
          <a:p>
            <a:pPr algn="ctr"/>
            <a:r>
              <a:rPr lang="de-DE" sz="2400" dirty="0">
                <a:latin typeface="+mn-lt"/>
              </a:rPr>
              <a:t>Zuversicht (→</a:t>
            </a:r>
            <a:r>
              <a:rPr lang="de-DE" sz="2400" dirty="0" err="1">
                <a:latin typeface="+mn-lt"/>
              </a:rPr>
              <a:t>Confidence</a:t>
            </a:r>
            <a:r>
              <a:rPr lang="de-DE" sz="2400" dirty="0">
                <a:latin typeface="+mn-lt"/>
              </a:rPr>
              <a:t> Talk)</a:t>
            </a:r>
            <a:endParaRPr lang="de-DE" dirty="0">
              <a:latin typeface="+mn-lt"/>
            </a:endParaRPr>
          </a:p>
        </p:txBody>
      </p:sp>
    </p:spTree>
    <p:extLst>
      <p:ext uri="{BB962C8B-B14F-4D97-AF65-F5344CB8AC3E}">
        <p14:creationId xmlns:p14="http://schemas.microsoft.com/office/powerpoint/2010/main" val="2584394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F846E-6D14-D546-BA02-67DD6E15C338}"/>
              </a:ext>
            </a:extLst>
          </p:cNvPr>
          <p:cNvSpPr>
            <a:spLocks noGrp="1"/>
          </p:cNvSpPr>
          <p:nvPr>
            <p:ph type="title"/>
          </p:nvPr>
        </p:nvSpPr>
        <p:spPr/>
        <p:txBody>
          <a:bodyPr/>
          <a:lstStyle/>
          <a:p>
            <a:r>
              <a:rPr lang="de-CH" dirty="0"/>
              <a:t>Ambivalenz</a:t>
            </a:r>
          </a:p>
        </p:txBody>
      </p:sp>
      <p:sp>
        <p:nvSpPr>
          <p:cNvPr id="3" name="Textfeld 2">
            <a:extLst>
              <a:ext uri="{FF2B5EF4-FFF2-40B4-BE49-F238E27FC236}">
                <a16:creationId xmlns:a16="http://schemas.microsoft.com/office/drawing/2014/main" id="{166793D6-243D-1648-A294-335195AA61E9}"/>
              </a:ext>
            </a:extLst>
          </p:cNvPr>
          <p:cNvSpPr txBox="1"/>
          <p:nvPr/>
        </p:nvSpPr>
        <p:spPr>
          <a:xfrm>
            <a:off x="1981200" y="1417639"/>
            <a:ext cx="8507288"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Klient:innen sind nicht unmotiviert, sondern ambivalent! </a:t>
            </a:r>
          </a:p>
        </p:txBody>
      </p:sp>
      <p:sp>
        <p:nvSpPr>
          <p:cNvPr id="4" name="Textfeld 3">
            <a:extLst>
              <a:ext uri="{FF2B5EF4-FFF2-40B4-BE49-F238E27FC236}">
                <a16:creationId xmlns:a16="http://schemas.microsoft.com/office/drawing/2014/main" id="{68818B10-B817-DF48-BDC2-76D46D8633CD}"/>
              </a:ext>
            </a:extLst>
          </p:cNvPr>
          <p:cNvSpPr txBox="1"/>
          <p:nvPr/>
        </p:nvSpPr>
        <p:spPr>
          <a:xfrm>
            <a:off x="1981200" y="2808084"/>
            <a:ext cx="8507288" cy="830997"/>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2 Seelen schlagen in der Brust, eine für Veränderung, eine gegen die Veränderung (Kosten-Nutzenanalyse)</a:t>
            </a:r>
          </a:p>
        </p:txBody>
      </p:sp>
      <p:sp>
        <p:nvSpPr>
          <p:cNvPr id="5" name="Textfeld 4">
            <a:extLst>
              <a:ext uri="{FF2B5EF4-FFF2-40B4-BE49-F238E27FC236}">
                <a16:creationId xmlns:a16="http://schemas.microsoft.com/office/drawing/2014/main" id="{657EDD91-23BB-C346-9ECF-7FBC7837667F}"/>
              </a:ext>
            </a:extLst>
          </p:cNvPr>
          <p:cNvSpPr txBox="1"/>
          <p:nvPr/>
        </p:nvSpPr>
        <p:spPr>
          <a:xfrm>
            <a:off x="1981200" y="1884754"/>
            <a:ext cx="8507288"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Motivation ist nicht Voraussetzung sondern Ziel der Behandlung</a:t>
            </a:r>
          </a:p>
        </p:txBody>
      </p:sp>
      <p:sp>
        <p:nvSpPr>
          <p:cNvPr id="7" name="Textfeld 6">
            <a:extLst>
              <a:ext uri="{FF2B5EF4-FFF2-40B4-BE49-F238E27FC236}">
                <a16:creationId xmlns:a16="http://schemas.microsoft.com/office/drawing/2014/main" id="{88B19B46-5891-344E-86ED-5481D30EF62D}"/>
              </a:ext>
            </a:extLst>
          </p:cNvPr>
          <p:cNvSpPr txBox="1"/>
          <p:nvPr/>
        </p:nvSpPr>
        <p:spPr>
          <a:xfrm>
            <a:off x="1981200" y="2346419"/>
            <a:ext cx="9299376"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Ambivalenz veranlasst Menschen über eine Situation nach zu denken</a:t>
            </a:r>
          </a:p>
        </p:txBody>
      </p:sp>
      <p:sp>
        <p:nvSpPr>
          <p:cNvPr id="8" name="Textfeld 7">
            <a:extLst>
              <a:ext uri="{FF2B5EF4-FFF2-40B4-BE49-F238E27FC236}">
                <a16:creationId xmlns:a16="http://schemas.microsoft.com/office/drawing/2014/main" id="{F7D8372D-5DD2-DD44-870E-B42A358A53F0}"/>
              </a:ext>
            </a:extLst>
          </p:cNvPr>
          <p:cNvSpPr txBox="1"/>
          <p:nvPr/>
        </p:nvSpPr>
        <p:spPr>
          <a:xfrm>
            <a:off x="1981200" y="3639081"/>
            <a:ext cx="8507288" cy="830997"/>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Ambivalente Menschen vermischen Argumente zur Veränderung (Change Talk) mit Argumenten zum Status Quo (Sustain Talk)</a:t>
            </a:r>
          </a:p>
        </p:txBody>
      </p:sp>
      <p:sp>
        <p:nvSpPr>
          <p:cNvPr id="9" name="Textfeld 8">
            <a:extLst>
              <a:ext uri="{FF2B5EF4-FFF2-40B4-BE49-F238E27FC236}">
                <a16:creationId xmlns:a16="http://schemas.microsoft.com/office/drawing/2014/main" id="{EFFD7E3D-B8B0-1744-84C8-BD5062F9E69F}"/>
              </a:ext>
            </a:extLst>
          </p:cNvPr>
          <p:cNvSpPr txBox="1"/>
          <p:nvPr/>
        </p:nvSpPr>
        <p:spPr>
          <a:xfrm>
            <a:off x="2495600" y="4860116"/>
            <a:ext cx="7413248" cy="461665"/>
          </a:xfrm>
          <a:prstGeom prst="rect">
            <a:avLst/>
          </a:prstGeom>
          <a:solidFill>
            <a:srgbClr val="92D050"/>
          </a:solidFill>
        </p:spPr>
        <p:txBody>
          <a:bodyPr wrap="none" rtlCol="0">
            <a:spAutoFit/>
          </a:bodyPr>
          <a:lstStyle/>
          <a:p>
            <a:r>
              <a:rPr lang="de-DE" sz="2400" dirty="0"/>
              <a:t>Ambivalenzen sind die Grundlagen zur Veränderung </a:t>
            </a:r>
          </a:p>
        </p:txBody>
      </p:sp>
    </p:spTree>
    <p:extLst>
      <p:ext uri="{BB962C8B-B14F-4D97-AF65-F5344CB8AC3E}">
        <p14:creationId xmlns:p14="http://schemas.microsoft.com/office/powerpoint/2010/main" val="2977582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78098"/>
          </a:xfrm>
        </p:spPr>
        <p:txBody>
          <a:bodyPr/>
          <a:lstStyle/>
          <a:p>
            <a:r>
              <a:rPr lang="de-DE" dirty="0"/>
              <a:t>Die Entscheidungswaage</a:t>
            </a:r>
          </a:p>
        </p:txBody>
      </p:sp>
      <p:sp>
        <p:nvSpPr>
          <p:cNvPr id="3" name="Textfeld 2">
            <a:extLst>
              <a:ext uri="{FF2B5EF4-FFF2-40B4-BE49-F238E27FC236}">
                <a16:creationId xmlns:a16="http://schemas.microsoft.com/office/drawing/2014/main" id="{42576229-9818-DB4E-9E98-45297D9E5434}"/>
              </a:ext>
            </a:extLst>
          </p:cNvPr>
          <p:cNvSpPr txBox="1"/>
          <p:nvPr/>
        </p:nvSpPr>
        <p:spPr>
          <a:xfrm>
            <a:off x="2423592" y="1410353"/>
            <a:ext cx="3672408" cy="369332"/>
          </a:xfrm>
          <a:prstGeom prst="rect">
            <a:avLst/>
          </a:prstGeom>
          <a:noFill/>
        </p:spPr>
        <p:txBody>
          <a:bodyPr wrap="square" rtlCol="0">
            <a:spAutoFit/>
          </a:bodyPr>
          <a:lstStyle/>
          <a:p>
            <a:r>
              <a:rPr lang="de-DE" b="1" dirty="0">
                <a:latin typeface="+mn-lt"/>
              </a:rPr>
              <a:t>Keine Veränderung (Status quo)</a:t>
            </a:r>
          </a:p>
        </p:txBody>
      </p:sp>
      <p:sp>
        <p:nvSpPr>
          <p:cNvPr id="5" name="Textfeld 4">
            <a:extLst>
              <a:ext uri="{FF2B5EF4-FFF2-40B4-BE49-F238E27FC236}">
                <a16:creationId xmlns:a16="http://schemas.microsoft.com/office/drawing/2014/main" id="{8F0FCB4A-3ADA-8F4A-BC69-8E4401E04EB4}"/>
              </a:ext>
            </a:extLst>
          </p:cNvPr>
          <p:cNvSpPr txBox="1"/>
          <p:nvPr/>
        </p:nvSpPr>
        <p:spPr>
          <a:xfrm>
            <a:off x="6461446" y="1410353"/>
            <a:ext cx="3481334" cy="369332"/>
          </a:xfrm>
          <a:prstGeom prst="rect">
            <a:avLst/>
          </a:prstGeom>
          <a:noFill/>
        </p:spPr>
        <p:txBody>
          <a:bodyPr wrap="square" rtlCol="0">
            <a:spAutoFit/>
          </a:bodyPr>
          <a:lstStyle/>
          <a:p>
            <a:r>
              <a:rPr lang="de-DE" b="1" dirty="0">
                <a:latin typeface="+mn-lt"/>
              </a:rPr>
              <a:t>Veränderung (Change </a:t>
            </a:r>
            <a:r>
              <a:rPr lang="de-DE" b="1" dirty="0" err="1">
                <a:latin typeface="+mn-lt"/>
              </a:rPr>
              <a:t>talk</a:t>
            </a:r>
            <a:r>
              <a:rPr lang="de-DE" b="1" dirty="0">
                <a:latin typeface="+mn-lt"/>
              </a:rPr>
              <a:t>)</a:t>
            </a:r>
          </a:p>
        </p:txBody>
      </p:sp>
      <p:sp>
        <p:nvSpPr>
          <p:cNvPr id="6" name="Textfeld 5">
            <a:extLst>
              <a:ext uri="{FF2B5EF4-FFF2-40B4-BE49-F238E27FC236}">
                <a16:creationId xmlns:a16="http://schemas.microsoft.com/office/drawing/2014/main" id="{04C01366-13FF-A247-9E72-7DB4D3C5004E}"/>
              </a:ext>
            </a:extLst>
          </p:cNvPr>
          <p:cNvSpPr txBox="1"/>
          <p:nvPr/>
        </p:nvSpPr>
        <p:spPr>
          <a:xfrm>
            <a:off x="2255934" y="2610682"/>
            <a:ext cx="1297565" cy="369332"/>
          </a:xfrm>
          <a:prstGeom prst="rect">
            <a:avLst/>
          </a:prstGeom>
          <a:noFill/>
        </p:spPr>
        <p:txBody>
          <a:bodyPr wrap="square" rtlCol="0">
            <a:spAutoFit/>
          </a:bodyPr>
          <a:lstStyle/>
          <a:p>
            <a:r>
              <a:rPr lang="de-DE" b="1" dirty="0">
                <a:latin typeface="+mn-lt"/>
              </a:rPr>
              <a:t>Vorteile</a:t>
            </a:r>
          </a:p>
        </p:txBody>
      </p:sp>
      <p:sp>
        <p:nvSpPr>
          <p:cNvPr id="4" name="Textfeld 3">
            <a:extLst>
              <a:ext uri="{FF2B5EF4-FFF2-40B4-BE49-F238E27FC236}">
                <a16:creationId xmlns:a16="http://schemas.microsoft.com/office/drawing/2014/main" id="{BFB50A99-9FD7-AA4F-B2CE-1E2622A34C95}"/>
              </a:ext>
            </a:extLst>
          </p:cNvPr>
          <p:cNvSpPr txBox="1"/>
          <p:nvPr/>
        </p:nvSpPr>
        <p:spPr>
          <a:xfrm>
            <a:off x="3497154" y="2086227"/>
            <a:ext cx="2598847" cy="1754326"/>
          </a:xfrm>
          <a:prstGeom prst="rect">
            <a:avLst/>
          </a:prstGeom>
          <a:noFill/>
        </p:spPr>
        <p:txBody>
          <a:bodyPr wrap="square" rtlCol="0">
            <a:spAutoFit/>
          </a:bodyPr>
          <a:lstStyle/>
          <a:p>
            <a:pPr marL="285750" indent="-285750">
              <a:buFontTx/>
              <a:buChar char="-"/>
            </a:pPr>
            <a:r>
              <a:rPr lang="de-DE" dirty="0">
                <a:latin typeface="+mn-lt"/>
              </a:rPr>
              <a:t>Schönes Gefühl</a:t>
            </a:r>
          </a:p>
          <a:p>
            <a:pPr marL="285750" indent="-285750">
              <a:buFontTx/>
              <a:buChar char="-"/>
            </a:pPr>
            <a:r>
              <a:rPr lang="de-DE" dirty="0">
                <a:latin typeface="+mn-lt"/>
              </a:rPr>
              <a:t>Beschäftigung</a:t>
            </a:r>
          </a:p>
          <a:p>
            <a:pPr marL="285750" indent="-285750">
              <a:buFontTx/>
              <a:buChar char="-"/>
            </a:pPr>
            <a:r>
              <a:rPr lang="de-DE" dirty="0">
                <a:latin typeface="+mn-lt"/>
              </a:rPr>
              <a:t>Schafft Beziehungen</a:t>
            </a:r>
          </a:p>
          <a:p>
            <a:pPr marL="285750" indent="-285750">
              <a:buFontTx/>
              <a:buChar char="-"/>
            </a:pPr>
            <a:r>
              <a:rPr lang="de-DE" dirty="0">
                <a:latin typeface="+mn-lt"/>
              </a:rPr>
              <a:t>Entspannung</a:t>
            </a:r>
          </a:p>
          <a:p>
            <a:pPr marL="285750" indent="-285750">
              <a:buFontTx/>
              <a:buChar char="-"/>
            </a:pPr>
            <a:r>
              <a:rPr lang="de-DE" dirty="0">
                <a:latin typeface="+mn-lt"/>
              </a:rPr>
              <a:t>Nervenkitzel</a:t>
            </a:r>
          </a:p>
          <a:p>
            <a:pPr marL="285750" indent="-285750">
              <a:buFontTx/>
              <a:buChar char="-"/>
            </a:pPr>
            <a:endParaRPr lang="de-DE" dirty="0"/>
          </a:p>
        </p:txBody>
      </p:sp>
      <p:sp>
        <p:nvSpPr>
          <p:cNvPr id="9" name="Textfeld 8">
            <a:extLst>
              <a:ext uri="{FF2B5EF4-FFF2-40B4-BE49-F238E27FC236}">
                <a16:creationId xmlns:a16="http://schemas.microsoft.com/office/drawing/2014/main" id="{060D3B1D-7A85-6343-BB9F-D4D65099C3FA}"/>
              </a:ext>
            </a:extLst>
          </p:cNvPr>
          <p:cNvSpPr txBox="1"/>
          <p:nvPr/>
        </p:nvSpPr>
        <p:spPr>
          <a:xfrm>
            <a:off x="2255934" y="4841754"/>
            <a:ext cx="1297565" cy="369332"/>
          </a:xfrm>
          <a:prstGeom prst="rect">
            <a:avLst/>
          </a:prstGeom>
          <a:noFill/>
        </p:spPr>
        <p:txBody>
          <a:bodyPr wrap="square" rtlCol="0">
            <a:spAutoFit/>
          </a:bodyPr>
          <a:lstStyle/>
          <a:p>
            <a:r>
              <a:rPr lang="de-DE" b="1" dirty="0">
                <a:latin typeface="+mn-lt"/>
              </a:rPr>
              <a:t>Nachteile</a:t>
            </a:r>
          </a:p>
        </p:txBody>
      </p:sp>
      <p:sp>
        <p:nvSpPr>
          <p:cNvPr id="14" name="Textfeld 13">
            <a:extLst>
              <a:ext uri="{FF2B5EF4-FFF2-40B4-BE49-F238E27FC236}">
                <a16:creationId xmlns:a16="http://schemas.microsoft.com/office/drawing/2014/main" id="{59D82571-01FE-234B-AE12-9386810AB4A5}"/>
              </a:ext>
            </a:extLst>
          </p:cNvPr>
          <p:cNvSpPr txBox="1"/>
          <p:nvPr/>
        </p:nvSpPr>
        <p:spPr>
          <a:xfrm>
            <a:off x="3497154" y="4195424"/>
            <a:ext cx="2598847" cy="1754326"/>
          </a:xfrm>
          <a:prstGeom prst="rect">
            <a:avLst/>
          </a:prstGeom>
          <a:noFill/>
        </p:spPr>
        <p:txBody>
          <a:bodyPr wrap="square" rtlCol="0">
            <a:spAutoFit/>
          </a:bodyPr>
          <a:lstStyle/>
          <a:p>
            <a:pPr marL="285750" indent="-285750">
              <a:buFontTx/>
              <a:buChar char="-"/>
            </a:pPr>
            <a:r>
              <a:rPr lang="de-DE" dirty="0">
                <a:latin typeface="+mn-lt"/>
              </a:rPr>
              <a:t>Körperschädigung</a:t>
            </a:r>
          </a:p>
          <a:p>
            <a:pPr marL="285750" indent="-285750">
              <a:buFontTx/>
              <a:buChar char="-"/>
            </a:pPr>
            <a:r>
              <a:rPr lang="de-DE" dirty="0">
                <a:latin typeface="+mn-lt"/>
              </a:rPr>
              <a:t>Kein gutes Gefühl</a:t>
            </a:r>
          </a:p>
          <a:p>
            <a:pPr marL="285750" indent="-285750">
              <a:buFontTx/>
              <a:buChar char="-"/>
            </a:pPr>
            <a:r>
              <a:rPr lang="de-DE" dirty="0" err="1">
                <a:latin typeface="+mn-lt"/>
              </a:rPr>
              <a:t>Reissen</a:t>
            </a:r>
            <a:endParaRPr lang="de-DE" dirty="0">
              <a:latin typeface="+mn-lt"/>
            </a:endParaRPr>
          </a:p>
          <a:p>
            <a:pPr marL="285750" indent="-285750">
              <a:buFontTx/>
              <a:buChar char="-"/>
            </a:pPr>
            <a:r>
              <a:rPr lang="de-DE" dirty="0">
                <a:latin typeface="+mn-lt"/>
              </a:rPr>
              <a:t>Gefühl v. Abhängigkeit</a:t>
            </a:r>
          </a:p>
          <a:p>
            <a:pPr marL="285750" indent="-285750">
              <a:buFontTx/>
              <a:buChar char="-"/>
            </a:pPr>
            <a:r>
              <a:rPr lang="de-DE" dirty="0">
                <a:latin typeface="+mn-lt"/>
              </a:rPr>
              <a:t>Hilflosigkeit</a:t>
            </a:r>
          </a:p>
          <a:p>
            <a:pPr marL="285750" indent="-285750">
              <a:buFontTx/>
              <a:buChar char="-"/>
            </a:pPr>
            <a:endParaRPr lang="de-DE" dirty="0"/>
          </a:p>
        </p:txBody>
      </p:sp>
      <p:sp>
        <p:nvSpPr>
          <p:cNvPr id="10" name="Textfeld 9">
            <a:extLst>
              <a:ext uri="{FF2B5EF4-FFF2-40B4-BE49-F238E27FC236}">
                <a16:creationId xmlns:a16="http://schemas.microsoft.com/office/drawing/2014/main" id="{04E6338E-50D7-CD45-8524-D9FD231813FA}"/>
              </a:ext>
            </a:extLst>
          </p:cNvPr>
          <p:cNvSpPr txBox="1"/>
          <p:nvPr/>
        </p:nvSpPr>
        <p:spPr>
          <a:xfrm>
            <a:off x="8893464" y="2610682"/>
            <a:ext cx="1297565" cy="369332"/>
          </a:xfrm>
          <a:prstGeom prst="rect">
            <a:avLst/>
          </a:prstGeom>
          <a:noFill/>
        </p:spPr>
        <p:txBody>
          <a:bodyPr wrap="square" rtlCol="0">
            <a:spAutoFit/>
          </a:bodyPr>
          <a:lstStyle/>
          <a:p>
            <a:r>
              <a:rPr lang="de-DE" b="1" dirty="0">
                <a:latin typeface="+mn-lt"/>
              </a:rPr>
              <a:t>Nachteile</a:t>
            </a:r>
          </a:p>
        </p:txBody>
      </p:sp>
      <p:sp>
        <p:nvSpPr>
          <p:cNvPr id="15" name="Textfeld 14">
            <a:extLst>
              <a:ext uri="{FF2B5EF4-FFF2-40B4-BE49-F238E27FC236}">
                <a16:creationId xmlns:a16="http://schemas.microsoft.com/office/drawing/2014/main" id="{D0223610-4E35-334D-B87A-C708045F397C}"/>
              </a:ext>
            </a:extLst>
          </p:cNvPr>
          <p:cNvSpPr txBox="1"/>
          <p:nvPr/>
        </p:nvSpPr>
        <p:spPr>
          <a:xfrm>
            <a:off x="6350962" y="2054869"/>
            <a:ext cx="2598847" cy="1754326"/>
          </a:xfrm>
          <a:prstGeom prst="rect">
            <a:avLst/>
          </a:prstGeom>
          <a:noFill/>
        </p:spPr>
        <p:txBody>
          <a:bodyPr wrap="square" rtlCol="0">
            <a:spAutoFit/>
          </a:bodyPr>
          <a:lstStyle/>
          <a:p>
            <a:pPr marL="285750" indent="-285750">
              <a:buFontTx/>
              <a:buChar char="-"/>
            </a:pPr>
            <a:r>
              <a:rPr lang="de-DE" dirty="0">
                <a:latin typeface="+mn-lt"/>
              </a:rPr>
              <a:t>Druck </a:t>
            </a:r>
            <a:r>
              <a:rPr lang="de-DE" dirty="0">
                <a:latin typeface="+mn-lt"/>
                <a:sym typeface="Wingdings" pitchFamily="2" charset="2"/>
              </a:rPr>
              <a:t>Abstinenz</a:t>
            </a:r>
          </a:p>
          <a:p>
            <a:pPr marL="285750" indent="-285750">
              <a:buFontTx/>
              <a:buChar char="-"/>
            </a:pPr>
            <a:r>
              <a:rPr lang="de-DE" dirty="0">
                <a:latin typeface="+mn-lt"/>
                <a:sym typeface="Wingdings" pitchFamily="2" charset="2"/>
              </a:rPr>
              <a:t>Keine Aufgabe mehr</a:t>
            </a:r>
          </a:p>
          <a:p>
            <a:pPr marL="285750" indent="-285750">
              <a:buFontTx/>
              <a:buChar char="-"/>
            </a:pPr>
            <a:r>
              <a:rPr lang="de-DE" dirty="0">
                <a:latin typeface="+mn-lt"/>
                <a:sym typeface="Wingdings" pitchFamily="2" charset="2"/>
              </a:rPr>
              <a:t>Langeweile</a:t>
            </a:r>
          </a:p>
          <a:p>
            <a:pPr marL="285750" indent="-285750">
              <a:buFontTx/>
              <a:buChar char="-"/>
            </a:pPr>
            <a:r>
              <a:rPr lang="de-DE" dirty="0">
                <a:latin typeface="+mn-lt"/>
                <a:sym typeface="Wingdings" pitchFamily="2" charset="2"/>
              </a:rPr>
              <a:t>Schlechtes Gefühl (psych. Belastung)</a:t>
            </a:r>
            <a:endParaRPr lang="de-DE" dirty="0">
              <a:latin typeface="+mn-lt"/>
            </a:endParaRPr>
          </a:p>
          <a:p>
            <a:pPr marL="285750" indent="-285750">
              <a:buFontTx/>
              <a:buChar char="-"/>
            </a:pPr>
            <a:endParaRPr lang="de-DE" dirty="0"/>
          </a:p>
        </p:txBody>
      </p:sp>
      <p:sp>
        <p:nvSpPr>
          <p:cNvPr id="7" name="Textfeld 6">
            <a:extLst>
              <a:ext uri="{FF2B5EF4-FFF2-40B4-BE49-F238E27FC236}">
                <a16:creationId xmlns:a16="http://schemas.microsoft.com/office/drawing/2014/main" id="{FFDE4EAE-1F3A-3042-A3F1-1EA6C0BC5337}"/>
              </a:ext>
            </a:extLst>
          </p:cNvPr>
          <p:cNvSpPr txBox="1"/>
          <p:nvPr/>
        </p:nvSpPr>
        <p:spPr>
          <a:xfrm>
            <a:off x="8893463" y="4841754"/>
            <a:ext cx="1297565" cy="369332"/>
          </a:xfrm>
          <a:prstGeom prst="rect">
            <a:avLst/>
          </a:prstGeom>
          <a:noFill/>
        </p:spPr>
        <p:txBody>
          <a:bodyPr wrap="square" rtlCol="0">
            <a:spAutoFit/>
          </a:bodyPr>
          <a:lstStyle/>
          <a:p>
            <a:r>
              <a:rPr lang="de-DE" b="1" dirty="0">
                <a:latin typeface="+mn-lt"/>
              </a:rPr>
              <a:t>Vorteile</a:t>
            </a:r>
          </a:p>
        </p:txBody>
      </p:sp>
      <p:sp>
        <p:nvSpPr>
          <p:cNvPr id="16" name="Textfeld 15">
            <a:extLst>
              <a:ext uri="{FF2B5EF4-FFF2-40B4-BE49-F238E27FC236}">
                <a16:creationId xmlns:a16="http://schemas.microsoft.com/office/drawing/2014/main" id="{FC49FE9B-F491-FC45-B028-354FDBC0C06F}"/>
              </a:ext>
            </a:extLst>
          </p:cNvPr>
          <p:cNvSpPr txBox="1"/>
          <p:nvPr/>
        </p:nvSpPr>
        <p:spPr>
          <a:xfrm>
            <a:off x="6350962" y="4195424"/>
            <a:ext cx="2598847" cy="2308324"/>
          </a:xfrm>
          <a:prstGeom prst="rect">
            <a:avLst/>
          </a:prstGeom>
          <a:noFill/>
        </p:spPr>
        <p:txBody>
          <a:bodyPr wrap="square" rtlCol="0">
            <a:spAutoFit/>
          </a:bodyPr>
          <a:lstStyle/>
          <a:p>
            <a:pPr marL="285750" indent="-285750">
              <a:buFontTx/>
              <a:buChar char="-"/>
            </a:pPr>
            <a:r>
              <a:rPr lang="de-DE" dirty="0">
                <a:latin typeface="+mn-lt"/>
              </a:rPr>
              <a:t>Klar im Kopf</a:t>
            </a:r>
          </a:p>
          <a:p>
            <a:pPr marL="285750" indent="-285750">
              <a:buFontTx/>
              <a:buChar char="-"/>
            </a:pPr>
            <a:r>
              <a:rPr lang="de-DE" dirty="0">
                <a:latin typeface="+mn-lt"/>
              </a:rPr>
              <a:t>Freie Gedanken</a:t>
            </a:r>
          </a:p>
          <a:p>
            <a:pPr marL="285750" indent="-285750">
              <a:buFontTx/>
              <a:buChar char="-"/>
            </a:pPr>
            <a:r>
              <a:rPr lang="de-DE" dirty="0">
                <a:latin typeface="+mn-lt"/>
              </a:rPr>
              <a:t>Mehr Geld</a:t>
            </a:r>
          </a:p>
          <a:p>
            <a:pPr marL="285750" indent="-285750">
              <a:buFontTx/>
              <a:buChar char="-"/>
            </a:pPr>
            <a:r>
              <a:rPr lang="de-DE" dirty="0">
                <a:latin typeface="+mn-lt"/>
              </a:rPr>
              <a:t>Gutes Gewissen</a:t>
            </a:r>
          </a:p>
          <a:p>
            <a:pPr marL="285750" indent="-285750">
              <a:buFontTx/>
              <a:buChar char="-"/>
            </a:pPr>
            <a:r>
              <a:rPr lang="de-DE" dirty="0">
                <a:latin typeface="+mn-lt"/>
              </a:rPr>
              <a:t>Zukunftsorientierung</a:t>
            </a:r>
          </a:p>
          <a:p>
            <a:pPr marL="285750" indent="-285750">
              <a:buFontTx/>
              <a:buChar char="-"/>
            </a:pPr>
            <a:r>
              <a:rPr lang="de-DE" dirty="0" err="1">
                <a:latin typeface="+mn-lt"/>
              </a:rPr>
              <a:t>körp</a:t>
            </a:r>
            <a:r>
              <a:rPr lang="de-DE" dirty="0">
                <a:latin typeface="+mn-lt"/>
              </a:rPr>
              <a:t>. Fitness</a:t>
            </a:r>
          </a:p>
          <a:p>
            <a:pPr marL="285750" indent="-285750">
              <a:buFontTx/>
              <a:buChar char="-"/>
            </a:pPr>
            <a:endParaRPr lang="de-DE" dirty="0"/>
          </a:p>
          <a:p>
            <a:pPr marL="285750" indent="-285750">
              <a:buFontTx/>
              <a:buChar char="-"/>
            </a:pPr>
            <a:endParaRPr lang="de-DE" dirty="0"/>
          </a:p>
        </p:txBody>
      </p:sp>
    </p:spTree>
    <p:extLst>
      <p:ext uri="{BB962C8B-B14F-4D97-AF65-F5344CB8AC3E}">
        <p14:creationId xmlns:p14="http://schemas.microsoft.com/office/powerpoint/2010/main" val="4103582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p:cNvSpPr>
            <a:spLocks noGrp="1" noChangeArrowheads="1"/>
          </p:cNvSpPr>
          <p:nvPr>
            <p:ph type="title"/>
          </p:nvPr>
        </p:nvSpPr>
        <p:spPr>
          <a:xfrm>
            <a:off x="1952188" y="566837"/>
            <a:ext cx="8717012" cy="539750"/>
          </a:xfrm>
          <a:noFill/>
        </p:spPr>
        <p:txBody>
          <a:bodyPr>
            <a:normAutofit fontScale="90000"/>
          </a:bodyPr>
          <a:lstStyle/>
          <a:p>
            <a:r>
              <a:rPr lang="de-DE" altLang="en-US" dirty="0"/>
              <a:t>Grundlegende </a:t>
            </a:r>
            <a:r>
              <a:rPr lang="de-DE" altLang="en-US" dirty="0" err="1"/>
              <a:t>Kommunikationsstrategi</a:t>
            </a:r>
            <a:r>
              <a:rPr lang="de-CH" altLang="en-US" dirty="0"/>
              <a:t>e</a:t>
            </a:r>
            <a:r>
              <a:rPr lang="de-DE" altLang="en-US" dirty="0"/>
              <a:t> OARS</a:t>
            </a:r>
          </a:p>
        </p:txBody>
      </p:sp>
      <p:sp>
        <p:nvSpPr>
          <p:cNvPr id="15364" name="Inhaltsplatzhalter 2"/>
          <p:cNvSpPr>
            <a:spLocks noGrp="1" noChangeArrowheads="1"/>
          </p:cNvSpPr>
          <p:nvPr>
            <p:ph idx="1"/>
          </p:nvPr>
        </p:nvSpPr>
        <p:spPr>
          <a:xfrm>
            <a:off x="2351585" y="1844825"/>
            <a:ext cx="7745413" cy="2448272"/>
          </a:xfrm>
        </p:spPr>
        <p:txBody>
          <a:bodyPr/>
          <a:lstStyle/>
          <a:p>
            <a:pPr marL="342900" indent="-342900" algn="l">
              <a:buFont typeface="Arial" panose="020B0604020202020204" pitchFamily="34" charset="0"/>
              <a:buChar char="•"/>
            </a:pPr>
            <a:r>
              <a:rPr lang="en-US" altLang="de-DE" sz="2400" dirty="0" err="1">
                <a:solidFill>
                  <a:schemeClr val="tx1"/>
                </a:solidFill>
                <a:cs typeface="Arial" charset="0"/>
              </a:rPr>
              <a:t>offene</a:t>
            </a:r>
            <a:r>
              <a:rPr lang="en-US" altLang="de-DE" sz="2400" dirty="0">
                <a:solidFill>
                  <a:schemeClr val="tx1"/>
                </a:solidFill>
                <a:cs typeface="Arial" charset="0"/>
              </a:rPr>
              <a:t> </a:t>
            </a:r>
            <a:r>
              <a:rPr lang="en-US" altLang="de-DE" sz="2400" dirty="0" err="1">
                <a:solidFill>
                  <a:schemeClr val="tx1"/>
                </a:solidFill>
                <a:cs typeface="Arial" charset="0"/>
              </a:rPr>
              <a:t>Fragen</a:t>
            </a:r>
            <a:r>
              <a:rPr lang="en-US" altLang="de-DE" sz="2400" dirty="0">
                <a:solidFill>
                  <a:schemeClr val="tx1"/>
                </a:solidFill>
                <a:cs typeface="Arial" charset="0"/>
              </a:rPr>
              <a:t> (asking Open questions)</a:t>
            </a:r>
          </a:p>
          <a:p>
            <a:pPr marL="342900" indent="-342900" algn="l">
              <a:buFont typeface="Arial" panose="020B0604020202020204" pitchFamily="34" charset="0"/>
              <a:buChar char="•"/>
            </a:pPr>
            <a:r>
              <a:rPr lang="en-US" altLang="de-DE" sz="2400" dirty="0" err="1">
                <a:solidFill>
                  <a:schemeClr val="tx1"/>
                </a:solidFill>
                <a:cs typeface="Arial" charset="0"/>
              </a:rPr>
              <a:t>Würdigung</a:t>
            </a:r>
            <a:r>
              <a:rPr lang="en-US" altLang="de-DE" sz="2400" dirty="0">
                <a:solidFill>
                  <a:schemeClr val="tx1"/>
                </a:solidFill>
                <a:cs typeface="Arial" charset="0"/>
              </a:rPr>
              <a:t> (Affirming)</a:t>
            </a:r>
          </a:p>
          <a:p>
            <a:pPr marL="342900" indent="-342900" algn="l">
              <a:buFont typeface="Arial" panose="020B0604020202020204" pitchFamily="34" charset="0"/>
              <a:buChar char="•"/>
            </a:pPr>
            <a:r>
              <a:rPr lang="en-US" altLang="de-DE" sz="2400" dirty="0" err="1">
                <a:solidFill>
                  <a:schemeClr val="tx1"/>
                </a:solidFill>
                <a:cs typeface="Arial" charset="0"/>
              </a:rPr>
              <a:t>aktives</a:t>
            </a:r>
            <a:r>
              <a:rPr lang="en-US" altLang="de-DE" sz="2400" dirty="0">
                <a:solidFill>
                  <a:schemeClr val="tx1"/>
                </a:solidFill>
                <a:cs typeface="Arial" charset="0"/>
              </a:rPr>
              <a:t> </a:t>
            </a:r>
            <a:r>
              <a:rPr lang="en-US" altLang="de-DE" sz="2400" dirty="0" err="1">
                <a:solidFill>
                  <a:schemeClr val="tx1"/>
                </a:solidFill>
                <a:cs typeface="Arial" charset="0"/>
              </a:rPr>
              <a:t>Zuhören</a:t>
            </a:r>
            <a:r>
              <a:rPr lang="en-US" altLang="de-DE" sz="2400" dirty="0">
                <a:solidFill>
                  <a:schemeClr val="tx1"/>
                </a:solidFill>
                <a:cs typeface="Arial" charset="0"/>
              </a:rPr>
              <a:t> (Reflecting)</a:t>
            </a:r>
          </a:p>
          <a:p>
            <a:pPr marL="342900" indent="-342900" algn="l">
              <a:buFont typeface="Arial" panose="020B0604020202020204" pitchFamily="34" charset="0"/>
              <a:buChar char="•"/>
            </a:pPr>
            <a:r>
              <a:rPr lang="en-US" altLang="de-DE" sz="2400" dirty="0" err="1">
                <a:solidFill>
                  <a:schemeClr val="tx1"/>
                </a:solidFill>
                <a:cs typeface="Arial" charset="0"/>
              </a:rPr>
              <a:t>Zusammenfassung</a:t>
            </a:r>
            <a:r>
              <a:rPr lang="en-US" altLang="de-DE" sz="2400" dirty="0">
                <a:solidFill>
                  <a:schemeClr val="tx1"/>
                </a:solidFill>
                <a:cs typeface="Arial" charset="0"/>
              </a:rPr>
              <a:t> (Summarizing)</a:t>
            </a:r>
          </a:p>
          <a:p>
            <a:pPr algn="l"/>
            <a:endParaRPr lang="en-US" altLang="de-DE" dirty="0"/>
          </a:p>
        </p:txBody>
      </p:sp>
      <p:sp>
        <p:nvSpPr>
          <p:cNvPr id="15365" name="Rectangle 4"/>
          <p:cNvSpPr>
            <a:spLocks noChangeArrowheads="1"/>
          </p:cNvSpPr>
          <p:nvPr/>
        </p:nvSpPr>
        <p:spPr bwMode="auto">
          <a:xfrm>
            <a:off x="5303912" y="5661249"/>
            <a:ext cx="51477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100" dirty="0" err="1">
                <a:ea typeface="MS PGothic" panose="020B0600070205080204" pitchFamily="34" charset="-128"/>
                <a:sym typeface="MS PGothic" panose="020B0600070205080204" pitchFamily="34" charset="-128"/>
              </a:rPr>
              <a:t>Quelle</a:t>
            </a:r>
            <a:r>
              <a:rPr lang="en-US" altLang="de-DE" sz="1100" dirty="0">
                <a:ea typeface="MS PGothic" panose="020B0600070205080204" pitchFamily="34" charset="-128"/>
                <a:sym typeface="MS PGothic" panose="020B0600070205080204" pitchFamily="34" charset="-128"/>
              </a:rPr>
              <a:t>: Miller, William R./</a:t>
            </a:r>
            <a:r>
              <a:rPr lang="en-US" altLang="de-DE" sz="1100" dirty="0" err="1">
                <a:ea typeface="MS PGothic" panose="020B0600070205080204" pitchFamily="34" charset="-128"/>
                <a:sym typeface="MS PGothic" panose="020B0600070205080204" pitchFamily="34" charset="-128"/>
              </a:rPr>
              <a:t>Rollnick</a:t>
            </a:r>
            <a:r>
              <a:rPr lang="en-US" altLang="de-DE" sz="1100" dirty="0">
                <a:ea typeface="MS PGothic" panose="020B0600070205080204" pitchFamily="34" charset="-128"/>
                <a:sym typeface="MS PGothic" panose="020B0600070205080204" pitchFamily="34" charset="-128"/>
              </a:rPr>
              <a:t>, Stephen</a:t>
            </a:r>
            <a:r>
              <a:rPr lang="en-US" altLang="de-DE" sz="1100" i="1" dirty="0">
                <a:ea typeface="MS PGothic" panose="020B0600070205080204" pitchFamily="34" charset="-128"/>
                <a:sym typeface="MS PGothic" panose="020B0600070205080204" pitchFamily="34" charset="-128"/>
              </a:rPr>
              <a:t> </a:t>
            </a:r>
            <a:r>
              <a:rPr lang="en-US" altLang="de-DE" sz="1100" dirty="0">
                <a:ea typeface="MS PGothic" panose="020B0600070205080204" pitchFamily="34" charset="-128"/>
                <a:sym typeface="MS PGothic" panose="020B0600070205080204" pitchFamily="34" charset="-128"/>
              </a:rPr>
              <a:t>(2015): </a:t>
            </a:r>
            <a:r>
              <a:rPr lang="en-US" altLang="de-DE" sz="1100" dirty="0" err="1">
                <a:ea typeface="MS PGothic" panose="020B0600070205080204" pitchFamily="34" charset="-128"/>
                <a:sym typeface="MS PGothic" panose="020B0600070205080204" pitchFamily="34" charset="-128"/>
              </a:rPr>
              <a:t>Motivierende</a:t>
            </a:r>
            <a:r>
              <a:rPr lang="en-US" altLang="de-DE" sz="1100" dirty="0">
                <a:ea typeface="MS PGothic" panose="020B0600070205080204" pitchFamily="34" charset="-128"/>
                <a:sym typeface="MS PGothic" panose="020B0600070205080204" pitchFamily="34" charset="-128"/>
              </a:rPr>
              <a:t> </a:t>
            </a:r>
            <a:r>
              <a:rPr lang="en-US" altLang="de-DE" sz="1100" dirty="0" err="1">
                <a:ea typeface="MS PGothic" panose="020B0600070205080204" pitchFamily="34" charset="-128"/>
                <a:sym typeface="MS PGothic" panose="020B0600070205080204" pitchFamily="34" charset="-128"/>
              </a:rPr>
              <a:t>Gesprächsführung</a:t>
            </a:r>
            <a:r>
              <a:rPr lang="en-US" altLang="de-DE" sz="1100" dirty="0">
                <a:ea typeface="MS PGothic" panose="020B0600070205080204" pitchFamily="34" charset="-128"/>
                <a:sym typeface="MS PGothic" panose="020B0600070205080204" pitchFamily="34" charset="-128"/>
              </a:rPr>
              <a:t>. Motivational Interviewing. 3. </a:t>
            </a:r>
            <a:r>
              <a:rPr lang="en-US" altLang="de-DE" sz="1100" dirty="0" err="1">
                <a:ea typeface="MS PGothic" panose="020B0600070205080204" pitchFamily="34" charset="-128"/>
                <a:sym typeface="MS PGothic" panose="020B0600070205080204" pitchFamily="34" charset="-128"/>
              </a:rPr>
              <a:t>Aufl.Freiburg</a:t>
            </a:r>
            <a:r>
              <a:rPr lang="en-US" altLang="de-DE" sz="1100" dirty="0">
                <a:ea typeface="MS PGothic" panose="020B0600070205080204" pitchFamily="34" charset="-128"/>
                <a:sym typeface="MS PGothic" panose="020B0600070205080204" pitchFamily="34" charset="-128"/>
              </a:rPr>
              <a:t> </a:t>
            </a:r>
            <a:r>
              <a:rPr lang="en-US" altLang="de-DE" sz="1100" dirty="0" err="1">
                <a:ea typeface="MS PGothic" panose="020B0600070205080204" pitchFamily="34" charset="-128"/>
                <a:sym typeface="MS PGothic" panose="020B0600070205080204" pitchFamily="34" charset="-128"/>
              </a:rPr>
              <a:t>i</a:t>
            </a:r>
            <a:r>
              <a:rPr lang="en-US" altLang="de-DE" sz="1100" dirty="0">
                <a:ea typeface="MS PGothic" panose="020B0600070205080204" pitchFamily="34" charset="-128"/>
                <a:sym typeface="MS PGothic" panose="020B0600070205080204" pitchFamily="34" charset="-128"/>
              </a:rPr>
              <a:t>. B.: </a:t>
            </a:r>
            <a:r>
              <a:rPr lang="en-US" altLang="de-DE" sz="1100" dirty="0" err="1">
                <a:ea typeface="MS PGothic" panose="020B0600070205080204" pitchFamily="34" charset="-128"/>
                <a:sym typeface="MS PGothic" panose="020B0600070205080204" pitchFamily="34" charset="-128"/>
              </a:rPr>
              <a:t>Lambertus</a:t>
            </a:r>
            <a:r>
              <a:rPr lang="en-US" altLang="de-DE" sz="1100" dirty="0">
                <a:ea typeface="MS PGothic" panose="020B0600070205080204" pitchFamily="34" charset="-128"/>
                <a:sym typeface="MS PGothic" panose="020B0600070205080204" pitchFamily="34" charset="-128"/>
              </a:rPr>
              <a:t>  </a:t>
            </a:r>
            <a:endParaRPr lang="en-US" altLang="de-DE" sz="1800" dirty="0"/>
          </a:p>
        </p:txBody>
      </p:sp>
      <p:sp>
        <p:nvSpPr>
          <p:cNvPr id="6" name="Textfeld 5">
            <a:extLst>
              <a:ext uri="{FF2B5EF4-FFF2-40B4-BE49-F238E27FC236}">
                <a16:creationId xmlns:a16="http://schemas.microsoft.com/office/drawing/2014/main" id="{90893333-DE05-554A-B509-3B25194DF225}"/>
              </a:ext>
            </a:extLst>
          </p:cNvPr>
          <p:cNvSpPr txBox="1"/>
          <p:nvPr/>
        </p:nvSpPr>
        <p:spPr>
          <a:xfrm>
            <a:off x="3381751" y="4715562"/>
            <a:ext cx="5857886" cy="523220"/>
          </a:xfrm>
          <a:prstGeom prst="rect">
            <a:avLst/>
          </a:prstGeom>
          <a:solidFill>
            <a:srgbClr val="92D050"/>
          </a:solidFill>
        </p:spPr>
        <p:txBody>
          <a:bodyPr wrap="none" rtlCol="0">
            <a:spAutoFit/>
          </a:bodyPr>
          <a:lstStyle/>
          <a:p>
            <a:r>
              <a:rPr lang="de-DE" sz="2800" dirty="0"/>
              <a:t>Ziel ist Change Talk zu ermöglichen</a:t>
            </a:r>
          </a:p>
        </p:txBody>
      </p:sp>
    </p:spTree>
    <p:extLst>
      <p:ext uri="{BB962C8B-B14F-4D97-AF65-F5344CB8AC3E}">
        <p14:creationId xmlns:p14="http://schemas.microsoft.com/office/powerpoint/2010/main" val="1923010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2CAE32E-73C5-B343-8CFF-D0A81CFA34D9}"/>
              </a:ext>
            </a:extLst>
          </p:cNvPr>
          <p:cNvSpPr>
            <a:spLocks noGrp="1" noChangeArrowheads="1"/>
          </p:cNvSpPr>
          <p:nvPr/>
        </p:nvSpPr>
        <p:spPr bwMode="auto">
          <a:xfrm>
            <a:off x="1271500" y="1354761"/>
            <a:ext cx="9793051" cy="3586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eaLnBrk="0" hangingPunct="0">
              <a:spcBef>
                <a:spcPct val="20000"/>
              </a:spcBef>
              <a:defRPr sz="2400">
                <a:solidFill>
                  <a:schemeClr val="tx1"/>
                </a:solidFill>
                <a:latin typeface="Arial" pitchFamily="34" charset="0"/>
                <a:ea typeface="SimSun" pitchFamily="2" charset="-122"/>
              </a:defRPr>
            </a:lvl1pPr>
            <a:lvl2pPr algn="ctr" eaLnBrk="0" hangingPunct="0">
              <a:spcBef>
                <a:spcPct val="20000"/>
              </a:spcBef>
              <a:defRPr sz="2000">
                <a:solidFill>
                  <a:schemeClr val="tx1"/>
                </a:solidFill>
                <a:latin typeface="Arial" pitchFamily="34" charset="0"/>
                <a:ea typeface="SimSun" pitchFamily="2" charset="-122"/>
              </a:defRPr>
            </a:lvl2pPr>
            <a:lvl3pPr algn="ctr" eaLnBrk="0" hangingPunct="0">
              <a:spcBef>
                <a:spcPct val="20000"/>
              </a:spcBef>
              <a:defRPr>
                <a:solidFill>
                  <a:schemeClr val="tx1"/>
                </a:solidFill>
                <a:latin typeface="Arial" pitchFamily="34" charset="0"/>
                <a:ea typeface="SimSun" pitchFamily="2" charset="-122"/>
              </a:defRPr>
            </a:lvl3pPr>
            <a:lvl4pPr algn="ctr" eaLnBrk="0" hangingPunct="0">
              <a:spcBef>
                <a:spcPct val="20000"/>
              </a:spcBef>
              <a:defRPr sz="1600">
                <a:solidFill>
                  <a:schemeClr val="tx1"/>
                </a:solidFill>
                <a:latin typeface="Arial" pitchFamily="34" charset="0"/>
                <a:ea typeface="SimSun" pitchFamily="2" charset="-122"/>
              </a:defRPr>
            </a:lvl4pPr>
            <a:lvl5pPr algn="ctr" eaLnBrk="0" hangingPunct="0">
              <a:spcBef>
                <a:spcPct val="20000"/>
              </a:spcBef>
              <a:defRPr sz="1600">
                <a:solidFill>
                  <a:schemeClr val="tx1"/>
                </a:solidFill>
                <a:latin typeface="Arial" pitchFamily="34" charset="0"/>
                <a:ea typeface="SimSun" pitchFamily="2" charset="-122"/>
              </a:defRPr>
            </a:lvl5pPr>
            <a:lvl6pPr algn="ctr" eaLnBrk="0" fontAlgn="base" hangingPunct="0">
              <a:spcBef>
                <a:spcPct val="20000"/>
              </a:spcBef>
              <a:spcAft>
                <a:spcPct val="0"/>
              </a:spcAft>
              <a:defRPr sz="1600">
                <a:solidFill>
                  <a:schemeClr val="tx1"/>
                </a:solidFill>
                <a:latin typeface="Arial" pitchFamily="34" charset="0"/>
                <a:ea typeface="SimSun" pitchFamily="2" charset="-122"/>
              </a:defRPr>
            </a:lvl6pPr>
            <a:lvl7pPr algn="ctr" eaLnBrk="0" fontAlgn="base" hangingPunct="0">
              <a:spcBef>
                <a:spcPct val="20000"/>
              </a:spcBef>
              <a:spcAft>
                <a:spcPct val="0"/>
              </a:spcAft>
              <a:defRPr sz="1600">
                <a:solidFill>
                  <a:schemeClr val="tx1"/>
                </a:solidFill>
                <a:latin typeface="Arial" pitchFamily="34" charset="0"/>
                <a:ea typeface="SimSun" pitchFamily="2" charset="-122"/>
              </a:defRPr>
            </a:lvl7pPr>
            <a:lvl8pPr algn="ctr" eaLnBrk="0" fontAlgn="base" hangingPunct="0">
              <a:spcBef>
                <a:spcPct val="20000"/>
              </a:spcBef>
              <a:spcAft>
                <a:spcPct val="0"/>
              </a:spcAft>
              <a:defRPr sz="1600">
                <a:solidFill>
                  <a:schemeClr val="tx1"/>
                </a:solidFill>
                <a:latin typeface="Arial" pitchFamily="34" charset="0"/>
                <a:ea typeface="SimSun" pitchFamily="2" charset="-122"/>
              </a:defRPr>
            </a:lvl8pPr>
            <a:lvl9pPr algn="ctr" eaLnBrk="0" fontAlgn="base" hangingPunct="0">
              <a:spcBef>
                <a:spcPct val="20000"/>
              </a:spcBef>
              <a:spcAft>
                <a:spcPct val="0"/>
              </a:spcAft>
              <a:defRPr sz="1600">
                <a:solidFill>
                  <a:schemeClr val="tx1"/>
                </a:solidFill>
                <a:latin typeface="Arial" pitchFamily="34" charset="0"/>
                <a:ea typeface="SimSun" pitchFamily="2" charset="-122"/>
              </a:defRPr>
            </a:lvl9pPr>
          </a:lstStyle>
          <a:p>
            <a:pPr algn="l" eaLnBrk="1" hangingPunct="1">
              <a:defRPr/>
            </a:pPr>
            <a:endParaRPr lang="en-US" altLang="de-DE" b="1" dirty="0">
              <a:sym typeface="Arial" pitchFamily="34" charset="0"/>
            </a:endParaRPr>
          </a:p>
          <a:p>
            <a:pPr marL="342900" indent="-342900" algn="l" eaLnBrk="1" hangingPunct="1">
              <a:buFont typeface="Wingdings" panose="05000000000000000000" pitchFamily="2" charset="2"/>
              <a:buChar char="Ø"/>
              <a:defRPr/>
            </a:pPr>
            <a:r>
              <a:rPr lang="en-US" altLang="de-DE" dirty="0">
                <a:latin typeface="+mn-lt"/>
                <a:ea typeface="+mn-ea"/>
                <a:sym typeface="Arial" pitchFamily="34" charset="0"/>
              </a:rPr>
              <a:t>die oft </a:t>
            </a:r>
            <a:r>
              <a:rPr lang="en-US" altLang="de-DE" dirty="0" err="1">
                <a:latin typeface="+mn-lt"/>
                <a:ea typeface="+mn-ea"/>
                <a:sym typeface="Arial" pitchFamily="34" charset="0"/>
              </a:rPr>
              <a:t>mit</a:t>
            </a:r>
            <a:r>
              <a:rPr lang="en-US" altLang="de-DE" dirty="0">
                <a:latin typeface="+mn-lt"/>
                <a:ea typeface="+mn-ea"/>
                <a:sym typeface="Arial" pitchFamily="34" charset="0"/>
              </a:rPr>
              <a:t> W-</a:t>
            </a:r>
            <a:r>
              <a:rPr lang="en-US" altLang="de-DE" dirty="0" err="1">
                <a:latin typeface="+mn-lt"/>
                <a:ea typeface="+mn-ea"/>
                <a:sym typeface="Arial" pitchFamily="34" charset="0"/>
              </a:rPr>
              <a:t>Fragewörtern</a:t>
            </a:r>
            <a:r>
              <a:rPr lang="en-US" altLang="de-DE" dirty="0">
                <a:latin typeface="+mn-lt"/>
                <a:ea typeface="+mn-ea"/>
                <a:sym typeface="Arial" pitchFamily="34" charset="0"/>
              </a:rPr>
              <a:t> </a:t>
            </a:r>
            <a:r>
              <a:rPr lang="en-US" altLang="de-DE" dirty="0" err="1">
                <a:latin typeface="+mn-lt"/>
                <a:ea typeface="+mn-ea"/>
                <a:sym typeface="Arial" pitchFamily="34" charset="0"/>
              </a:rPr>
              <a:t>beginnen</a:t>
            </a:r>
            <a:endParaRPr lang="en-US" altLang="de-DE" dirty="0">
              <a:latin typeface="+mn-lt"/>
              <a:ea typeface="+mn-ea"/>
              <a:sym typeface="Arial" pitchFamily="34" charset="0"/>
            </a:endParaRPr>
          </a:p>
          <a:p>
            <a:pPr marL="342900" indent="-342900" algn="l" eaLnBrk="1" hangingPunct="1">
              <a:buFont typeface="Wingdings" panose="05000000000000000000" pitchFamily="2" charset="2"/>
              <a:buChar char="Ø"/>
              <a:defRPr/>
            </a:pPr>
            <a:r>
              <a:rPr lang="en-US" altLang="de-DE" dirty="0">
                <a:latin typeface="+mn-lt"/>
                <a:ea typeface="+mn-ea"/>
                <a:sym typeface="Arial" pitchFamily="34" charset="0"/>
              </a:rPr>
              <a:t>die </a:t>
            </a:r>
            <a:r>
              <a:rPr lang="en-US" altLang="de-DE" dirty="0" err="1">
                <a:latin typeface="+mn-lt"/>
                <a:ea typeface="+mn-ea"/>
                <a:sym typeface="Arial" pitchFamily="34" charset="0"/>
              </a:rPr>
              <a:t>nicht</a:t>
            </a:r>
            <a:r>
              <a:rPr lang="en-US" altLang="de-DE" dirty="0">
                <a:latin typeface="+mn-lt"/>
                <a:ea typeface="+mn-ea"/>
                <a:sym typeface="Arial" pitchFamily="34" charset="0"/>
              </a:rPr>
              <a:t> </a:t>
            </a:r>
            <a:r>
              <a:rPr lang="en-US" altLang="de-DE" dirty="0" err="1">
                <a:latin typeface="+mn-lt"/>
                <a:ea typeface="+mn-ea"/>
                <a:sym typeface="Arial" pitchFamily="34" charset="0"/>
              </a:rPr>
              <a:t>mit</a:t>
            </a:r>
            <a:r>
              <a:rPr lang="en-US" altLang="de-DE" dirty="0">
                <a:latin typeface="+mn-lt"/>
                <a:ea typeface="+mn-ea"/>
                <a:sym typeface="Arial" pitchFamily="34" charset="0"/>
              </a:rPr>
              <a:t> ja </a:t>
            </a:r>
            <a:r>
              <a:rPr lang="en-US" altLang="de-DE" dirty="0" err="1">
                <a:latin typeface="+mn-lt"/>
                <a:ea typeface="+mn-ea"/>
                <a:sym typeface="Arial" pitchFamily="34" charset="0"/>
              </a:rPr>
              <a:t>oder</a:t>
            </a:r>
            <a:r>
              <a:rPr lang="en-US" altLang="de-DE" dirty="0">
                <a:latin typeface="+mn-lt"/>
                <a:ea typeface="+mn-ea"/>
                <a:sym typeface="Arial" pitchFamily="34" charset="0"/>
              </a:rPr>
              <a:t> nein </a:t>
            </a:r>
            <a:r>
              <a:rPr lang="en-US" altLang="de-DE" dirty="0" err="1">
                <a:latin typeface="+mn-lt"/>
                <a:ea typeface="+mn-ea"/>
                <a:sym typeface="Arial" pitchFamily="34" charset="0"/>
              </a:rPr>
              <a:t>oder</a:t>
            </a:r>
            <a:r>
              <a:rPr lang="en-US" altLang="de-DE" dirty="0">
                <a:latin typeface="+mn-lt"/>
                <a:ea typeface="+mn-ea"/>
                <a:sym typeface="Arial" pitchFamily="34" charset="0"/>
              </a:rPr>
              <a:t> </a:t>
            </a:r>
            <a:r>
              <a:rPr lang="en-US" altLang="de-DE" dirty="0" err="1">
                <a:latin typeface="+mn-lt"/>
                <a:ea typeface="+mn-ea"/>
                <a:sym typeface="Arial" pitchFamily="34" charset="0"/>
              </a:rPr>
              <a:t>einer</a:t>
            </a:r>
            <a:r>
              <a:rPr lang="en-US" altLang="de-DE" dirty="0">
                <a:latin typeface="+mn-lt"/>
                <a:ea typeface="+mn-ea"/>
                <a:sym typeface="Arial" pitchFamily="34" charset="0"/>
              </a:rPr>
              <a:t> </a:t>
            </a:r>
            <a:r>
              <a:rPr lang="en-US" altLang="de-DE" dirty="0" err="1">
                <a:latin typeface="+mn-lt"/>
                <a:ea typeface="+mn-ea"/>
                <a:sym typeface="Arial" pitchFamily="34" charset="0"/>
              </a:rPr>
              <a:t>bestimmten</a:t>
            </a:r>
            <a:r>
              <a:rPr lang="en-US" altLang="de-DE" dirty="0">
                <a:latin typeface="+mn-lt"/>
                <a:ea typeface="+mn-ea"/>
                <a:sym typeface="Arial" pitchFamily="34" charset="0"/>
              </a:rPr>
              <a:t> Information </a:t>
            </a:r>
            <a:r>
              <a:rPr lang="en-US" altLang="de-DE" dirty="0" err="1">
                <a:latin typeface="+mn-lt"/>
                <a:ea typeface="+mn-ea"/>
                <a:sym typeface="Arial" pitchFamily="34" charset="0"/>
              </a:rPr>
              <a:t>beantwortet</a:t>
            </a:r>
            <a:r>
              <a:rPr lang="en-US" altLang="de-DE" dirty="0">
                <a:latin typeface="+mn-lt"/>
                <a:ea typeface="+mn-ea"/>
                <a:sym typeface="Arial" pitchFamily="34" charset="0"/>
              </a:rPr>
              <a:t> </a:t>
            </a:r>
            <a:r>
              <a:rPr lang="en-US" altLang="de-DE" dirty="0" err="1">
                <a:latin typeface="+mn-lt"/>
                <a:ea typeface="+mn-ea"/>
                <a:sym typeface="Arial" pitchFamily="34" charset="0"/>
              </a:rPr>
              <a:t>werden</a:t>
            </a:r>
            <a:r>
              <a:rPr lang="en-US" altLang="de-DE" dirty="0">
                <a:latin typeface="+mn-lt"/>
                <a:ea typeface="+mn-ea"/>
                <a:sym typeface="Arial" pitchFamily="34" charset="0"/>
              </a:rPr>
              <a:t> </a:t>
            </a:r>
            <a:r>
              <a:rPr lang="en-US" altLang="de-DE" dirty="0" err="1">
                <a:latin typeface="+mn-lt"/>
                <a:ea typeface="+mn-ea"/>
                <a:sym typeface="Arial" pitchFamily="34" charset="0"/>
              </a:rPr>
              <a:t>können</a:t>
            </a:r>
            <a:endParaRPr lang="en-US" altLang="de-DE" dirty="0">
              <a:latin typeface="+mn-lt"/>
              <a:ea typeface="+mn-ea"/>
              <a:sym typeface="Arial" pitchFamily="34" charset="0"/>
            </a:endParaRPr>
          </a:p>
          <a:p>
            <a:pPr marL="342900" indent="-342900" algn="l" eaLnBrk="1" hangingPunct="1">
              <a:buFont typeface="Wingdings" panose="05000000000000000000" pitchFamily="2" charset="2"/>
              <a:buChar char="Ø"/>
              <a:defRPr/>
            </a:pPr>
            <a:r>
              <a:rPr lang="en-US" altLang="de-DE" dirty="0" err="1">
                <a:latin typeface="+mn-lt"/>
                <a:ea typeface="+mn-ea"/>
                <a:sym typeface="Arial" pitchFamily="34" charset="0"/>
              </a:rPr>
              <a:t>welche</a:t>
            </a:r>
            <a:r>
              <a:rPr lang="en-US" altLang="de-DE" dirty="0">
                <a:latin typeface="+mn-lt"/>
                <a:ea typeface="+mn-ea"/>
                <a:sym typeface="Arial" pitchFamily="34" charset="0"/>
              </a:rPr>
              <a:t> die Person </a:t>
            </a:r>
            <a:r>
              <a:rPr lang="en-US" altLang="de-DE" dirty="0" err="1">
                <a:latin typeface="+mn-lt"/>
                <a:ea typeface="+mn-ea"/>
                <a:sym typeface="Arial" pitchFamily="34" charset="0"/>
              </a:rPr>
              <a:t>zu</a:t>
            </a:r>
            <a:r>
              <a:rPr lang="en-US" altLang="de-DE" dirty="0">
                <a:latin typeface="+mn-lt"/>
                <a:ea typeface="+mn-ea"/>
                <a:sym typeface="Arial" pitchFamily="34" charset="0"/>
              </a:rPr>
              <a:t> </a:t>
            </a:r>
            <a:r>
              <a:rPr lang="en-US" altLang="de-DE" dirty="0" err="1">
                <a:latin typeface="+mn-lt"/>
                <a:ea typeface="+mn-ea"/>
                <a:sym typeface="Arial" pitchFamily="34" charset="0"/>
              </a:rPr>
              <a:t>einer</a:t>
            </a:r>
            <a:r>
              <a:rPr lang="en-US" altLang="de-DE" dirty="0">
                <a:latin typeface="+mn-lt"/>
                <a:ea typeface="+mn-ea"/>
                <a:sym typeface="Arial" pitchFamily="34" charset="0"/>
              </a:rPr>
              <a:t> </a:t>
            </a:r>
            <a:r>
              <a:rPr lang="en-US" altLang="de-DE" dirty="0" err="1">
                <a:latin typeface="+mn-lt"/>
                <a:ea typeface="+mn-ea"/>
                <a:sym typeface="Arial" pitchFamily="34" charset="0"/>
              </a:rPr>
              <a:t>ausführlichen</a:t>
            </a:r>
            <a:r>
              <a:rPr lang="en-US" altLang="de-DE" dirty="0">
                <a:latin typeface="+mn-lt"/>
                <a:ea typeface="+mn-ea"/>
                <a:sym typeface="Arial" pitchFamily="34" charset="0"/>
              </a:rPr>
              <a:t> </a:t>
            </a:r>
            <a:r>
              <a:rPr lang="en-US" altLang="de-DE" dirty="0" err="1">
                <a:latin typeface="+mn-lt"/>
                <a:ea typeface="+mn-ea"/>
                <a:sym typeface="Arial" pitchFamily="34" charset="0"/>
              </a:rPr>
              <a:t>Darlegung</a:t>
            </a:r>
            <a:r>
              <a:rPr lang="en-US" altLang="de-DE" dirty="0">
                <a:latin typeface="+mn-lt"/>
                <a:ea typeface="+mn-ea"/>
                <a:sym typeface="Arial" pitchFamily="34" charset="0"/>
              </a:rPr>
              <a:t> </a:t>
            </a:r>
            <a:r>
              <a:rPr lang="en-US" altLang="de-DE" dirty="0" err="1">
                <a:latin typeface="+mn-lt"/>
                <a:ea typeface="+mn-ea"/>
                <a:sym typeface="Arial" pitchFamily="34" charset="0"/>
              </a:rPr>
              <a:t>ihrer</a:t>
            </a:r>
            <a:r>
              <a:rPr lang="en-US" altLang="de-DE" dirty="0">
                <a:latin typeface="+mn-lt"/>
                <a:ea typeface="+mn-ea"/>
                <a:sym typeface="Arial" pitchFamily="34" charset="0"/>
              </a:rPr>
              <a:t> </a:t>
            </a:r>
            <a:r>
              <a:rPr lang="en-US" altLang="de-DE" dirty="0" err="1">
                <a:latin typeface="+mn-lt"/>
                <a:ea typeface="+mn-ea"/>
                <a:sym typeface="Arial" pitchFamily="34" charset="0"/>
              </a:rPr>
              <a:t>Sichtweise</a:t>
            </a:r>
            <a:r>
              <a:rPr lang="en-US" altLang="de-DE" dirty="0">
                <a:latin typeface="+mn-lt"/>
                <a:ea typeface="+mn-ea"/>
                <a:sym typeface="Arial" pitchFamily="34" charset="0"/>
              </a:rPr>
              <a:t> </a:t>
            </a:r>
            <a:r>
              <a:rPr lang="en-US" altLang="de-DE" dirty="0" err="1">
                <a:latin typeface="+mn-lt"/>
                <a:ea typeface="+mn-ea"/>
                <a:sym typeface="Arial" pitchFamily="34" charset="0"/>
              </a:rPr>
              <a:t>bringt</a:t>
            </a:r>
            <a:endParaRPr lang="en-US" altLang="de-DE" dirty="0">
              <a:latin typeface="+mn-lt"/>
              <a:ea typeface="+mn-ea"/>
              <a:sym typeface="Arial" pitchFamily="34" charset="0"/>
            </a:endParaRPr>
          </a:p>
          <a:p>
            <a:pPr marL="342900" indent="-342900" algn="l">
              <a:buFont typeface="Wingdings" panose="05000000000000000000" pitchFamily="2" charset="2"/>
              <a:buChar char="Ø"/>
              <a:defRPr/>
            </a:pPr>
            <a:r>
              <a:rPr lang="en-US" altLang="de-DE" dirty="0" err="1">
                <a:latin typeface="+mn-lt"/>
                <a:ea typeface="+mn-ea"/>
                <a:sym typeface="Arial" pitchFamily="34" charset="0"/>
              </a:rPr>
              <a:t>durch</a:t>
            </a:r>
            <a:r>
              <a:rPr lang="en-US" altLang="de-DE" dirty="0">
                <a:latin typeface="+mn-lt"/>
                <a:ea typeface="+mn-ea"/>
                <a:sym typeface="Arial" pitchFamily="34" charset="0"/>
              </a:rPr>
              <a:t> die </a:t>
            </a:r>
            <a:r>
              <a:rPr lang="en-US" altLang="de-DE" dirty="0" err="1">
                <a:latin typeface="+mn-lt"/>
                <a:ea typeface="+mn-ea"/>
                <a:sym typeface="Arial" pitchFamily="34" charset="0"/>
              </a:rPr>
              <a:t>sich</a:t>
            </a:r>
            <a:r>
              <a:rPr lang="en-US" altLang="de-DE" dirty="0">
                <a:latin typeface="+mn-lt"/>
                <a:ea typeface="+mn-ea"/>
                <a:sym typeface="Arial" pitchFamily="34" charset="0"/>
              </a:rPr>
              <a:t> die Person </a:t>
            </a:r>
            <a:r>
              <a:rPr lang="en-US" altLang="de-DE" dirty="0" err="1">
                <a:latin typeface="+mn-lt"/>
                <a:ea typeface="+mn-ea"/>
                <a:sym typeface="Arial" pitchFamily="34" charset="0"/>
              </a:rPr>
              <a:t>mit</a:t>
            </a:r>
            <a:r>
              <a:rPr lang="en-US" altLang="de-DE" dirty="0">
                <a:latin typeface="+mn-lt"/>
                <a:ea typeface="+mn-ea"/>
                <a:sym typeface="Arial" pitchFamily="34" charset="0"/>
              </a:rPr>
              <a:t> seiner </a:t>
            </a:r>
            <a:r>
              <a:rPr lang="en-US" altLang="de-DE" dirty="0" err="1">
                <a:latin typeface="+mn-lt"/>
                <a:ea typeface="+mn-ea"/>
                <a:sym typeface="Arial" pitchFamily="34" charset="0"/>
              </a:rPr>
              <a:t>eigenen</a:t>
            </a:r>
            <a:r>
              <a:rPr lang="en-US" altLang="de-DE" dirty="0">
                <a:latin typeface="+mn-lt"/>
                <a:ea typeface="+mn-ea"/>
                <a:sym typeface="Arial" pitchFamily="34" charset="0"/>
              </a:rPr>
              <a:t> </a:t>
            </a:r>
            <a:r>
              <a:rPr lang="en-US" altLang="de-DE" dirty="0" err="1">
                <a:latin typeface="+mn-lt"/>
                <a:ea typeface="+mn-ea"/>
                <a:sym typeface="Arial" pitchFamily="34" charset="0"/>
              </a:rPr>
              <a:t>Sichtweise</a:t>
            </a:r>
            <a:r>
              <a:rPr lang="en-US" altLang="de-DE" dirty="0">
                <a:latin typeface="+mn-lt"/>
                <a:ea typeface="+mn-ea"/>
                <a:sym typeface="Arial" pitchFamily="34" charset="0"/>
              </a:rPr>
              <a:t> </a:t>
            </a:r>
            <a:r>
              <a:rPr lang="en-US" altLang="de-DE" dirty="0" err="1">
                <a:latin typeface="+mn-lt"/>
                <a:ea typeface="+mn-ea"/>
                <a:sym typeface="Arial" pitchFamily="34" charset="0"/>
              </a:rPr>
              <a:t>auseinandersetzt</a:t>
            </a:r>
            <a:endParaRPr lang="en-US" altLang="de-DE" dirty="0">
              <a:latin typeface="+mn-lt"/>
              <a:ea typeface="+mn-ea"/>
              <a:sym typeface="Arial" pitchFamily="34" charset="0"/>
            </a:endParaRPr>
          </a:p>
          <a:p>
            <a:pPr marL="342900" indent="-342900" algn="l" eaLnBrk="1" hangingPunct="1">
              <a:buFont typeface="Wingdings" panose="05000000000000000000" pitchFamily="2" charset="2"/>
              <a:buChar char="Ø"/>
              <a:defRPr/>
            </a:pPr>
            <a:r>
              <a:rPr lang="en-US" altLang="de-DE" dirty="0">
                <a:latin typeface="+mn-lt"/>
                <a:ea typeface="+mn-ea"/>
                <a:sym typeface="Arial" pitchFamily="34" charset="0"/>
              </a:rPr>
              <a:t>die </a:t>
            </a:r>
            <a:r>
              <a:rPr lang="en-US" altLang="de-DE" dirty="0" err="1">
                <a:latin typeface="+mn-lt"/>
                <a:ea typeface="+mn-ea"/>
                <a:sym typeface="Arial" pitchFamily="34" charset="0"/>
              </a:rPr>
              <a:t>helfen</a:t>
            </a:r>
            <a:r>
              <a:rPr lang="en-US" altLang="de-DE" dirty="0">
                <a:latin typeface="+mn-lt"/>
                <a:ea typeface="+mn-ea"/>
                <a:sym typeface="Arial" pitchFamily="34" charset="0"/>
              </a:rPr>
              <a:t>, </a:t>
            </a:r>
            <a:r>
              <a:rPr lang="en-US" altLang="de-DE" dirty="0" err="1">
                <a:latin typeface="+mn-lt"/>
                <a:ea typeface="+mn-ea"/>
                <a:sym typeface="Arial" pitchFamily="34" charset="0"/>
              </a:rPr>
              <a:t>sich</a:t>
            </a:r>
            <a:r>
              <a:rPr lang="en-US" altLang="de-DE" dirty="0">
                <a:latin typeface="+mn-lt"/>
                <a:ea typeface="+mn-ea"/>
                <a:sym typeface="Arial" pitchFamily="34" charset="0"/>
              </a:rPr>
              <a:t> den </a:t>
            </a:r>
            <a:r>
              <a:rPr lang="en-US" altLang="de-DE" dirty="0" err="1">
                <a:latin typeface="+mn-lt"/>
                <a:ea typeface="+mn-ea"/>
                <a:sym typeface="Arial" pitchFamily="34" charset="0"/>
              </a:rPr>
              <a:t>Ambivalenzen</a:t>
            </a:r>
            <a:r>
              <a:rPr lang="en-US" altLang="de-DE" dirty="0">
                <a:latin typeface="+mn-lt"/>
                <a:ea typeface="+mn-ea"/>
                <a:sym typeface="Arial" pitchFamily="34" charset="0"/>
              </a:rPr>
              <a:t> </a:t>
            </a:r>
            <a:r>
              <a:rPr lang="en-US" altLang="de-DE" dirty="0" err="1">
                <a:latin typeface="+mn-lt"/>
                <a:ea typeface="+mn-ea"/>
                <a:sym typeface="Arial" pitchFamily="34" charset="0"/>
              </a:rPr>
              <a:t>bewusst</a:t>
            </a:r>
            <a:r>
              <a:rPr lang="en-US" altLang="de-DE" dirty="0">
                <a:latin typeface="+mn-lt"/>
                <a:ea typeface="+mn-ea"/>
                <a:sym typeface="Arial" pitchFamily="34" charset="0"/>
              </a:rPr>
              <a:t> </a:t>
            </a:r>
            <a:r>
              <a:rPr lang="en-US" altLang="de-DE" dirty="0" err="1">
                <a:latin typeface="+mn-lt"/>
                <a:ea typeface="+mn-ea"/>
                <a:sym typeface="Arial" pitchFamily="34" charset="0"/>
              </a:rPr>
              <a:t>zu</a:t>
            </a:r>
            <a:r>
              <a:rPr lang="en-US" altLang="de-DE" dirty="0">
                <a:latin typeface="+mn-lt"/>
                <a:ea typeface="+mn-ea"/>
                <a:sym typeface="Arial" pitchFamily="34" charset="0"/>
              </a:rPr>
              <a:t> </a:t>
            </a:r>
            <a:r>
              <a:rPr lang="en-US" altLang="de-DE" dirty="0" err="1">
                <a:latin typeface="+mn-lt"/>
                <a:ea typeface="+mn-ea"/>
                <a:sym typeface="Arial" pitchFamily="34" charset="0"/>
              </a:rPr>
              <a:t>werden</a:t>
            </a:r>
            <a:r>
              <a:rPr lang="en-US" altLang="de-DE" dirty="0">
                <a:latin typeface="+mn-lt"/>
                <a:ea typeface="+mn-ea"/>
                <a:sym typeface="Arial" pitchFamily="34" charset="0"/>
              </a:rPr>
              <a:t> </a:t>
            </a:r>
            <a:r>
              <a:rPr lang="en-US" altLang="de-DE" dirty="0" err="1">
                <a:latin typeface="+mn-lt"/>
                <a:ea typeface="+mn-ea"/>
                <a:sym typeface="Arial" pitchFamily="34" charset="0"/>
              </a:rPr>
              <a:t>oder</a:t>
            </a:r>
            <a:r>
              <a:rPr lang="en-US" altLang="de-DE" dirty="0">
                <a:latin typeface="+mn-lt"/>
                <a:ea typeface="+mn-ea"/>
                <a:sym typeface="Arial" pitchFamily="34" charset="0"/>
              </a:rPr>
              <a:t> </a:t>
            </a:r>
            <a:r>
              <a:rPr lang="en-US" altLang="de-DE" dirty="0" err="1">
                <a:latin typeface="+mn-lt"/>
                <a:ea typeface="+mn-ea"/>
                <a:sym typeface="Arial" pitchFamily="34" charset="0"/>
              </a:rPr>
              <a:t>solche</a:t>
            </a:r>
            <a:r>
              <a:rPr lang="en-US" altLang="de-DE" dirty="0">
                <a:latin typeface="+mn-lt"/>
                <a:ea typeface="+mn-ea"/>
                <a:sym typeface="Arial" pitchFamily="34" charset="0"/>
              </a:rPr>
              <a:t> </a:t>
            </a:r>
            <a:r>
              <a:rPr lang="de-CH" altLang="de-DE" dirty="0">
                <a:latin typeface="+mn-lt"/>
                <a:ea typeface="+mn-ea"/>
                <a:sym typeface="Arial" pitchFamily="34" charset="0"/>
              </a:rPr>
              <a:t>herauszuarbeiten</a:t>
            </a:r>
            <a:r>
              <a:rPr lang="en-US" altLang="de-DE" dirty="0">
                <a:latin typeface="+mn-lt"/>
                <a:ea typeface="+mn-ea"/>
                <a:sym typeface="Arial" pitchFamily="34" charset="0"/>
              </a:rPr>
              <a:t>.</a:t>
            </a:r>
          </a:p>
          <a:p>
            <a:pPr>
              <a:defRPr/>
            </a:pPr>
            <a:endParaRPr lang="en-US" altLang="de-DE" dirty="0"/>
          </a:p>
        </p:txBody>
      </p:sp>
      <p:sp>
        <p:nvSpPr>
          <p:cNvPr id="4" name="Titel 3">
            <a:extLst>
              <a:ext uri="{FF2B5EF4-FFF2-40B4-BE49-F238E27FC236}">
                <a16:creationId xmlns:a16="http://schemas.microsoft.com/office/drawing/2014/main" id="{AC9BBC4D-6FDB-2745-BAC9-8F964516014B}"/>
              </a:ext>
            </a:extLst>
          </p:cNvPr>
          <p:cNvSpPr>
            <a:spLocks noGrp="1" noChangeArrowheads="1"/>
          </p:cNvSpPr>
          <p:nvPr>
            <p:ph type="title"/>
          </p:nvPr>
        </p:nvSpPr>
        <p:spPr>
          <a:noFill/>
        </p:spPr>
        <p:txBody>
          <a:bodyPr/>
          <a:lstStyle/>
          <a:p>
            <a:pPr eaLnBrk="1" hangingPunct="1"/>
            <a:r>
              <a:rPr lang="en-US" altLang="de-DE" dirty="0" err="1">
                <a:sym typeface="Arial" panose="020B0604020202020204" pitchFamily="34" charset="0"/>
              </a:rPr>
              <a:t>Offene</a:t>
            </a:r>
            <a:r>
              <a:rPr lang="en-US" altLang="de-DE" dirty="0">
                <a:sym typeface="Arial" panose="020B0604020202020204" pitchFamily="34" charset="0"/>
              </a:rPr>
              <a:t> </a:t>
            </a:r>
            <a:r>
              <a:rPr lang="en-US" altLang="de-DE" dirty="0" err="1">
                <a:sym typeface="Arial" panose="020B0604020202020204" pitchFamily="34" charset="0"/>
              </a:rPr>
              <a:t>Fragen</a:t>
            </a:r>
            <a:r>
              <a:rPr lang="en-US" altLang="de-DE" dirty="0">
                <a:sym typeface="Arial" panose="020B0604020202020204" pitchFamily="34" charset="0"/>
              </a:rPr>
              <a:t>, </a:t>
            </a:r>
            <a:r>
              <a:rPr lang="en-US" altLang="de-DE" dirty="0" err="1">
                <a:sym typeface="Arial" panose="020B0604020202020204" pitchFamily="34" charset="0"/>
              </a:rPr>
              <a:t>sind</a:t>
            </a:r>
            <a:r>
              <a:rPr lang="en-US" altLang="de-DE" dirty="0">
                <a:sym typeface="Arial" panose="020B0604020202020204" pitchFamily="34" charset="0"/>
              </a:rPr>
              <a:t> </a:t>
            </a:r>
            <a:r>
              <a:rPr lang="en-US" altLang="de-DE" dirty="0" err="1">
                <a:sym typeface="Arial" panose="020B0604020202020204" pitchFamily="34" charset="0"/>
              </a:rPr>
              <a:t>Fragen</a:t>
            </a:r>
            <a:r>
              <a:rPr lang="en-US" altLang="de-DE" dirty="0">
                <a:sym typeface="Arial" panose="020B0604020202020204" pitchFamily="34" charset="0"/>
              </a:rPr>
              <a:t>…</a:t>
            </a:r>
          </a:p>
        </p:txBody>
      </p:sp>
      <p:sp>
        <p:nvSpPr>
          <p:cNvPr id="5" name="Textfeld 1">
            <a:extLst>
              <a:ext uri="{FF2B5EF4-FFF2-40B4-BE49-F238E27FC236}">
                <a16:creationId xmlns:a16="http://schemas.microsoft.com/office/drawing/2014/main" id="{BF60451F-1136-E040-B08D-78EEF7FB55DB}"/>
              </a:ext>
            </a:extLst>
          </p:cNvPr>
          <p:cNvSpPr>
            <a:spLocks noChangeArrowheads="1"/>
          </p:cNvSpPr>
          <p:nvPr/>
        </p:nvSpPr>
        <p:spPr bwMode="auto">
          <a:xfrm>
            <a:off x="6096000" y="5733257"/>
            <a:ext cx="59046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err="1">
                <a:ea typeface="MS PGothic" panose="020B0600070205080204" pitchFamily="34" charset="-128"/>
                <a:sym typeface="MS PGothic" panose="020B0600070205080204" pitchFamily="34" charset="-128"/>
              </a:rPr>
              <a:t>Körkel</a:t>
            </a:r>
            <a:r>
              <a:rPr lang="en-US" altLang="de-DE" sz="1000" dirty="0">
                <a:ea typeface="MS PGothic" panose="020B0600070205080204" pitchFamily="34" charset="-128"/>
                <a:sym typeface="MS PGothic" panose="020B0600070205080204" pitchFamily="34" charset="-128"/>
              </a:rPr>
              <a:t>, Joachim/</a:t>
            </a:r>
            <a:r>
              <a:rPr lang="en-US" altLang="de-DE" sz="1000" dirty="0" err="1">
                <a:ea typeface="MS PGothic" panose="020B0600070205080204" pitchFamily="34" charset="-128"/>
                <a:sym typeface="MS PGothic" panose="020B0600070205080204" pitchFamily="34" charset="-128"/>
              </a:rPr>
              <a:t>Veltrup</a:t>
            </a:r>
            <a:r>
              <a:rPr lang="en-US" altLang="de-DE" sz="1000" dirty="0">
                <a:ea typeface="MS PGothic" panose="020B0600070205080204" pitchFamily="34" charset="-128"/>
                <a:sym typeface="MS PGothic" panose="020B0600070205080204" pitchFamily="34" charset="-128"/>
              </a:rPr>
              <a:t>, Clemens (2003): Motivational Interviewing: Eine </a:t>
            </a:r>
            <a:r>
              <a:rPr lang="en-US" altLang="de-DE" sz="1000" dirty="0" err="1">
                <a:ea typeface="MS PGothic" panose="020B0600070205080204" pitchFamily="34" charset="-128"/>
                <a:sym typeface="MS PGothic" panose="020B0600070205080204" pitchFamily="34" charset="-128"/>
              </a:rPr>
              <a:t>Übersicht</a:t>
            </a:r>
            <a:r>
              <a:rPr lang="en-US" altLang="de-DE" sz="1000" dirty="0">
                <a:ea typeface="MS PGothic" panose="020B0600070205080204" pitchFamily="34" charset="-128"/>
                <a:sym typeface="MS PGothic" panose="020B0600070205080204" pitchFamily="34" charset="-128"/>
              </a:rPr>
              <a:t>. In: </a:t>
            </a:r>
            <a:r>
              <a:rPr lang="en-US" altLang="de-DE" sz="1000" dirty="0" err="1">
                <a:ea typeface="MS PGothic" panose="020B0600070205080204" pitchFamily="34" charset="-128"/>
                <a:sym typeface="MS PGothic" panose="020B0600070205080204" pitchFamily="34" charset="-128"/>
              </a:rPr>
              <a:t>Suchttherapie</a:t>
            </a:r>
            <a:r>
              <a:rPr lang="en-US" altLang="de-DE" sz="1000" dirty="0">
                <a:ea typeface="MS PGothic" panose="020B0600070205080204" pitchFamily="34" charset="-128"/>
                <a:sym typeface="MS PGothic" panose="020B0600070205080204" pitchFamily="34" charset="-128"/>
              </a:rPr>
              <a:t>. </a:t>
            </a:r>
            <a:r>
              <a:rPr lang="en-US" altLang="de-DE" sz="1000" dirty="0" err="1">
                <a:ea typeface="MS PGothic" panose="020B0600070205080204" pitchFamily="34" charset="-128"/>
                <a:sym typeface="MS PGothic" panose="020B0600070205080204" pitchFamily="34" charset="-128"/>
              </a:rPr>
              <a:t>Nr</a:t>
            </a:r>
            <a:r>
              <a:rPr lang="en-US" altLang="de-DE" sz="1000" dirty="0">
                <a:ea typeface="MS PGothic" panose="020B0600070205080204" pitchFamily="34" charset="-128"/>
                <a:sym typeface="MS PGothic" panose="020B0600070205080204" pitchFamily="34" charset="-128"/>
              </a:rPr>
              <a:t>. 4. S.115–124</a:t>
            </a:r>
            <a:endParaRPr lang="en-US" altLang="de-DE" sz="1400" dirty="0"/>
          </a:p>
        </p:txBody>
      </p:sp>
    </p:spTree>
    <p:extLst>
      <p:ext uri="{BB962C8B-B14F-4D97-AF65-F5344CB8AC3E}">
        <p14:creationId xmlns:p14="http://schemas.microsoft.com/office/powerpoint/2010/main" val="1890860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el 1"/>
          <p:cNvSpPr>
            <a:spLocks noGrp="1" noChangeArrowheads="1"/>
          </p:cNvSpPr>
          <p:nvPr>
            <p:ph type="title"/>
          </p:nvPr>
        </p:nvSpPr>
        <p:spPr>
          <a:xfrm>
            <a:off x="1991546" y="548680"/>
            <a:ext cx="8136902" cy="539750"/>
          </a:xfrm>
          <a:noFill/>
        </p:spPr>
        <p:txBody>
          <a:bodyPr>
            <a:normAutofit fontScale="90000"/>
          </a:bodyPr>
          <a:lstStyle/>
          <a:p>
            <a:r>
              <a:rPr lang="en-US" altLang="de-DE" dirty="0" err="1"/>
              <a:t>Würdigung</a:t>
            </a:r>
            <a:endParaRPr lang="en-US" altLang="de-DE" sz="3200" dirty="0"/>
          </a:p>
        </p:txBody>
      </p:sp>
      <p:sp>
        <p:nvSpPr>
          <p:cNvPr id="17411" name="Inhaltsplatzhalter 2"/>
          <p:cNvSpPr>
            <a:spLocks noGrp="1" noChangeArrowheads="1"/>
          </p:cNvSpPr>
          <p:nvPr>
            <p:ph idx="1"/>
          </p:nvPr>
        </p:nvSpPr>
        <p:spPr>
          <a:xfrm>
            <a:off x="2639619" y="1367422"/>
            <a:ext cx="7632846" cy="4077803"/>
          </a:xfrm>
        </p:spPr>
        <p:txBody>
          <a:bodyPr/>
          <a:lstStyle/>
          <a:p>
            <a:pPr marL="342900" indent="-342900" algn="l">
              <a:buFont typeface="Wingdings" panose="05000000000000000000" pitchFamily="2" charset="2"/>
              <a:buChar char="Ø"/>
              <a:defRPr/>
            </a:pPr>
            <a:r>
              <a:rPr lang="de-DE" altLang="en-US" sz="2400" dirty="0"/>
              <a:t>   </a:t>
            </a:r>
            <a:r>
              <a:rPr lang="de-DE" altLang="en-US" sz="2400" dirty="0">
                <a:solidFill>
                  <a:schemeClr val="tx1"/>
                </a:solidFill>
                <a:cs typeface="Arial" charset="0"/>
              </a:rPr>
              <a:t>anerkennen, was gut ist</a:t>
            </a:r>
          </a:p>
          <a:p>
            <a:pPr marL="342900" indent="-342900" algn="l">
              <a:buFont typeface="Wingdings" panose="05000000000000000000" pitchFamily="2" charset="2"/>
              <a:buChar char="Ø"/>
              <a:defRPr/>
            </a:pPr>
            <a:r>
              <a:rPr lang="de-CH" altLang="en-US" sz="2400" dirty="0">
                <a:solidFill>
                  <a:schemeClr val="tx1"/>
                </a:solidFill>
                <a:cs typeface="Arial" charset="0"/>
              </a:rPr>
              <a:t>   </a:t>
            </a:r>
            <a:r>
              <a:rPr lang="de-DE" altLang="en-US" sz="2400" dirty="0">
                <a:solidFill>
                  <a:schemeClr val="tx1"/>
                </a:solidFill>
                <a:cs typeface="Arial" charset="0"/>
              </a:rPr>
              <a:t>andere ermutigen und unterstützen</a:t>
            </a:r>
          </a:p>
          <a:p>
            <a:pPr marL="342900" indent="-342900" algn="l">
              <a:buFont typeface="Wingdings" panose="05000000000000000000" pitchFamily="2" charset="2"/>
              <a:buChar char="Ø"/>
              <a:defRPr/>
            </a:pPr>
            <a:r>
              <a:rPr lang="de-CH" altLang="en-US" sz="2400" dirty="0">
                <a:solidFill>
                  <a:schemeClr val="tx1"/>
                </a:solidFill>
                <a:cs typeface="Arial" charset="0"/>
              </a:rPr>
              <a:t>   </a:t>
            </a:r>
            <a:r>
              <a:rPr lang="de-DE" altLang="en-US" sz="2400" dirty="0">
                <a:solidFill>
                  <a:schemeClr val="tx1"/>
                </a:solidFill>
                <a:cs typeface="Arial" charset="0"/>
              </a:rPr>
              <a:t>sollte immer eine aufrichtige Geste sein</a:t>
            </a:r>
          </a:p>
          <a:p>
            <a:pPr marL="342900" indent="-342900" algn="l">
              <a:buFont typeface="Wingdings" panose="05000000000000000000" pitchFamily="2" charset="2"/>
              <a:buChar char="Ø"/>
              <a:defRPr/>
            </a:pPr>
            <a:r>
              <a:rPr lang="de-CH" altLang="en-US" sz="2400" dirty="0">
                <a:solidFill>
                  <a:schemeClr val="tx1"/>
                </a:solidFill>
                <a:cs typeface="Arial" charset="0"/>
              </a:rPr>
              <a:t>   </a:t>
            </a:r>
            <a:r>
              <a:rPr lang="de-DE" altLang="en-US" sz="2400" dirty="0">
                <a:solidFill>
                  <a:schemeClr val="tx1"/>
                </a:solidFill>
                <a:cs typeface="Arial" charset="0"/>
              </a:rPr>
              <a:t>baut Beziehung auf</a:t>
            </a:r>
          </a:p>
          <a:p>
            <a:pPr marL="342900" indent="-342900" algn="l">
              <a:buFont typeface="Wingdings" panose="05000000000000000000" pitchFamily="2" charset="2"/>
              <a:buChar char="Ø"/>
              <a:defRPr/>
            </a:pPr>
            <a:r>
              <a:rPr lang="de-DE" altLang="en-US" sz="2400" dirty="0">
                <a:solidFill>
                  <a:schemeClr val="tx1"/>
                </a:solidFill>
                <a:cs typeface="Arial" charset="0"/>
              </a:rPr>
              <a:t>   positive Verstärkung</a:t>
            </a:r>
          </a:p>
          <a:p>
            <a:pPr algn="l">
              <a:defRPr/>
            </a:pPr>
            <a:r>
              <a:rPr lang="de-DE" altLang="en-US" sz="2400" dirty="0">
                <a:solidFill>
                  <a:schemeClr val="tx1"/>
                </a:solidFill>
                <a:cs typeface="Arial" charset="0"/>
              </a:rPr>
              <a:t>Beispiele </a:t>
            </a:r>
          </a:p>
          <a:p>
            <a:pPr marL="342900" indent="-342900" algn="l">
              <a:buFont typeface="Arial" panose="020B0604020202020204" pitchFamily="34" charset="0"/>
              <a:buChar char="•"/>
              <a:defRPr/>
            </a:pPr>
            <a:r>
              <a:rPr lang="de-DE" altLang="en-US" sz="2400" dirty="0">
                <a:solidFill>
                  <a:schemeClr val="tx1"/>
                </a:solidFill>
                <a:cs typeface="Arial" charset="0"/>
              </a:rPr>
              <a:t>„es freut mich, dass sie wieder gekommen sind.“</a:t>
            </a:r>
          </a:p>
          <a:p>
            <a:pPr marL="342900" indent="-342900" algn="l">
              <a:buFont typeface="Arial" panose="020B0604020202020204" pitchFamily="34" charset="0"/>
              <a:buChar char="•"/>
              <a:defRPr/>
            </a:pPr>
            <a:r>
              <a:rPr lang="de-DE" altLang="en-US" sz="2400" dirty="0">
                <a:solidFill>
                  <a:schemeClr val="tx1"/>
                </a:solidFill>
                <a:cs typeface="Arial" charset="0"/>
              </a:rPr>
              <a:t>„Ich bin beeindruckt, wie sie das erledigt haben.“</a:t>
            </a:r>
          </a:p>
        </p:txBody>
      </p:sp>
      <p:sp>
        <p:nvSpPr>
          <p:cNvPr id="18437" name="Textfeld 1"/>
          <p:cNvSpPr>
            <a:spLocks noChangeArrowheads="1"/>
          </p:cNvSpPr>
          <p:nvPr/>
        </p:nvSpPr>
        <p:spPr bwMode="auto">
          <a:xfrm>
            <a:off x="5087888" y="5724217"/>
            <a:ext cx="8354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04825">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a:ea typeface="MS PGothic" panose="020B0600070205080204" pitchFamily="34" charset="-128"/>
                <a:sym typeface="MS PGothic" panose="020B0600070205080204" pitchFamily="34" charset="-128"/>
              </a:rPr>
              <a:t>Miller, William R./Rollnick, Stephen (2015): </a:t>
            </a:r>
            <a:r>
              <a:rPr lang="en-US" altLang="de-DE" sz="1000" dirty="0" err="1">
                <a:ea typeface="MS PGothic" panose="020B0600070205080204" pitchFamily="34" charset="-128"/>
                <a:sym typeface="MS PGothic" panose="020B0600070205080204" pitchFamily="34" charset="-128"/>
              </a:rPr>
              <a:t>Motivierende</a:t>
            </a:r>
            <a:r>
              <a:rPr lang="en-US" altLang="de-DE" sz="1000" dirty="0">
                <a:ea typeface="MS PGothic" panose="020B0600070205080204" pitchFamily="34" charset="-128"/>
                <a:sym typeface="MS PGothic" panose="020B0600070205080204" pitchFamily="34" charset="-128"/>
              </a:rPr>
              <a:t> </a:t>
            </a:r>
            <a:r>
              <a:rPr lang="en-US" altLang="de-DE" sz="1000" dirty="0" err="1">
                <a:ea typeface="MS PGothic" panose="020B0600070205080204" pitchFamily="34" charset="-128"/>
                <a:sym typeface="MS PGothic" panose="020B0600070205080204" pitchFamily="34" charset="-128"/>
              </a:rPr>
              <a:t>Gesprächsführung</a:t>
            </a:r>
            <a:r>
              <a:rPr lang="en-US" altLang="de-DE" sz="1000" dirty="0">
                <a:ea typeface="MS PGothic" panose="020B0600070205080204" pitchFamily="34" charset="-128"/>
                <a:sym typeface="MS PGothic" panose="020B0600070205080204" pitchFamily="34" charset="-128"/>
              </a:rPr>
              <a:t>. Motivational Interviewing. 3. </a:t>
            </a:r>
            <a:r>
              <a:rPr lang="en-US" altLang="de-DE" sz="1000" dirty="0" err="1">
                <a:ea typeface="MS PGothic" panose="020B0600070205080204" pitchFamily="34" charset="-128"/>
                <a:sym typeface="MS PGothic" panose="020B0600070205080204" pitchFamily="34" charset="-128"/>
              </a:rPr>
              <a:t>Aufl</a:t>
            </a:r>
            <a:r>
              <a:rPr lang="en-US" altLang="de-DE" sz="1000" dirty="0">
                <a:ea typeface="MS PGothic" panose="020B0600070205080204" pitchFamily="34" charset="-128"/>
                <a:sym typeface="MS PGothic" panose="020B0600070205080204" pitchFamily="34" charset="-128"/>
              </a:rPr>
              <a:t>.</a:t>
            </a:r>
          </a:p>
          <a:p>
            <a:pPr marL="1008000">
              <a:spcBef>
                <a:spcPct val="0"/>
              </a:spcBef>
              <a:buNone/>
            </a:pPr>
            <a:r>
              <a:rPr lang="en-US" altLang="de-DE" sz="1000" dirty="0">
                <a:ea typeface="MS PGothic" panose="020B0600070205080204" pitchFamily="34" charset="-128"/>
                <a:sym typeface="MS PGothic" panose="020B0600070205080204" pitchFamily="34" charset="-128"/>
              </a:rPr>
              <a:t>Freiburg </a:t>
            </a:r>
            <a:r>
              <a:rPr lang="en-US" altLang="de-DE" sz="1000" dirty="0" err="1">
                <a:ea typeface="MS PGothic" panose="020B0600070205080204" pitchFamily="34" charset="-128"/>
                <a:sym typeface="MS PGothic" panose="020B0600070205080204" pitchFamily="34" charset="-128"/>
              </a:rPr>
              <a:t>i</a:t>
            </a:r>
            <a:r>
              <a:rPr lang="en-US" altLang="de-DE" sz="1000" dirty="0">
                <a:ea typeface="MS PGothic" panose="020B0600070205080204" pitchFamily="34" charset="-128"/>
                <a:sym typeface="MS PGothic" panose="020B0600070205080204" pitchFamily="34" charset="-128"/>
              </a:rPr>
              <a:t>. B.: </a:t>
            </a:r>
            <a:r>
              <a:rPr lang="en-US" altLang="de-DE" sz="1000" dirty="0" err="1">
                <a:ea typeface="MS PGothic" panose="020B0600070205080204" pitchFamily="34" charset="-128"/>
                <a:sym typeface="MS PGothic" panose="020B0600070205080204" pitchFamily="34" charset="-128"/>
              </a:rPr>
              <a:t>Lambertus</a:t>
            </a:r>
            <a:r>
              <a:rPr lang="en-US" altLang="de-DE" sz="1000" dirty="0">
                <a:ea typeface="MS PGothic" panose="020B0600070205080204" pitchFamily="34" charset="-128"/>
                <a:sym typeface="MS PGothic" panose="020B0600070205080204" pitchFamily="34" charset="-128"/>
              </a:rPr>
              <a:t> </a:t>
            </a:r>
            <a:endParaRPr lang="en-US" altLang="de-DE" sz="1400" dirty="0"/>
          </a:p>
        </p:txBody>
      </p:sp>
      <p:sp>
        <p:nvSpPr>
          <p:cNvPr id="2" name="Textfeld 1">
            <a:extLst>
              <a:ext uri="{FF2B5EF4-FFF2-40B4-BE49-F238E27FC236}">
                <a16:creationId xmlns:a16="http://schemas.microsoft.com/office/drawing/2014/main" id="{7E358A2A-A83E-9840-897A-615A6A67547A}"/>
              </a:ext>
            </a:extLst>
          </p:cNvPr>
          <p:cNvSpPr txBox="1"/>
          <p:nvPr/>
        </p:nvSpPr>
        <p:spPr>
          <a:xfrm>
            <a:off x="3644848" y="5070518"/>
            <a:ext cx="4902304" cy="523220"/>
          </a:xfrm>
          <a:prstGeom prst="rect">
            <a:avLst/>
          </a:prstGeom>
          <a:solidFill>
            <a:srgbClr val="92D050"/>
          </a:solidFill>
        </p:spPr>
        <p:txBody>
          <a:bodyPr wrap="none" rtlCol="0">
            <a:spAutoFit/>
          </a:bodyPr>
          <a:lstStyle/>
          <a:p>
            <a:r>
              <a:rPr lang="de-DE" sz="2800" dirty="0"/>
              <a:t>Fördert die Selbstwirksamkeit</a:t>
            </a:r>
          </a:p>
        </p:txBody>
      </p:sp>
    </p:spTree>
    <p:extLst>
      <p:ext uri="{BB962C8B-B14F-4D97-AF65-F5344CB8AC3E}">
        <p14:creationId xmlns:p14="http://schemas.microsoft.com/office/powerpoint/2010/main" val="1998623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E7FD6-8B09-B68C-67E3-F7DE18028DB7}"/>
              </a:ext>
            </a:extLst>
          </p:cNvPr>
          <p:cNvSpPr>
            <a:spLocks noGrp="1"/>
          </p:cNvSpPr>
          <p:nvPr>
            <p:ph type="title"/>
          </p:nvPr>
        </p:nvSpPr>
        <p:spPr>
          <a:xfrm>
            <a:off x="609600" y="-9224"/>
            <a:ext cx="10972800" cy="1143000"/>
          </a:xfrm>
        </p:spPr>
        <p:txBody>
          <a:bodyPr/>
          <a:lstStyle/>
          <a:p>
            <a:r>
              <a:rPr lang="de-CH" dirty="0"/>
              <a:t>Heute </a:t>
            </a:r>
            <a:r>
              <a:rPr lang="de-CH" sz="1800" dirty="0"/>
              <a:t>1</a:t>
            </a:r>
            <a:endParaRPr lang="de-CH" dirty="0"/>
          </a:p>
        </p:txBody>
      </p:sp>
      <p:sp>
        <p:nvSpPr>
          <p:cNvPr id="6" name="Textfeld 5">
            <a:extLst>
              <a:ext uri="{FF2B5EF4-FFF2-40B4-BE49-F238E27FC236}">
                <a16:creationId xmlns:a16="http://schemas.microsoft.com/office/drawing/2014/main" id="{6FE7B635-1CAC-956F-FE48-5C5B2540735E}"/>
              </a:ext>
            </a:extLst>
          </p:cNvPr>
          <p:cNvSpPr txBox="1"/>
          <p:nvPr/>
        </p:nvSpPr>
        <p:spPr>
          <a:xfrm>
            <a:off x="8616281" y="5814822"/>
            <a:ext cx="1678665" cy="276999"/>
          </a:xfrm>
          <a:prstGeom prst="rect">
            <a:avLst/>
          </a:prstGeom>
          <a:noFill/>
        </p:spPr>
        <p:txBody>
          <a:bodyPr wrap="none" rtlCol="0">
            <a:spAutoFit/>
          </a:bodyPr>
          <a:lstStyle/>
          <a:p>
            <a:r>
              <a:rPr lang="de-CH" sz="1200" dirty="0"/>
              <a:t>Auszug NZZ 16.07.23</a:t>
            </a:r>
          </a:p>
        </p:txBody>
      </p:sp>
      <p:pic>
        <p:nvPicPr>
          <p:cNvPr id="8" name="Grafik 7" descr="Ein Bild, das Schrift, Text, weiß, Typografie enthält.&#10;&#10;Automatisch generierte Beschreibung">
            <a:extLst>
              <a:ext uri="{FF2B5EF4-FFF2-40B4-BE49-F238E27FC236}">
                <a16:creationId xmlns:a16="http://schemas.microsoft.com/office/drawing/2014/main" id="{5CAFFB80-74DC-FA08-269C-667A8549B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8611">
            <a:off x="2006600" y="2444750"/>
            <a:ext cx="7772400" cy="1870686"/>
          </a:xfrm>
          <a:prstGeom prst="rect">
            <a:avLst/>
          </a:prstGeom>
        </p:spPr>
      </p:pic>
      <p:pic>
        <p:nvPicPr>
          <p:cNvPr id="10" name="Grafik 9" descr="Ein Bild, das Text, Schrift, weiß, Screenshot enthält.&#10;&#10;Automatisch generierte Beschreibung">
            <a:extLst>
              <a:ext uri="{FF2B5EF4-FFF2-40B4-BE49-F238E27FC236}">
                <a16:creationId xmlns:a16="http://schemas.microsoft.com/office/drawing/2014/main" id="{9AF61184-1079-7AEF-75F9-2327F5D8B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2226">
            <a:off x="2292965" y="2203186"/>
            <a:ext cx="7772400" cy="2400649"/>
          </a:xfrm>
          <a:prstGeom prst="rect">
            <a:avLst/>
          </a:prstGeom>
        </p:spPr>
      </p:pic>
      <p:pic>
        <p:nvPicPr>
          <p:cNvPr id="12" name="Grafik 11" descr="Ein Bild, das Text, Karte enthält.&#10;&#10;Automatisch generierte Beschreibung">
            <a:extLst>
              <a:ext uri="{FF2B5EF4-FFF2-40B4-BE49-F238E27FC236}">
                <a16:creationId xmlns:a16="http://schemas.microsoft.com/office/drawing/2014/main" id="{5A33EBCD-4066-7B0E-2D09-AE39B0D5C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243" y="1091186"/>
            <a:ext cx="4609847" cy="4867497"/>
          </a:xfrm>
          <a:prstGeom prst="rect">
            <a:avLst/>
          </a:prstGeom>
        </p:spPr>
      </p:pic>
    </p:spTree>
    <p:extLst>
      <p:ext uri="{BB962C8B-B14F-4D97-AF65-F5344CB8AC3E}">
        <p14:creationId xmlns:p14="http://schemas.microsoft.com/office/powerpoint/2010/main" val="3426821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 calcmode="lin" valueType="num">
                                      <p:cBhvr>
                                        <p:cTn id="9" dur="3000" fill="hold"/>
                                        <p:tgtEl>
                                          <p:spTgt spid="8"/>
                                        </p:tgtEl>
                                        <p:attrNameLst>
                                          <p:attrName>style.rotation</p:attrName>
                                        </p:attrNameLst>
                                      </p:cBhvr>
                                      <p:tavLst>
                                        <p:tav tm="0">
                                          <p:val>
                                            <p:fltVal val="360"/>
                                          </p:val>
                                        </p:tav>
                                        <p:tav tm="100000">
                                          <p:val>
                                            <p:fltVal val="0"/>
                                          </p:val>
                                        </p:tav>
                                      </p:tavLst>
                                    </p:anim>
                                    <p:animEffect transition="in" filter="fade">
                                      <p:cBhvr>
                                        <p:cTn id="10" dur="3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3000" fill="hold"/>
                                        <p:tgtEl>
                                          <p:spTgt spid="10"/>
                                        </p:tgtEl>
                                        <p:attrNameLst>
                                          <p:attrName>ppt_w</p:attrName>
                                        </p:attrNameLst>
                                      </p:cBhvr>
                                      <p:tavLst>
                                        <p:tav tm="0">
                                          <p:val>
                                            <p:fltVal val="0"/>
                                          </p:val>
                                        </p:tav>
                                        <p:tav tm="100000">
                                          <p:val>
                                            <p:strVal val="#ppt_w"/>
                                          </p:val>
                                        </p:tav>
                                      </p:tavLst>
                                    </p:anim>
                                    <p:anim calcmode="lin" valueType="num">
                                      <p:cBhvr>
                                        <p:cTn id="16" dur="3000" fill="hold"/>
                                        <p:tgtEl>
                                          <p:spTgt spid="10"/>
                                        </p:tgtEl>
                                        <p:attrNameLst>
                                          <p:attrName>ppt_h</p:attrName>
                                        </p:attrNameLst>
                                      </p:cBhvr>
                                      <p:tavLst>
                                        <p:tav tm="0">
                                          <p:val>
                                            <p:fltVal val="0"/>
                                          </p:val>
                                        </p:tav>
                                        <p:tav tm="100000">
                                          <p:val>
                                            <p:strVal val="#ppt_h"/>
                                          </p:val>
                                        </p:tav>
                                      </p:tavLst>
                                    </p:anim>
                                    <p:anim calcmode="lin" valueType="num">
                                      <p:cBhvr>
                                        <p:cTn id="17" dur="3000" fill="hold"/>
                                        <p:tgtEl>
                                          <p:spTgt spid="10"/>
                                        </p:tgtEl>
                                        <p:attrNameLst>
                                          <p:attrName>style.rotation</p:attrName>
                                        </p:attrNameLst>
                                      </p:cBhvr>
                                      <p:tavLst>
                                        <p:tav tm="0">
                                          <p:val>
                                            <p:fltVal val="360"/>
                                          </p:val>
                                        </p:tav>
                                        <p:tav tm="100000">
                                          <p:val>
                                            <p:fltVal val="0"/>
                                          </p:val>
                                        </p:tav>
                                      </p:tavLst>
                                    </p:anim>
                                    <p:animEffect transition="in" filter="fade">
                                      <p:cBhvr>
                                        <p:cTn id="18" dur="3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E58CE55-BDF1-6948-9BAD-13B831E805C5}"/>
              </a:ext>
            </a:extLst>
          </p:cNvPr>
          <p:cNvSpPr txBox="1">
            <a:spLocks noChangeArrowheads="1"/>
          </p:cNvSpPr>
          <p:nvPr/>
        </p:nvSpPr>
        <p:spPr>
          <a:xfrm>
            <a:off x="2135560" y="2096543"/>
            <a:ext cx="8249469" cy="230425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de-DE" altLang="en-US" sz="2400" dirty="0"/>
              <a:t>Lob ist eine hierarchische Kategorie. Nach unten wird gelobt. Loben bestimmt mithin ein „oben“ und ein “unten“, krass gesagt: ein Herr-Knecht-Verhältnis.</a:t>
            </a:r>
            <a:br>
              <a:rPr lang="de-DE" altLang="en-US" sz="2400" dirty="0"/>
            </a:br>
            <a:r>
              <a:rPr lang="de-DE" altLang="en-US" sz="2400" dirty="0"/>
              <a:t>Sloterdijk...:“Ich frage, wer es ist, der sich herausnimmt zu urteilen, wo er nur zusehen sollte. Denn urteilen hiesse, einen Anspruch darauf anzumelden, überlegen zu sein...“</a:t>
            </a:r>
          </a:p>
        </p:txBody>
      </p:sp>
      <p:sp>
        <p:nvSpPr>
          <p:cNvPr id="4" name="Titel 1">
            <a:extLst>
              <a:ext uri="{FF2B5EF4-FFF2-40B4-BE49-F238E27FC236}">
                <a16:creationId xmlns:a16="http://schemas.microsoft.com/office/drawing/2014/main" id="{5322D525-FFFF-724F-ACA9-AEED8E50FC38}"/>
              </a:ext>
            </a:extLst>
          </p:cNvPr>
          <p:cNvSpPr txBox="1">
            <a:spLocks noChangeArrowheads="1"/>
          </p:cNvSpPr>
          <p:nvPr/>
        </p:nvSpPr>
        <p:spPr bwMode="auto">
          <a:xfrm>
            <a:off x="1991545" y="548680"/>
            <a:ext cx="7745413" cy="539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de-DE" dirty="0" err="1"/>
              <a:t>Kritik</a:t>
            </a:r>
            <a:r>
              <a:rPr lang="en-US" altLang="de-DE" dirty="0"/>
              <a:t> des </a:t>
            </a:r>
            <a:r>
              <a:rPr lang="en-US" altLang="de-DE" dirty="0" err="1"/>
              <a:t>Lobens</a:t>
            </a:r>
            <a:r>
              <a:rPr lang="en-US" altLang="de-DE" dirty="0"/>
              <a:t> </a:t>
            </a:r>
            <a:endParaRPr lang="en-US" altLang="de-DE" sz="3200" dirty="0"/>
          </a:p>
        </p:txBody>
      </p:sp>
      <p:sp>
        <p:nvSpPr>
          <p:cNvPr id="5" name="Textfeld 1">
            <a:extLst>
              <a:ext uri="{FF2B5EF4-FFF2-40B4-BE49-F238E27FC236}">
                <a16:creationId xmlns:a16="http://schemas.microsoft.com/office/drawing/2014/main" id="{26BFC362-8216-294E-B0B0-B078A8EB614C}"/>
              </a:ext>
            </a:extLst>
          </p:cNvPr>
          <p:cNvSpPr>
            <a:spLocks noChangeArrowheads="1"/>
          </p:cNvSpPr>
          <p:nvPr/>
        </p:nvSpPr>
        <p:spPr bwMode="auto">
          <a:xfrm>
            <a:off x="8760296" y="5733256"/>
            <a:ext cx="30243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04825">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a:ea typeface="MS PGothic" panose="020B0600070205080204" pitchFamily="34" charset="-128"/>
                <a:sym typeface="MS PGothic" panose="020B0600070205080204" pitchFamily="34" charset="-128"/>
              </a:rPr>
              <a:t>Sprenger, 1996, s. 81</a:t>
            </a:r>
            <a:endParaRPr lang="en-US" altLang="de-DE" sz="1400" dirty="0"/>
          </a:p>
        </p:txBody>
      </p:sp>
    </p:spTree>
    <p:extLst>
      <p:ext uri="{BB962C8B-B14F-4D97-AF65-F5344CB8AC3E}">
        <p14:creationId xmlns:p14="http://schemas.microsoft.com/office/powerpoint/2010/main" val="1674381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CCC529-8A4C-F548-97C1-4EDACC18E25A}"/>
              </a:ext>
            </a:extLst>
          </p:cNvPr>
          <p:cNvSpPr>
            <a:spLocks noGrp="1"/>
          </p:cNvSpPr>
          <p:nvPr>
            <p:ph type="title"/>
          </p:nvPr>
        </p:nvSpPr>
        <p:spPr/>
        <p:txBody>
          <a:bodyPr/>
          <a:lstStyle/>
          <a:p>
            <a:r>
              <a:rPr lang="de-CH" dirty="0"/>
              <a:t>Aufrichtig loben – 7 Vorschläge</a:t>
            </a:r>
          </a:p>
        </p:txBody>
      </p:sp>
      <p:sp>
        <p:nvSpPr>
          <p:cNvPr id="4" name="Textfeld 3">
            <a:extLst>
              <a:ext uri="{FF2B5EF4-FFF2-40B4-BE49-F238E27FC236}">
                <a16:creationId xmlns:a16="http://schemas.microsoft.com/office/drawing/2014/main" id="{D9853C40-BF06-7F46-802E-0C7917F60E00}"/>
              </a:ext>
            </a:extLst>
          </p:cNvPr>
          <p:cNvSpPr txBox="1"/>
          <p:nvPr/>
        </p:nvSpPr>
        <p:spPr>
          <a:xfrm>
            <a:off x="1559496" y="1556793"/>
            <a:ext cx="9289032" cy="4282391"/>
          </a:xfrm>
          <a:prstGeom prst="rect">
            <a:avLst/>
          </a:prstGeom>
          <a:noFill/>
        </p:spPr>
        <p:txBody>
          <a:bodyPr wrap="square" rtlCol="0">
            <a:spAutoFit/>
          </a:bodyPr>
          <a:lstStyle/>
          <a:p>
            <a:r>
              <a:rPr lang="de-CH" sz="2400" dirty="0">
                <a:latin typeface="+mn-lt"/>
              </a:rPr>
              <a:t>Konstruktives Lob (im Sinne von </a:t>
            </a:r>
            <a:r>
              <a:rPr lang="de-CH" sz="2400" b="1" dirty="0">
                <a:solidFill>
                  <a:srgbClr val="00B050"/>
                </a:solidFill>
                <a:latin typeface="+mn-lt"/>
              </a:rPr>
              <a:t>Wertschätzung</a:t>
            </a:r>
            <a:r>
              <a:rPr lang="de-CH" sz="2400" dirty="0">
                <a:latin typeface="+mn-lt"/>
              </a:rPr>
              <a:t> und </a:t>
            </a:r>
            <a:r>
              <a:rPr lang="de-CH" sz="2400" b="1" dirty="0">
                <a:solidFill>
                  <a:srgbClr val="00B050"/>
                </a:solidFill>
                <a:latin typeface="+mn-lt"/>
              </a:rPr>
              <a:t>Würdigung</a:t>
            </a:r>
            <a:r>
              <a:rPr lang="de-CH" sz="2400" dirty="0">
                <a:latin typeface="+mn-lt"/>
              </a:rPr>
              <a:t>) ist:</a:t>
            </a:r>
          </a:p>
          <a:p>
            <a:pPr marL="342900" indent="-342900">
              <a:lnSpc>
                <a:spcPct val="150000"/>
              </a:lnSpc>
              <a:buFont typeface="+mj-lt"/>
              <a:buAutoNum type="arabicPeriod"/>
            </a:pPr>
            <a:r>
              <a:rPr lang="de-CH" sz="2400" b="1" dirty="0">
                <a:solidFill>
                  <a:srgbClr val="00B050"/>
                </a:solidFill>
                <a:latin typeface="+mn-lt"/>
              </a:rPr>
              <a:t>Ehrlich</a:t>
            </a:r>
            <a:r>
              <a:rPr lang="de-CH" sz="2400" dirty="0">
                <a:latin typeface="+mn-lt"/>
              </a:rPr>
              <a:t> (authentisch und von Herzen)</a:t>
            </a:r>
          </a:p>
          <a:p>
            <a:pPr marL="342900" indent="-342900">
              <a:lnSpc>
                <a:spcPct val="150000"/>
              </a:lnSpc>
              <a:buFont typeface="+mj-lt"/>
              <a:buAutoNum type="arabicPeriod"/>
            </a:pPr>
            <a:r>
              <a:rPr lang="de-CH" sz="2400" b="1" dirty="0">
                <a:solidFill>
                  <a:srgbClr val="00B050"/>
                </a:solidFill>
                <a:latin typeface="+mn-lt"/>
              </a:rPr>
              <a:t>Genau</a:t>
            </a:r>
            <a:r>
              <a:rPr lang="de-CH" sz="2400" dirty="0">
                <a:latin typeface="+mn-lt"/>
              </a:rPr>
              <a:t> (begründet und beschreibend)</a:t>
            </a:r>
          </a:p>
          <a:p>
            <a:pPr marL="342900" indent="-342900">
              <a:lnSpc>
                <a:spcPct val="150000"/>
              </a:lnSpc>
              <a:buFont typeface="+mj-lt"/>
              <a:buAutoNum type="arabicPeriod"/>
            </a:pPr>
            <a:r>
              <a:rPr lang="de-CH" sz="2400" b="1" dirty="0">
                <a:solidFill>
                  <a:srgbClr val="00B050"/>
                </a:solidFill>
                <a:latin typeface="+mn-lt"/>
              </a:rPr>
              <a:t>Auf Augenhöhe </a:t>
            </a:r>
            <a:r>
              <a:rPr lang="de-CH" sz="2400" dirty="0">
                <a:latin typeface="+mn-lt"/>
              </a:rPr>
              <a:t>(respektvoll; ohne Gönnermiene)</a:t>
            </a:r>
          </a:p>
          <a:p>
            <a:pPr marL="342900" indent="-342900">
              <a:lnSpc>
                <a:spcPct val="150000"/>
              </a:lnSpc>
              <a:buFont typeface="+mj-lt"/>
              <a:buAutoNum type="arabicPeriod"/>
            </a:pPr>
            <a:r>
              <a:rPr lang="de-CH" sz="2400" b="1" dirty="0">
                <a:solidFill>
                  <a:srgbClr val="00B050"/>
                </a:solidFill>
                <a:latin typeface="+mn-lt"/>
              </a:rPr>
              <a:t>Individuell</a:t>
            </a:r>
            <a:r>
              <a:rPr lang="de-CH" sz="2400" dirty="0">
                <a:latin typeface="+mn-lt"/>
              </a:rPr>
              <a:t> (nicht vergleichend)</a:t>
            </a:r>
          </a:p>
          <a:p>
            <a:pPr marL="342900" indent="-342900">
              <a:lnSpc>
                <a:spcPct val="150000"/>
              </a:lnSpc>
              <a:buFont typeface="+mj-lt"/>
              <a:buAutoNum type="arabicPeriod"/>
            </a:pPr>
            <a:r>
              <a:rPr lang="de-CH" sz="2400" b="1" dirty="0">
                <a:solidFill>
                  <a:srgbClr val="00B050"/>
                </a:solidFill>
                <a:latin typeface="+mn-lt"/>
              </a:rPr>
              <a:t>Gerecht</a:t>
            </a:r>
            <a:r>
              <a:rPr lang="de-CH" sz="2400" dirty="0">
                <a:latin typeface="+mn-lt"/>
              </a:rPr>
              <a:t> (den/die </a:t>
            </a:r>
            <a:r>
              <a:rPr lang="de-CH" sz="2400" dirty="0" err="1">
                <a:latin typeface="+mn-lt"/>
              </a:rPr>
              <a:t>Richtige:n</a:t>
            </a:r>
            <a:r>
              <a:rPr lang="de-CH" sz="2400" dirty="0">
                <a:latin typeface="+mn-lt"/>
              </a:rPr>
              <a:t>)</a:t>
            </a:r>
          </a:p>
          <a:p>
            <a:pPr marL="342900" indent="-342900">
              <a:lnSpc>
                <a:spcPct val="150000"/>
              </a:lnSpc>
              <a:buFont typeface="+mj-lt"/>
              <a:buAutoNum type="arabicPeriod"/>
            </a:pPr>
            <a:r>
              <a:rPr lang="de-CH" sz="2400" b="1" dirty="0">
                <a:solidFill>
                  <a:srgbClr val="00B050"/>
                </a:solidFill>
                <a:latin typeface="+mn-lt"/>
              </a:rPr>
              <a:t>Sensibel</a:t>
            </a:r>
            <a:r>
              <a:rPr lang="de-CH" sz="2400" dirty="0">
                <a:latin typeface="+mn-lt"/>
              </a:rPr>
              <a:t> (steht mir ein Urteil zu?)</a:t>
            </a:r>
          </a:p>
          <a:p>
            <a:pPr marL="342900" indent="-342900">
              <a:lnSpc>
                <a:spcPct val="150000"/>
              </a:lnSpc>
              <a:buFont typeface="+mj-lt"/>
              <a:buAutoNum type="arabicPeriod"/>
            </a:pPr>
            <a:r>
              <a:rPr lang="de-CH" sz="2400" b="1" dirty="0">
                <a:solidFill>
                  <a:srgbClr val="00B050"/>
                </a:solidFill>
                <a:latin typeface="+mn-lt"/>
              </a:rPr>
              <a:t>Ohne Einschränkung </a:t>
            </a:r>
            <a:r>
              <a:rPr lang="de-CH" sz="2400" dirty="0">
                <a:latin typeface="+mn-lt"/>
              </a:rPr>
              <a:t>(nicht «aber» oder «eigentlich»)</a:t>
            </a:r>
            <a:endParaRPr lang="de-CH" sz="2000" dirty="0">
              <a:latin typeface="+mn-lt"/>
            </a:endParaRPr>
          </a:p>
        </p:txBody>
      </p:sp>
      <p:sp>
        <p:nvSpPr>
          <p:cNvPr id="5" name="Textfeld 1">
            <a:extLst>
              <a:ext uri="{FF2B5EF4-FFF2-40B4-BE49-F238E27FC236}">
                <a16:creationId xmlns:a16="http://schemas.microsoft.com/office/drawing/2014/main" id="{E30100A4-C0AC-7C45-8450-31EAADC844EF}"/>
              </a:ext>
            </a:extLst>
          </p:cNvPr>
          <p:cNvSpPr>
            <a:spLocks noChangeArrowheads="1"/>
          </p:cNvSpPr>
          <p:nvPr/>
        </p:nvSpPr>
        <p:spPr bwMode="auto">
          <a:xfrm>
            <a:off x="9048328" y="5733256"/>
            <a:ext cx="30243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04825">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err="1">
                <a:ea typeface="MS PGothic" panose="020B0600070205080204" pitchFamily="34" charset="-128"/>
                <a:sym typeface="MS PGothic" panose="020B0600070205080204" pitchFamily="34" charset="-128"/>
              </a:rPr>
              <a:t>Borgeest</a:t>
            </a:r>
            <a:r>
              <a:rPr lang="en-US" altLang="de-DE" sz="1000" dirty="0">
                <a:ea typeface="MS PGothic" panose="020B0600070205080204" pitchFamily="34" charset="-128"/>
                <a:sym typeface="MS PGothic" panose="020B0600070205080204" pitchFamily="34" charset="-128"/>
              </a:rPr>
              <a:t>, 2008</a:t>
            </a:r>
            <a:endParaRPr lang="en-US" altLang="de-DE" sz="1400" dirty="0"/>
          </a:p>
        </p:txBody>
      </p:sp>
    </p:spTree>
    <p:extLst>
      <p:ext uri="{BB962C8B-B14F-4D97-AF65-F5344CB8AC3E}">
        <p14:creationId xmlns:p14="http://schemas.microsoft.com/office/powerpoint/2010/main" val="3288277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11077-FAC5-C38E-C093-5252B71C802D}"/>
              </a:ext>
            </a:extLst>
          </p:cNvPr>
          <p:cNvSpPr>
            <a:spLocks noGrp="1"/>
          </p:cNvSpPr>
          <p:nvPr>
            <p:ph type="title"/>
          </p:nvPr>
        </p:nvSpPr>
        <p:spPr/>
        <p:txBody>
          <a:bodyPr/>
          <a:lstStyle/>
          <a:p>
            <a:r>
              <a:rPr lang="de-CH" dirty="0"/>
              <a:t>Wertequadrat</a:t>
            </a:r>
          </a:p>
        </p:txBody>
      </p:sp>
      <p:sp>
        <p:nvSpPr>
          <p:cNvPr id="3" name="Textfeld 2">
            <a:extLst>
              <a:ext uri="{FF2B5EF4-FFF2-40B4-BE49-F238E27FC236}">
                <a16:creationId xmlns:a16="http://schemas.microsoft.com/office/drawing/2014/main" id="{F7D2A63B-5D4D-FA9D-A773-9E817B6352F4}"/>
              </a:ext>
            </a:extLst>
          </p:cNvPr>
          <p:cNvSpPr txBox="1"/>
          <p:nvPr/>
        </p:nvSpPr>
        <p:spPr>
          <a:xfrm>
            <a:off x="2547326" y="2112271"/>
            <a:ext cx="2412840" cy="1446550"/>
          </a:xfrm>
          <a:prstGeom prst="rect">
            <a:avLst/>
          </a:prstGeom>
          <a:noFill/>
        </p:spPr>
        <p:txBody>
          <a:bodyPr wrap="none" rtlCol="0">
            <a:spAutoFit/>
          </a:bodyPr>
          <a:lstStyle/>
          <a:p>
            <a:pPr algn="ctr"/>
            <a:r>
              <a:rPr lang="de-CH" sz="2400" dirty="0">
                <a:solidFill>
                  <a:srgbClr val="00B050"/>
                </a:solidFill>
                <a:latin typeface="+mn-lt"/>
              </a:rPr>
              <a:t>Fürsorge</a:t>
            </a:r>
          </a:p>
          <a:p>
            <a:pPr algn="ctr"/>
            <a:r>
              <a:rPr lang="de-CH" sz="2000" dirty="0">
                <a:solidFill>
                  <a:srgbClr val="00B050"/>
                </a:solidFill>
                <a:latin typeface="+mn-lt"/>
              </a:rPr>
              <a:t>Schadensvermeidung</a:t>
            </a:r>
          </a:p>
          <a:p>
            <a:pPr algn="ctr"/>
            <a:r>
              <a:rPr lang="de-CH" sz="2000" dirty="0">
                <a:solidFill>
                  <a:srgbClr val="00B050"/>
                </a:solidFill>
                <a:latin typeface="+mn-lt"/>
              </a:rPr>
              <a:t>Wohl </a:t>
            </a:r>
            <a:r>
              <a:rPr lang="de-CH" sz="2000" dirty="0" err="1">
                <a:solidFill>
                  <a:srgbClr val="00B050"/>
                </a:solidFill>
                <a:latin typeface="+mn-lt"/>
              </a:rPr>
              <a:t>des:r</a:t>
            </a:r>
            <a:r>
              <a:rPr lang="de-CH" sz="2000" dirty="0">
                <a:solidFill>
                  <a:srgbClr val="00B050"/>
                </a:solidFill>
                <a:latin typeface="+mn-lt"/>
              </a:rPr>
              <a:t> </a:t>
            </a:r>
            <a:r>
              <a:rPr lang="de-CH" sz="2000" dirty="0" err="1">
                <a:solidFill>
                  <a:srgbClr val="00B050"/>
                </a:solidFill>
                <a:latin typeface="+mn-lt"/>
              </a:rPr>
              <a:t>Patient:in</a:t>
            </a:r>
            <a:br>
              <a:rPr lang="de-CH" sz="2400" dirty="0">
                <a:solidFill>
                  <a:srgbClr val="00B050"/>
                </a:solidFill>
                <a:latin typeface="+mn-lt"/>
              </a:rPr>
            </a:br>
            <a:r>
              <a:rPr lang="de-CH" b="1" dirty="0">
                <a:solidFill>
                  <a:srgbClr val="00B050"/>
                </a:solidFill>
                <a:latin typeface="+mn-lt"/>
              </a:rPr>
              <a:t>»Wir helfen ihnen...</a:t>
            </a:r>
            <a:endParaRPr lang="de-CH" sz="2400" b="1" dirty="0">
              <a:solidFill>
                <a:srgbClr val="00B050"/>
              </a:solidFill>
              <a:latin typeface="+mn-lt"/>
            </a:endParaRPr>
          </a:p>
        </p:txBody>
      </p:sp>
      <p:sp>
        <p:nvSpPr>
          <p:cNvPr id="5" name="Textfeld 4">
            <a:extLst>
              <a:ext uri="{FF2B5EF4-FFF2-40B4-BE49-F238E27FC236}">
                <a16:creationId xmlns:a16="http://schemas.microsoft.com/office/drawing/2014/main" id="{7F83F7C4-BAAC-391C-55B1-5F447D070A58}"/>
              </a:ext>
            </a:extLst>
          </p:cNvPr>
          <p:cNvSpPr txBox="1"/>
          <p:nvPr/>
        </p:nvSpPr>
        <p:spPr>
          <a:xfrm>
            <a:off x="7055981" y="2139435"/>
            <a:ext cx="2592696" cy="1354217"/>
          </a:xfrm>
          <a:prstGeom prst="rect">
            <a:avLst/>
          </a:prstGeom>
          <a:noFill/>
        </p:spPr>
        <p:txBody>
          <a:bodyPr wrap="none" rtlCol="0">
            <a:spAutoFit/>
          </a:bodyPr>
          <a:lstStyle/>
          <a:p>
            <a:pPr algn="ctr"/>
            <a:r>
              <a:rPr lang="de-CH" sz="2400" dirty="0">
                <a:solidFill>
                  <a:srgbClr val="00B050"/>
                </a:solidFill>
                <a:latin typeface="+mn-lt"/>
              </a:rPr>
              <a:t>Autonomie</a:t>
            </a:r>
          </a:p>
          <a:p>
            <a:pPr algn="ctr"/>
            <a:r>
              <a:rPr lang="de-CH" sz="2000" dirty="0">
                <a:solidFill>
                  <a:srgbClr val="00B050"/>
                </a:solidFill>
                <a:latin typeface="+mn-lt"/>
              </a:rPr>
              <a:t>Selbstbestimmung</a:t>
            </a:r>
          </a:p>
          <a:p>
            <a:pPr algn="ctr"/>
            <a:r>
              <a:rPr lang="de-CH" sz="2000" dirty="0">
                <a:solidFill>
                  <a:srgbClr val="00B050"/>
                </a:solidFill>
                <a:latin typeface="+mn-lt"/>
              </a:rPr>
              <a:t>Eigener Lebensentwurf</a:t>
            </a:r>
          </a:p>
          <a:p>
            <a:pPr algn="ctr"/>
            <a:r>
              <a:rPr lang="de-CH" b="1" dirty="0">
                <a:solidFill>
                  <a:srgbClr val="00B050"/>
                </a:solidFill>
                <a:latin typeface="+mn-lt"/>
              </a:rPr>
              <a:t>...wenn Sie wollen.»</a:t>
            </a:r>
          </a:p>
        </p:txBody>
      </p:sp>
      <p:sp>
        <p:nvSpPr>
          <p:cNvPr id="6" name="Textfeld 5">
            <a:extLst>
              <a:ext uri="{FF2B5EF4-FFF2-40B4-BE49-F238E27FC236}">
                <a16:creationId xmlns:a16="http://schemas.microsoft.com/office/drawing/2014/main" id="{15E540E1-B459-D9EA-51F4-5D90C0B89666}"/>
              </a:ext>
            </a:extLst>
          </p:cNvPr>
          <p:cNvSpPr txBox="1"/>
          <p:nvPr/>
        </p:nvSpPr>
        <p:spPr>
          <a:xfrm>
            <a:off x="2775285" y="4592494"/>
            <a:ext cx="2108719" cy="1138773"/>
          </a:xfrm>
          <a:prstGeom prst="rect">
            <a:avLst/>
          </a:prstGeom>
          <a:noFill/>
        </p:spPr>
        <p:txBody>
          <a:bodyPr wrap="none" rtlCol="0">
            <a:spAutoFit/>
          </a:bodyPr>
          <a:lstStyle/>
          <a:p>
            <a:r>
              <a:rPr lang="de-CH" sz="2400" dirty="0">
                <a:solidFill>
                  <a:srgbClr val="FF0000"/>
                </a:solidFill>
                <a:latin typeface="+mn-lt"/>
              </a:rPr>
              <a:t>Bevormundung</a:t>
            </a:r>
          </a:p>
          <a:p>
            <a:pPr algn="ctr"/>
            <a:r>
              <a:rPr lang="de-CH" sz="2400" dirty="0">
                <a:solidFill>
                  <a:srgbClr val="FF0000"/>
                </a:solidFill>
                <a:latin typeface="+mn-lt"/>
              </a:rPr>
              <a:t>Paternalismus</a:t>
            </a:r>
          </a:p>
          <a:p>
            <a:pPr algn="ctr"/>
            <a:r>
              <a:rPr lang="de-CH" b="1" dirty="0">
                <a:solidFill>
                  <a:srgbClr val="FF0000"/>
                </a:solidFill>
                <a:latin typeface="+mn-lt"/>
              </a:rPr>
              <a:t>«Sie müssen...»</a:t>
            </a:r>
          </a:p>
        </p:txBody>
      </p:sp>
      <p:sp>
        <p:nvSpPr>
          <p:cNvPr id="7" name="Textfeld 6">
            <a:extLst>
              <a:ext uri="{FF2B5EF4-FFF2-40B4-BE49-F238E27FC236}">
                <a16:creationId xmlns:a16="http://schemas.microsoft.com/office/drawing/2014/main" id="{ECB7A113-8A13-8BBE-1192-BF141F6672F7}"/>
              </a:ext>
            </a:extLst>
          </p:cNvPr>
          <p:cNvSpPr txBox="1"/>
          <p:nvPr/>
        </p:nvSpPr>
        <p:spPr>
          <a:xfrm>
            <a:off x="7246089" y="4592494"/>
            <a:ext cx="2128916" cy="1138773"/>
          </a:xfrm>
          <a:prstGeom prst="rect">
            <a:avLst/>
          </a:prstGeom>
          <a:noFill/>
        </p:spPr>
        <p:txBody>
          <a:bodyPr wrap="none" rtlCol="0">
            <a:spAutoFit/>
          </a:bodyPr>
          <a:lstStyle/>
          <a:p>
            <a:r>
              <a:rPr lang="de-CH" sz="2400" dirty="0">
                <a:solidFill>
                  <a:srgbClr val="FF0000"/>
                </a:solidFill>
                <a:latin typeface="+mn-lt"/>
              </a:rPr>
              <a:t>Verwahrlosung</a:t>
            </a:r>
          </a:p>
          <a:p>
            <a:pPr algn="ctr"/>
            <a:r>
              <a:rPr lang="de-CH" sz="2400" dirty="0">
                <a:solidFill>
                  <a:srgbClr val="FF0000"/>
                </a:solidFill>
                <a:latin typeface="+mn-lt"/>
              </a:rPr>
              <a:t>Gleichgültigkeit</a:t>
            </a:r>
          </a:p>
          <a:p>
            <a:pPr algn="ctr"/>
            <a:r>
              <a:rPr lang="de-CH" b="1" dirty="0">
                <a:solidFill>
                  <a:srgbClr val="FF0000"/>
                </a:solidFill>
                <a:latin typeface="+mn-lt"/>
              </a:rPr>
              <a:t>«Mir egal»</a:t>
            </a:r>
          </a:p>
        </p:txBody>
      </p:sp>
      <p:cxnSp>
        <p:nvCxnSpPr>
          <p:cNvPr id="10" name="Gerade Verbindung 9">
            <a:extLst>
              <a:ext uri="{FF2B5EF4-FFF2-40B4-BE49-F238E27FC236}">
                <a16:creationId xmlns:a16="http://schemas.microsoft.com/office/drawing/2014/main" id="{1E4F4A6E-0DF3-22E2-6A91-3C879DFE9F64}"/>
              </a:ext>
            </a:extLst>
          </p:cNvPr>
          <p:cNvCxnSpPr>
            <a:cxnSpLocks/>
          </p:cNvCxnSpPr>
          <p:nvPr/>
        </p:nvCxnSpPr>
        <p:spPr>
          <a:xfrm flipH="1">
            <a:off x="3829643" y="3505866"/>
            <a:ext cx="1" cy="113958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9312068-6017-FA63-AE8D-24763504C552}"/>
              </a:ext>
            </a:extLst>
          </p:cNvPr>
          <p:cNvCxnSpPr>
            <a:cxnSpLocks/>
          </p:cNvCxnSpPr>
          <p:nvPr/>
        </p:nvCxnSpPr>
        <p:spPr>
          <a:xfrm flipH="1">
            <a:off x="8310548" y="3493651"/>
            <a:ext cx="1" cy="113958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3354DEBE-B987-C918-4BB1-19DBB61037F6}"/>
              </a:ext>
            </a:extLst>
          </p:cNvPr>
          <p:cNvCxnSpPr>
            <a:cxnSpLocks/>
          </p:cNvCxnSpPr>
          <p:nvPr/>
        </p:nvCxnSpPr>
        <p:spPr>
          <a:xfrm>
            <a:off x="6059560" y="4592494"/>
            <a:ext cx="0" cy="83099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Pfeil nach rechts 14">
            <a:extLst>
              <a:ext uri="{FF2B5EF4-FFF2-40B4-BE49-F238E27FC236}">
                <a16:creationId xmlns:a16="http://schemas.microsoft.com/office/drawing/2014/main" id="{2F628A07-E2FC-68A2-1042-2B6FAE2A833F}"/>
              </a:ext>
            </a:extLst>
          </p:cNvPr>
          <p:cNvSpPr/>
          <p:nvPr/>
        </p:nvSpPr>
        <p:spPr>
          <a:xfrm>
            <a:off x="5303912" y="4877476"/>
            <a:ext cx="504056" cy="1974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Pfeil nach rechts 15">
            <a:extLst>
              <a:ext uri="{FF2B5EF4-FFF2-40B4-BE49-F238E27FC236}">
                <a16:creationId xmlns:a16="http://schemas.microsoft.com/office/drawing/2014/main" id="{75855C68-30B5-8C74-D5C1-BC789F34CEB3}"/>
              </a:ext>
            </a:extLst>
          </p:cNvPr>
          <p:cNvSpPr/>
          <p:nvPr/>
        </p:nvSpPr>
        <p:spPr>
          <a:xfrm rot="10800000">
            <a:off x="6311153" y="4873975"/>
            <a:ext cx="504056" cy="1974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Oval 16">
            <a:extLst>
              <a:ext uri="{FF2B5EF4-FFF2-40B4-BE49-F238E27FC236}">
                <a16:creationId xmlns:a16="http://schemas.microsoft.com/office/drawing/2014/main" id="{0A2C781A-2CC5-408E-3227-75301BF7F714}"/>
              </a:ext>
            </a:extLst>
          </p:cNvPr>
          <p:cNvSpPr/>
          <p:nvPr/>
        </p:nvSpPr>
        <p:spPr>
          <a:xfrm>
            <a:off x="5551635" y="2565762"/>
            <a:ext cx="689011" cy="684414"/>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Oval 17">
            <a:extLst>
              <a:ext uri="{FF2B5EF4-FFF2-40B4-BE49-F238E27FC236}">
                <a16:creationId xmlns:a16="http://schemas.microsoft.com/office/drawing/2014/main" id="{31747B8E-A0A2-CFA3-A861-E1364C33E7B4}"/>
              </a:ext>
            </a:extLst>
          </p:cNvPr>
          <p:cNvSpPr/>
          <p:nvPr/>
        </p:nvSpPr>
        <p:spPr>
          <a:xfrm>
            <a:off x="5910805" y="2563813"/>
            <a:ext cx="689011" cy="684414"/>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Textfeld 18">
            <a:extLst>
              <a:ext uri="{FF2B5EF4-FFF2-40B4-BE49-F238E27FC236}">
                <a16:creationId xmlns:a16="http://schemas.microsoft.com/office/drawing/2014/main" id="{E291D425-9AD1-B8CF-4A97-2B0159267610}"/>
              </a:ext>
            </a:extLst>
          </p:cNvPr>
          <p:cNvSpPr txBox="1"/>
          <p:nvPr/>
        </p:nvSpPr>
        <p:spPr>
          <a:xfrm>
            <a:off x="1981200" y="1161778"/>
            <a:ext cx="8229600" cy="1015663"/>
          </a:xfrm>
          <a:prstGeom prst="rect">
            <a:avLst/>
          </a:prstGeom>
          <a:noFill/>
        </p:spPr>
        <p:txBody>
          <a:bodyPr wrap="square" rtlCol="0">
            <a:spAutoFit/>
          </a:bodyPr>
          <a:lstStyle/>
          <a:p>
            <a:pPr algn="ctr"/>
            <a:r>
              <a:rPr lang="de-CH" sz="2000" dirty="0">
                <a:latin typeface="+mn-lt"/>
              </a:rPr>
              <a:t>Abgeleitet von den vier bioethischen Prinzipien in der Medizin: Selbstbestimmungsrecht, Prinzip der Schadensvermeidung, Patientenwohl und soziale Gerechtigkeit</a:t>
            </a:r>
          </a:p>
        </p:txBody>
      </p:sp>
      <p:sp>
        <p:nvSpPr>
          <p:cNvPr id="22" name="Textfeld 21">
            <a:extLst>
              <a:ext uri="{FF2B5EF4-FFF2-40B4-BE49-F238E27FC236}">
                <a16:creationId xmlns:a16="http://schemas.microsoft.com/office/drawing/2014/main" id="{EFD03E54-B086-3197-3C26-56824B645D70}"/>
              </a:ext>
            </a:extLst>
          </p:cNvPr>
          <p:cNvSpPr txBox="1"/>
          <p:nvPr/>
        </p:nvSpPr>
        <p:spPr>
          <a:xfrm>
            <a:off x="5590203" y="5696223"/>
            <a:ext cx="1043876" cy="369332"/>
          </a:xfrm>
          <a:prstGeom prst="rect">
            <a:avLst/>
          </a:prstGeom>
          <a:noFill/>
        </p:spPr>
        <p:txBody>
          <a:bodyPr wrap="none" rtlCol="0">
            <a:spAutoFit/>
          </a:bodyPr>
          <a:lstStyle/>
          <a:p>
            <a:r>
              <a:rPr lang="de-CH" dirty="0"/>
              <a:t>Unwerte</a:t>
            </a:r>
          </a:p>
        </p:txBody>
      </p:sp>
      <p:sp>
        <p:nvSpPr>
          <p:cNvPr id="9" name="Textfeld 8">
            <a:extLst>
              <a:ext uri="{FF2B5EF4-FFF2-40B4-BE49-F238E27FC236}">
                <a16:creationId xmlns:a16="http://schemas.microsoft.com/office/drawing/2014/main" id="{7F3F6B34-8BC1-0224-9BC6-53933E8F35C0}"/>
              </a:ext>
            </a:extLst>
          </p:cNvPr>
          <p:cNvSpPr txBox="1"/>
          <p:nvPr/>
        </p:nvSpPr>
        <p:spPr>
          <a:xfrm>
            <a:off x="8075304" y="5834723"/>
            <a:ext cx="3853344" cy="246221"/>
          </a:xfrm>
          <a:prstGeom prst="rect">
            <a:avLst/>
          </a:prstGeom>
          <a:noFill/>
        </p:spPr>
        <p:txBody>
          <a:bodyPr wrap="square" rtlCol="0">
            <a:spAutoFit/>
          </a:bodyPr>
          <a:lstStyle/>
          <a:p>
            <a:r>
              <a:rPr lang="de-CH" sz="1000" dirty="0">
                <a:latin typeface="+mn-lt"/>
              </a:rPr>
              <a:t>Überarbeitete Folie von Uli Gehring, GK Quest Akademie, Heidelberg  </a:t>
            </a:r>
          </a:p>
        </p:txBody>
      </p:sp>
    </p:spTree>
    <p:extLst>
      <p:ext uri="{BB962C8B-B14F-4D97-AF65-F5344CB8AC3E}">
        <p14:creationId xmlns:p14="http://schemas.microsoft.com/office/powerpoint/2010/main" val="1226918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0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0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5" grpId="0" animBg="1"/>
      <p:bldP spid="16" grpId="0" animBg="1"/>
      <p:bldP spid="17" grpId="0" animBg="1"/>
      <p:bldP spid="18" grpId="0" animBg="1"/>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el 3"/>
          <p:cNvSpPr>
            <a:spLocks noGrp="1" noChangeArrowheads="1"/>
          </p:cNvSpPr>
          <p:nvPr>
            <p:ph type="title"/>
          </p:nvPr>
        </p:nvSpPr>
        <p:spPr>
          <a:xfrm>
            <a:off x="1631504" y="541322"/>
            <a:ext cx="8934126" cy="539750"/>
          </a:xfrm>
          <a:noFill/>
        </p:spPr>
        <p:txBody>
          <a:bodyPr>
            <a:normAutofit fontScale="90000"/>
          </a:bodyPr>
          <a:lstStyle/>
          <a:p>
            <a:pPr eaLnBrk="1" hangingPunct="1"/>
            <a:r>
              <a:rPr lang="de-CH" altLang="en-US" dirty="0">
                <a:sym typeface="Arial" panose="020B0604020202020204" pitchFamily="34" charset="0"/>
              </a:rPr>
              <a:t>Aktives Zuhören </a:t>
            </a:r>
            <a:r>
              <a:rPr lang="de-CH" altLang="en-US" sz="3600" dirty="0">
                <a:sym typeface="Arial" panose="020B0604020202020204" pitchFamily="34" charset="0"/>
              </a:rPr>
              <a:t>(Kernkompetenz von MI)</a:t>
            </a:r>
            <a:endParaRPr lang="de-CH" altLang="en-US" dirty="0">
              <a:sym typeface="Arial" panose="020B0604020202020204" pitchFamily="34" charset="0"/>
            </a:endParaRPr>
          </a:p>
        </p:txBody>
      </p:sp>
      <p:sp>
        <p:nvSpPr>
          <p:cNvPr id="20484" name="Textfeld 1"/>
          <p:cNvSpPr>
            <a:spLocks noChangeArrowheads="1"/>
          </p:cNvSpPr>
          <p:nvPr/>
        </p:nvSpPr>
        <p:spPr bwMode="auto">
          <a:xfrm>
            <a:off x="5015880" y="5805264"/>
            <a:ext cx="77526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de-CH" altLang="de-DE" sz="1000" dirty="0" err="1">
                <a:ea typeface="MS PGothic" panose="020B0600070205080204" pitchFamily="34" charset="-128"/>
                <a:sym typeface="MS PGothic" panose="020B0600070205080204" pitchFamily="34" charset="-128"/>
              </a:rPr>
              <a:t>Körkel</a:t>
            </a:r>
            <a:r>
              <a:rPr lang="de-CH" altLang="de-DE" sz="1000" dirty="0">
                <a:ea typeface="MS PGothic" panose="020B0600070205080204" pitchFamily="34" charset="-128"/>
                <a:sym typeface="MS PGothic" panose="020B0600070205080204" pitchFamily="34" charset="-128"/>
              </a:rPr>
              <a:t>, Joachim/</a:t>
            </a:r>
            <a:r>
              <a:rPr lang="de-CH" altLang="de-DE" sz="1000" dirty="0" err="1">
                <a:ea typeface="MS PGothic" panose="020B0600070205080204" pitchFamily="34" charset="-128"/>
                <a:sym typeface="MS PGothic" panose="020B0600070205080204" pitchFamily="34" charset="-128"/>
              </a:rPr>
              <a:t>Veltrup</a:t>
            </a:r>
            <a:r>
              <a:rPr lang="de-CH" altLang="de-DE" sz="1000" dirty="0">
                <a:ea typeface="MS PGothic" panose="020B0600070205080204" pitchFamily="34" charset="-128"/>
                <a:sym typeface="MS PGothic" panose="020B0600070205080204" pitchFamily="34" charset="-128"/>
              </a:rPr>
              <a:t>, Clemens (2003): Motivational Interviewing: Eine Übersicht. In: Suchttherapie. Nr. 4. S. </a:t>
            </a:r>
            <a:r>
              <a:rPr lang="en-US" altLang="de-DE" sz="1000" dirty="0">
                <a:ea typeface="MS PGothic" panose="020B0600070205080204" pitchFamily="34" charset="-128"/>
                <a:sym typeface="MS PGothic" panose="020B0600070205080204" pitchFamily="34" charset="-128"/>
              </a:rPr>
              <a:t>115–124</a:t>
            </a:r>
            <a:endParaRPr lang="en-US" altLang="de-DE" sz="1000" dirty="0"/>
          </a:p>
        </p:txBody>
      </p:sp>
      <p:sp>
        <p:nvSpPr>
          <p:cNvPr id="19460" name="Inhaltsplatzhalter 2"/>
          <p:cNvSpPr>
            <a:spLocks noGrp="1" noChangeArrowheads="1"/>
          </p:cNvSpPr>
          <p:nvPr/>
        </p:nvSpPr>
        <p:spPr bwMode="auto">
          <a:xfrm>
            <a:off x="1966783" y="1362076"/>
            <a:ext cx="8574087" cy="488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eaLnBrk="0" hangingPunct="0">
              <a:spcBef>
                <a:spcPct val="20000"/>
              </a:spcBef>
              <a:defRPr sz="2400">
                <a:solidFill>
                  <a:schemeClr val="tx1"/>
                </a:solidFill>
                <a:latin typeface="Arial" pitchFamily="34" charset="0"/>
                <a:ea typeface="SimSun" pitchFamily="2" charset="-122"/>
              </a:defRPr>
            </a:lvl1pPr>
            <a:lvl2pPr algn="ctr" eaLnBrk="0" hangingPunct="0">
              <a:spcBef>
                <a:spcPct val="20000"/>
              </a:spcBef>
              <a:defRPr sz="2000">
                <a:solidFill>
                  <a:schemeClr val="tx1"/>
                </a:solidFill>
                <a:latin typeface="Arial" pitchFamily="34" charset="0"/>
                <a:ea typeface="SimSun" pitchFamily="2" charset="-122"/>
              </a:defRPr>
            </a:lvl2pPr>
            <a:lvl3pPr algn="ctr" eaLnBrk="0" hangingPunct="0">
              <a:spcBef>
                <a:spcPct val="20000"/>
              </a:spcBef>
              <a:defRPr>
                <a:solidFill>
                  <a:schemeClr val="tx1"/>
                </a:solidFill>
                <a:latin typeface="Arial" pitchFamily="34" charset="0"/>
                <a:ea typeface="SimSun" pitchFamily="2" charset="-122"/>
              </a:defRPr>
            </a:lvl3pPr>
            <a:lvl4pPr algn="ctr" eaLnBrk="0" hangingPunct="0">
              <a:spcBef>
                <a:spcPct val="20000"/>
              </a:spcBef>
              <a:defRPr sz="1600">
                <a:solidFill>
                  <a:schemeClr val="tx1"/>
                </a:solidFill>
                <a:latin typeface="Arial" pitchFamily="34" charset="0"/>
                <a:ea typeface="SimSun" pitchFamily="2" charset="-122"/>
              </a:defRPr>
            </a:lvl4pPr>
            <a:lvl5pPr algn="ctr" eaLnBrk="0" hangingPunct="0">
              <a:spcBef>
                <a:spcPct val="20000"/>
              </a:spcBef>
              <a:defRPr sz="1600">
                <a:solidFill>
                  <a:schemeClr val="tx1"/>
                </a:solidFill>
                <a:latin typeface="Arial" pitchFamily="34" charset="0"/>
                <a:ea typeface="SimSun" pitchFamily="2" charset="-122"/>
              </a:defRPr>
            </a:lvl5pPr>
            <a:lvl6pPr algn="ctr" eaLnBrk="0" fontAlgn="base" hangingPunct="0">
              <a:spcBef>
                <a:spcPct val="20000"/>
              </a:spcBef>
              <a:spcAft>
                <a:spcPct val="0"/>
              </a:spcAft>
              <a:defRPr sz="1600">
                <a:solidFill>
                  <a:schemeClr val="tx1"/>
                </a:solidFill>
                <a:latin typeface="Arial" pitchFamily="34" charset="0"/>
                <a:ea typeface="SimSun" pitchFamily="2" charset="-122"/>
              </a:defRPr>
            </a:lvl6pPr>
            <a:lvl7pPr algn="ctr" eaLnBrk="0" fontAlgn="base" hangingPunct="0">
              <a:spcBef>
                <a:spcPct val="20000"/>
              </a:spcBef>
              <a:spcAft>
                <a:spcPct val="0"/>
              </a:spcAft>
              <a:defRPr sz="1600">
                <a:solidFill>
                  <a:schemeClr val="tx1"/>
                </a:solidFill>
                <a:latin typeface="Arial" pitchFamily="34" charset="0"/>
                <a:ea typeface="SimSun" pitchFamily="2" charset="-122"/>
              </a:defRPr>
            </a:lvl7pPr>
            <a:lvl8pPr algn="ctr" eaLnBrk="0" fontAlgn="base" hangingPunct="0">
              <a:spcBef>
                <a:spcPct val="20000"/>
              </a:spcBef>
              <a:spcAft>
                <a:spcPct val="0"/>
              </a:spcAft>
              <a:defRPr sz="1600">
                <a:solidFill>
                  <a:schemeClr val="tx1"/>
                </a:solidFill>
                <a:latin typeface="Arial" pitchFamily="34" charset="0"/>
                <a:ea typeface="SimSun" pitchFamily="2" charset="-122"/>
              </a:defRPr>
            </a:lvl8pPr>
            <a:lvl9pPr algn="ctr" eaLnBrk="0" fontAlgn="base" hangingPunct="0">
              <a:spcBef>
                <a:spcPct val="20000"/>
              </a:spcBef>
              <a:spcAft>
                <a:spcPct val="0"/>
              </a:spcAft>
              <a:defRPr sz="1600">
                <a:solidFill>
                  <a:schemeClr val="tx1"/>
                </a:solidFill>
                <a:latin typeface="Arial" pitchFamily="34" charset="0"/>
                <a:ea typeface="SimSun" pitchFamily="2" charset="-122"/>
              </a:defRPr>
            </a:lvl9pPr>
          </a:lstStyle>
          <a:p>
            <a:pPr algn="l" eaLnBrk="1" hangingPunct="1">
              <a:defRPr/>
            </a:pPr>
            <a:r>
              <a:rPr lang="en-US" altLang="de-DE" b="1" dirty="0">
                <a:latin typeface="+mj-lt"/>
                <a:sym typeface="Arial" pitchFamily="34" charset="0"/>
              </a:rPr>
              <a:t>1. </a:t>
            </a:r>
            <a:r>
              <a:rPr lang="de-CH" altLang="de-DE" b="1" dirty="0">
                <a:latin typeface="+mj-lt"/>
                <a:sym typeface="Arial" pitchFamily="34" charset="0"/>
              </a:rPr>
              <a:t>erst einmal genügend lange </a:t>
            </a:r>
            <a:r>
              <a:rPr lang="de-CH" altLang="de-DE" b="1" i="1" dirty="0">
                <a:solidFill>
                  <a:srgbClr val="C00000"/>
                </a:solidFill>
                <a:latin typeface="+mj-lt"/>
                <a:sym typeface="Arial" pitchFamily="34" charset="0"/>
              </a:rPr>
              <a:t>überhaupt zuhören!</a:t>
            </a:r>
          </a:p>
          <a:p>
            <a:pPr algn="l" eaLnBrk="1" hangingPunct="1">
              <a:defRPr/>
            </a:pPr>
            <a:endParaRPr lang="de-CH" altLang="de-DE" sz="1400" b="1" i="1" dirty="0">
              <a:solidFill>
                <a:srgbClr val="FF0000"/>
              </a:solidFill>
              <a:latin typeface="+mj-lt"/>
              <a:sym typeface="Arial" pitchFamily="34" charset="0"/>
            </a:endParaRPr>
          </a:p>
          <a:p>
            <a:pPr algn="l" eaLnBrk="1" hangingPunct="1">
              <a:defRPr/>
            </a:pPr>
            <a:r>
              <a:rPr lang="de-CH" altLang="de-DE" b="1" dirty="0">
                <a:latin typeface="+mj-lt"/>
                <a:sym typeface="Arial" pitchFamily="34" charset="0"/>
              </a:rPr>
              <a:t>2. </a:t>
            </a:r>
            <a:r>
              <a:rPr lang="de-CH" altLang="de-DE" b="1" i="1" dirty="0">
                <a:solidFill>
                  <a:srgbClr val="C00000"/>
                </a:solidFill>
                <a:latin typeface="+mj-lt"/>
                <a:sym typeface="Arial" pitchFamily="34" charset="0"/>
              </a:rPr>
              <a:t>a</a:t>
            </a:r>
            <a:r>
              <a:rPr lang="de-CH" altLang="de-DE" b="1" i="1" dirty="0">
                <a:solidFill>
                  <a:srgbClr val="C00000"/>
                </a:solidFill>
                <a:latin typeface="+mj-lt"/>
              </a:rPr>
              <a:t>ktives</a:t>
            </a:r>
            <a:r>
              <a:rPr lang="de-CH" altLang="de-DE" b="1" dirty="0">
                <a:latin typeface="+mj-lt"/>
              </a:rPr>
              <a:t> Zuhören </a:t>
            </a:r>
            <a:br>
              <a:rPr lang="de-CH" altLang="de-DE" b="1" dirty="0">
                <a:latin typeface="+mj-lt"/>
              </a:rPr>
            </a:br>
            <a:br>
              <a:rPr lang="de-CH" altLang="de-DE" sz="1400" b="1" dirty="0">
                <a:latin typeface="+mj-lt"/>
              </a:rPr>
            </a:br>
            <a:r>
              <a:rPr lang="de-CH" altLang="de-DE" sz="2200" dirty="0">
                <a:latin typeface="+mj-lt"/>
                <a:sym typeface="Arial" pitchFamily="34" charset="0"/>
              </a:rPr>
              <a:t>Versuchen Sie, für eine bestimmte Zeit (während des Gesprächs), die Welt aus der Sicht ihres Gegenübers zu betrachten, sind Sie wie ein Spiegel, in dem sich die Person betrachten kann – es geht nicht um richtig oder falsch</a:t>
            </a:r>
          </a:p>
          <a:p>
            <a:pPr marL="987425" indent="-342900" algn="l">
              <a:buFont typeface="Wingdings" panose="05000000000000000000" pitchFamily="2" charset="2"/>
              <a:buChar char="Ø"/>
              <a:defRPr/>
            </a:pPr>
            <a:r>
              <a:rPr lang="de-CH" altLang="de-DE" sz="2200" dirty="0">
                <a:latin typeface="+mj-lt"/>
                <a:sym typeface="Arial" pitchFamily="34" charset="0"/>
              </a:rPr>
              <a:t>repetieren Sie das Gehörte in mehr oder weniger den gleichen Worten</a:t>
            </a:r>
          </a:p>
          <a:p>
            <a:pPr marL="987425" indent="-342900" algn="l">
              <a:buFont typeface="Wingdings" panose="05000000000000000000" pitchFamily="2" charset="2"/>
              <a:buChar char="Ø"/>
              <a:defRPr/>
            </a:pPr>
            <a:r>
              <a:rPr lang="de-CH" altLang="de-DE" sz="2200" dirty="0">
                <a:latin typeface="+mj-lt"/>
                <a:sym typeface="Arial" pitchFamily="34" charset="0"/>
              </a:rPr>
              <a:t>wiederholen Sie die Kernaussagen in eigenen Worten</a:t>
            </a:r>
          </a:p>
          <a:p>
            <a:pPr marL="987425" indent="-342900" algn="l">
              <a:buFont typeface="Wingdings" panose="05000000000000000000" pitchFamily="2" charset="2"/>
              <a:buChar char="Ø"/>
              <a:defRPr/>
            </a:pPr>
            <a:r>
              <a:rPr lang="de-CH" altLang="de-DE" sz="2200" dirty="0">
                <a:latin typeface="+mj-lt"/>
                <a:sym typeface="Arial" pitchFamily="34" charset="0"/>
              </a:rPr>
              <a:t>verbalisieren Sie vermutete Gefühle beim anderen</a:t>
            </a:r>
          </a:p>
          <a:p>
            <a:pPr algn="l">
              <a:defRPr/>
            </a:pPr>
            <a:endParaRPr lang="en-US" altLang="de-DE" sz="1000" dirty="0">
              <a:sym typeface="Arial" pitchFamily="34" charset="0"/>
            </a:endParaRPr>
          </a:p>
        </p:txBody>
      </p:sp>
    </p:spTree>
    <p:extLst>
      <p:ext uri="{BB962C8B-B14F-4D97-AF65-F5344CB8AC3E}">
        <p14:creationId xmlns:p14="http://schemas.microsoft.com/office/powerpoint/2010/main" val="3123242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6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el 1"/>
          <p:cNvSpPr>
            <a:spLocks noGrp="1" noChangeArrowheads="1"/>
          </p:cNvSpPr>
          <p:nvPr>
            <p:ph type="title"/>
          </p:nvPr>
        </p:nvSpPr>
        <p:spPr>
          <a:xfrm>
            <a:off x="1991545" y="548680"/>
            <a:ext cx="7745413" cy="539750"/>
          </a:xfrm>
          <a:noFill/>
        </p:spPr>
        <p:txBody>
          <a:bodyPr>
            <a:normAutofit fontScale="90000"/>
          </a:bodyPr>
          <a:lstStyle/>
          <a:p>
            <a:r>
              <a:rPr lang="de-DE" altLang="en-US" dirty="0"/>
              <a:t>Zusammenfass</a:t>
            </a:r>
            <a:r>
              <a:rPr lang="de-CH" altLang="en-US" dirty="0" err="1"/>
              <a:t>ung</a:t>
            </a:r>
            <a:endParaRPr lang="de-DE" altLang="en-US" dirty="0"/>
          </a:p>
        </p:txBody>
      </p:sp>
      <p:sp>
        <p:nvSpPr>
          <p:cNvPr id="21507" name="Inhaltsplatzhalter 2"/>
          <p:cNvSpPr>
            <a:spLocks noGrp="1" noChangeArrowheads="1"/>
          </p:cNvSpPr>
          <p:nvPr>
            <p:ph idx="1"/>
          </p:nvPr>
        </p:nvSpPr>
        <p:spPr>
          <a:xfrm>
            <a:off x="2007270" y="1956903"/>
            <a:ext cx="8177460" cy="2736304"/>
          </a:xfrm>
        </p:spPr>
        <p:txBody>
          <a:bodyPr/>
          <a:lstStyle/>
          <a:p>
            <a:pPr marL="342900" indent="-342900" algn="l">
              <a:buFont typeface="Wingdings" panose="05000000000000000000" pitchFamily="2" charset="2"/>
              <a:buChar char="Ø"/>
              <a:defRPr/>
            </a:pPr>
            <a:r>
              <a:rPr lang="en-US" altLang="de-DE" sz="2400" dirty="0">
                <a:solidFill>
                  <a:schemeClr val="tx1"/>
                </a:solidFill>
                <a:cs typeface="Arial" charset="0"/>
              </a:rPr>
              <a:t>Es </a:t>
            </a:r>
            <a:r>
              <a:rPr lang="en-US" altLang="de-DE" sz="2400" dirty="0" err="1">
                <a:solidFill>
                  <a:schemeClr val="tx1"/>
                </a:solidFill>
                <a:cs typeface="Arial" charset="0"/>
              </a:rPr>
              <a:t>werden</a:t>
            </a:r>
            <a:r>
              <a:rPr lang="en-US" altLang="de-DE" sz="2400" dirty="0">
                <a:solidFill>
                  <a:schemeClr val="tx1"/>
                </a:solidFill>
                <a:cs typeface="Arial" charset="0"/>
              </a:rPr>
              <a:t> </a:t>
            </a:r>
            <a:r>
              <a:rPr lang="en-US" altLang="de-DE" sz="2400" dirty="0" err="1">
                <a:solidFill>
                  <a:schemeClr val="tx1"/>
                </a:solidFill>
                <a:cs typeface="Arial" charset="0"/>
              </a:rPr>
              <a:t>mehrere</a:t>
            </a:r>
            <a:r>
              <a:rPr lang="en-US" altLang="de-DE" sz="2400" dirty="0">
                <a:solidFill>
                  <a:schemeClr val="tx1"/>
                </a:solidFill>
                <a:cs typeface="Arial" charset="0"/>
              </a:rPr>
              <a:t> </a:t>
            </a:r>
            <a:r>
              <a:rPr lang="en-US" altLang="de-DE" sz="2400" dirty="0" err="1">
                <a:solidFill>
                  <a:schemeClr val="tx1"/>
                </a:solidFill>
                <a:cs typeface="Arial" charset="0"/>
              </a:rPr>
              <a:t>Aspekte</a:t>
            </a:r>
            <a:r>
              <a:rPr lang="en-US" altLang="de-DE" sz="2400" dirty="0">
                <a:solidFill>
                  <a:schemeClr val="tx1"/>
                </a:solidFill>
                <a:cs typeface="Arial" charset="0"/>
              </a:rPr>
              <a:t> </a:t>
            </a:r>
            <a:r>
              <a:rPr lang="en-US" altLang="de-DE" sz="2400" dirty="0" err="1">
                <a:solidFill>
                  <a:schemeClr val="tx1"/>
                </a:solidFill>
                <a:cs typeface="Arial" charset="0"/>
              </a:rPr>
              <a:t>zusammengefügt</a:t>
            </a:r>
            <a:r>
              <a:rPr lang="en-US" altLang="de-DE" sz="2400" dirty="0">
                <a:solidFill>
                  <a:schemeClr val="tx1"/>
                </a:solidFill>
                <a:cs typeface="Arial" charset="0"/>
              </a:rPr>
              <a:t>, die </a:t>
            </a:r>
            <a:r>
              <a:rPr lang="en-US" altLang="de-DE" sz="2400" dirty="0" err="1">
                <a:solidFill>
                  <a:schemeClr val="tx1"/>
                </a:solidFill>
                <a:cs typeface="Arial" charset="0"/>
              </a:rPr>
              <a:t>eine</a:t>
            </a:r>
            <a:r>
              <a:rPr lang="en-US" altLang="de-DE" sz="2400" dirty="0">
                <a:solidFill>
                  <a:schemeClr val="tx1"/>
                </a:solidFill>
                <a:cs typeface="Arial" charset="0"/>
              </a:rPr>
              <a:t> Person </a:t>
            </a:r>
            <a:r>
              <a:rPr lang="en-US" altLang="de-DE" sz="2400" dirty="0" err="1">
                <a:solidFill>
                  <a:schemeClr val="tx1"/>
                </a:solidFill>
                <a:cs typeface="Arial" charset="0"/>
              </a:rPr>
              <a:t>erzählt</a:t>
            </a:r>
            <a:r>
              <a:rPr lang="en-US" altLang="de-DE" sz="2400" dirty="0">
                <a:solidFill>
                  <a:schemeClr val="tx1"/>
                </a:solidFill>
                <a:cs typeface="Arial" charset="0"/>
              </a:rPr>
              <a:t> hat.</a:t>
            </a:r>
          </a:p>
          <a:p>
            <a:pPr marL="342900" indent="-342900" algn="l">
              <a:buFont typeface="Wingdings" panose="05000000000000000000" pitchFamily="2" charset="2"/>
              <a:buChar char="Ø"/>
              <a:defRPr/>
            </a:pPr>
            <a:r>
              <a:rPr lang="en-US" altLang="de-DE" sz="2400" dirty="0">
                <a:solidFill>
                  <a:schemeClr val="tx1"/>
                </a:solidFill>
                <a:cs typeface="Arial" charset="0"/>
              </a:rPr>
              <a:t>Das </a:t>
            </a:r>
            <a:r>
              <a:rPr lang="en-US" altLang="de-DE" sz="2400" dirty="0" err="1">
                <a:solidFill>
                  <a:schemeClr val="tx1"/>
                </a:solidFill>
                <a:cs typeface="Arial" charset="0"/>
              </a:rPr>
              <a:t>Zusammenfassen</a:t>
            </a:r>
            <a:r>
              <a:rPr lang="en-US" altLang="de-DE" sz="2400" dirty="0">
                <a:solidFill>
                  <a:schemeClr val="tx1"/>
                </a:solidFill>
                <a:cs typeface="Arial" charset="0"/>
              </a:rPr>
              <a:t> </a:t>
            </a:r>
            <a:r>
              <a:rPr lang="en-US" altLang="de-DE" sz="2400" dirty="0" err="1">
                <a:solidFill>
                  <a:schemeClr val="tx1"/>
                </a:solidFill>
                <a:cs typeface="Arial" charset="0"/>
              </a:rPr>
              <a:t>hilft</a:t>
            </a:r>
            <a:r>
              <a:rPr lang="en-US" altLang="de-DE" sz="2400" dirty="0">
                <a:solidFill>
                  <a:schemeClr val="tx1"/>
                </a:solidFill>
                <a:cs typeface="Arial" charset="0"/>
              </a:rPr>
              <a:t> der Person das </a:t>
            </a:r>
            <a:r>
              <a:rPr lang="en-US" altLang="de-DE" sz="2400" dirty="0" err="1">
                <a:solidFill>
                  <a:schemeClr val="tx1"/>
                </a:solidFill>
                <a:cs typeface="Arial" charset="0"/>
              </a:rPr>
              <a:t>Gesagte</a:t>
            </a:r>
            <a:r>
              <a:rPr lang="en-US" altLang="de-DE" sz="2400" dirty="0">
                <a:solidFill>
                  <a:schemeClr val="tx1"/>
                </a:solidFill>
                <a:cs typeface="Arial" charset="0"/>
              </a:rPr>
              <a:t> </a:t>
            </a:r>
            <a:r>
              <a:rPr lang="en-US" altLang="de-DE" sz="2400" dirty="0" err="1">
                <a:solidFill>
                  <a:schemeClr val="tx1"/>
                </a:solidFill>
                <a:cs typeface="Arial" charset="0"/>
              </a:rPr>
              <a:t>nochmals</a:t>
            </a:r>
            <a:r>
              <a:rPr lang="en-US" altLang="de-DE" sz="2400" dirty="0">
                <a:solidFill>
                  <a:schemeClr val="tx1"/>
                </a:solidFill>
                <a:cs typeface="Arial" charset="0"/>
              </a:rPr>
              <a:t> </a:t>
            </a:r>
            <a:r>
              <a:rPr lang="en-US" altLang="de-DE" sz="2400" dirty="0" err="1">
                <a:solidFill>
                  <a:schemeClr val="tx1"/>
                </a:solidFill>
                <a:cs typeface="Arial" charset="0"/>
              </a:rPr>
              <a:t>zu</a:t>
            </a:r>
            <a:r>
              <a:rPr lang="en-US" altLang="de-DE" sz="2400" dirty="0">
                <a:solidFill>
                  <a:schemeClr val="tx1"/>
                </a:solidFill>
                <a:cs typeface="Arial" charset="0"/>
              </a:rPr>
              <a:t> </a:t>
            </a:r>
            <a:r>
              <a:rPr lang="en-US" altLang="de-DE" sz="2400" dirty="0" err="1">
                <a:solidFill>
                  <a:schemeClr val="tx1"/>
                </a:solidFill>
                <a:cs typeface="Arial" charset="0"/>
              </a:rPr>
              <a:t>hören</a:t>
            </a:r>
            <a:r>
              <a:rPr lang="en-US" altLang="de-DE" sz="2400" dirty="0">
                <a:solidFill>
                  <a:schemeClr val="tx1"/>
                </a:solidFill>
                <a:cs typeface="Arial" charset="0"/>
              </a:rPr>
              <a:t>, es </a:t>
            </a:r>
            <a:r>
              <a:rPr lang="en-US" altLang="de-DE" sz="2400" dirty="0" err="1">
                <a:solidFill>
                  <a:schemeClr val="tx1"/>
                </a:solidFill>
                <a:cs typeface="Arial" charset="0"/>
              </a:rPr>
              <a:t>festzuhalten</a:t>
            </a:r>
            <a:r>
              <a:rPr lang="en-US" altLang="de-DE" sz="2400" dirty="0">
                <a:solidFill>
                  <a:schemeClr val="tx1"/>
                </a:solidFill>
                <a:cs typeface="Arial" charset="0"/>
              </a:rPr>
              <a:t> und </a:t>
            </a:r>
            <a:r>
              <a:rPr lang="en-US" altLang="de-DE" sz="2400" dirty="0" err="1">
                <a:solidFill>
                  <a:schemeClr val="tx1"/>
                </a:solidFill>
                <a:cs typeface="Arial" charset="0"/>
              </a:rPr>
              <a:t>darüber</a:t>
            </a:r>
            <a:r>
              <a:rPr lang="en-US" altLang="de-DE" sz="2400" dirty="0">
                <a:solidFill>
                  <a:schemeClr val="tx1"/>
                </a:solidFill>
                <a:cs typeface="Arial" charset="0"/>
              </a:rPr>
              <a:t> </a:t>
            </a:r>
            <a:r>
              <a:rPr lang="en-US" altLang="de-DE" sz="2400" dirty="0" err="1">
                <a:solidFill>
                  <a:schemeClr val="tx1"/>
                </a:solidFill>
                <a:cs typeface="Arial" charset="0"/>
              </a:rPr>
              <a:t>nachzudenken</a:t>
            </a:r>
            <a:r>
              <a:rPr lang="en-US" altLang="de-DE" sz="2400" dirty="0">
                <a:solidFill>
                  <a:schemeClr val="tx1"/>
                </a:solidFill>
                <a:cs typeface="Arial" charset="0"/>
              </a:rPr>
              <a:t>.</a:t>
            </a:r>
          </a:p>
          <a:p>
            <a:pPr marL="342900" indent="-342900" algn="l">
              <a:buFont typeface="Wingdings" panose="05000000000000000000" pitchFamily="2" charset="2"/>
              <a:buChar char="Ø"/>
              <a:defRPr/>
            </a:pPr>
            <a:r>
              <a:rPr lang="en-US" altLang="de-DE" sz="2400" dirty="0">
                <a:solidFill>
                  <a:schemeClr val="tx1"/>
                </a:solidFill>
                <a:cs typeface="Arial" charset="0"/>
              </a:rPr>
              <a:t>Oft </a:t>
            </a:r>
            <a:r>
              <a:rPr lang="en-US" altLang="de-DE" sz="2400" dirty="0" err="1">
                <a:solidFill>
                  <a:schemeClr val="tx1"/>
                </a:solidFill>
                <a:cs typeface="Arial" charset="0"/>
              </a:rPr>
              <a:t>folgt</a:t>
            </a:r>
            <a:r>
              <a:rPr lang="en-US" altLang="de-DE" sz="2400" dirty="0">
                <a:solidFill>
                  <a:schemeClr val="tx1"/>
                </a:solidFill>
                <a:cs typeface="Arial" charset="0"/>
              </a:rPr>
              <a:t> </a:t>
            </a:r>
            <a:r>
              <a:rPr lang="en-US" altLang="de-DE" sz="2400" dirty="0" err="1">
                <a:solidFill>
                  <a:schemeClr val="tx1"/>
                </a:solidFill>
                <a:cs typeface="Arial" charset="0"/>
              </a:rPr>
              <a:t>nach</a:t>
            </a:r>
            <a:r>
              <a:rPr lang="en-US" altLang="de-DE" sz="2400" dirty="0">
                <a:solidFill>
                  <a:schemeClr val="tx1"/>
                </a:solidFill>
                <a:cs typeface="Arial" charset="0"/>
              </a:rPr>
              <a:t> </a:t>
            </a:r>
            <a:r>
              <a:rPr lang="en-US" altLang="de-DE" sz="2400" dirty="0" err="1">
                <a:solidFill>
                  <a:schemeClr val="tx1"/>
                </a:solidFill>
                <a:cs typeface="Arial" charset="0"/>
              </a:rPr>
              <a:t>einer</a:t>
            </a:r>
            <a:r>
              <a:rPr lang="en-US" altLang="de-DE" sz="2400" dirty="0">
                <a:solidFill>
                  <a:schemeClr val="tx1"/>
                </a:solidFill>
                <a:cs typeface="Arial" charset="0"/>
              </a:rPr>
              <a:t> </a:t>
            </a:r>
            <a:r>
              <a:rPr lang="en-US" altLang="de-DE" sz="2400" dirty="0" err="1">
                <a:solidFill>
                  <a:schemeClr val="tx1"/>
                </a:solidFill>
                <a:cs typeface="Arial" charset="0"/>
              </a:rPr>
              <a:t>Zusammenfassung</a:t>
            </a:r>
            <a:r>
              <a:rPr lang="en-US" altLang="de-DE" sz="2400" dirty="0">
                <a:solidFill>
                  <a:schemeClr val="tx1"/>
                </a:solidFill>
                <a:cs typeface="Arial" charset="0"/>
              </a:rPr>
              <a:t> </a:t>
            </a:r>
            <a:r>
              <a:rPr lang="en-US" altLang="de-DE" sz="2400" dirty="0" err="1">
                <a:solidFill>
                  <a:schemeClr val="tx1"/>
                </a:solidFill>
                <a:cs typeface="Arial" charset="0"/>
              </a:rPr>
              <a:t>eine</a:t>
            </a:r>
            <a:r>
              <a:rPr lang="en-US" altLang="de-DE" sz="2400" dirty="0">
                <a:solidFill>
                  <a:schemeClr val="tx1"/>
                </a:solidFill>
                <a:cs typeface="Arial" charset="0"/>
              </a:rPr>
              <a:t> </a:t>
            </a:r>
            <a:r>
              <a:rPr lang="en-US" altLang="de-DE" sz="2400" dirty="0" err="1">
                <a:solidFill>
                  <a:schemeClr val="tx1"/>
                </a:solidFill>
                <a:cs typeface="Arial" charset="0"/>
              </a:rPr>
              <a:t>weitere</a:t>
            </a:r>
            <a:r>
              <a:rPr lang="en-US" altLang="de-DE" sz="2400" dirty="0">
                <a:solidFill>
                  <a:schemeClr val="tx1"/>
                </a:solidFill>
                <a:cs typeface="Arial" charset="0"/>
              </a:rPr>
              <a:t> </a:t>
            </a:r>
            <a:r>
              <a:rPr lang="en-US" altLang="de-DE" sz="2400" dirty="0" err="1">
                <a:solidFill>
                  <a:schemeClr val="tx1"/>
                </a:solidFill>
                <a:cs typeface="Arial" charset="0"/>
              </a:rPr>
              <a:t>offene</a:t>
            </a:r>
            <a:r>
              <a:rPr lang="en-US" altLang="de-DE" sz="2400" dirty="0">
                <a:solidFill>
                  <a:schemeClr val="tx1"/>
                </a:solidFill>
                <a:cs typeface="Arial" charset="0"/>
              </a:rPr>
              <a:t> </a:t>
            </a:r>
            <a:r>
              <a:rPr lang="en-US" altLang="de-DE" sz="2400" dirty="0" err="1">
                <a:solidFill>
                  <a:schemeClr val="tx1"/>
                </a:solidFill>
                <a:cs typeface="Arial" charset="0"/>
              </a:rPr>
              <a:t>Frage</a:t>
            </a:r>
            <a:r>
              <a:rPr lang="en-US" altLang="de-DE" sz="2400" dirty="0">
                <a:solidFill>
                  <a:schemeClr val="tx1"/>
                </a:solidFill>
                <a:cs typeface="Arial" charset="0"/>
              </a:rPr>
              <a:t>, </a:t>
            </a:r>
            <a:r>
              <a:rPr lang="en-US" altLang="de-DE" sz="2400" dirty="0" err="1">
                <a:solidFill>
                  <a:schemeClr val="tx1"/>
                </a:solidFill>
                <a:cs typeface="Arial" charset="0"/>
              </a:rPr>
              <a:t>wie</a:t>
            </a:r>
            <a:r>
              <a:rPr lang="en-US" altLang="de-DE" sz="2400" dirty="0">
                <a:solidFill>
                  <a:schemeClr val="tx1"/>
                </a:solidFill>
                <a:cs typeface="Arial" charset="0"/>
              </a:rPr>
              <a:t> z. B. «Was </a:t>
            </a:r>
            <a:r>
              <a:rPr lang="en-US" altLang="de-DE" sz="2400" dirty="0" err="1">
                <a:solidFill>
                  <a:schemeClr val="tx1"/>
                </a:solidFill>
                <a:cs typeface="Arial" charset="0"/>
              </a:rPr>
              <a:t>noch</a:t>
            </a:r>
            <a:r>
              <a:rPr lang="en-US" altLang="de-DE" sz="2400" dirty="0">
                <a:solidFill>
                  <a:schemeClr val="tx1"/>
                </a:solidFill>
                <a:cs typeface="Arial" charset="0"/>
              </a:rPr>
              <a:t>?», «Was </a:t>
            </a:r>
            <a:r>
              <a:rPr lang="en-US" altLang="de-DE" sz="2400" dirty="0" err="1">
                <a:solidFill>
                  <a:schemeClr val="tx1"/>
                </a:solidFill>
                <a:cs typeface="Arial" charset="0"/>
              </a:rPr>
              <a:t>habe</a:t>
            </a:r>
            <a:r>
              <a:rPr lang="en-US" altLang="de-DE" sz="2400" dirty="0">
                <a:solidFill>
                  <a:schemeClr val="tx1"/>
                </a:solidFill>
                <a:cs typeface="Arial" charset="0"/>
              </a:rPr>
              <a:t> ich </a:t>
            </a:r>
            <a:r>
              <a:rPr lang="en-US" altLang="de-DE" sz="2400" dirty="0" err="1">
                <a:solidFill>
                  <a:schemeClr val="tx1"/>
                </a:solidFill>
                <a:cs typeface="Arial" charset="0"/>
              </a:rPr>
              <a:t>vergessen</a:t>
            </a:r>
            <a:r>
              <a:rPr lang="en-US" altLang="de-DE" sz="2400" dirty="0">
                <a:solidFill>
                  <a:schemeClr val="tx1"/>
                </a:solidFill>
                <a:cs typeface="Arial" charset="0"/>
              </a:rPr>
              <a:t>?» </a:t>
            </a:r>
          </a:p>
          <a:p>
            <a:pPr>
              <a:defRPr/>
            </a:pPr>
            <a:endParaRPr lang="en-US" altLang="de-DE" dirty="0"/>
          </a:p>
        </p:txBody>
      </p:sp>
      <p:sp>
        <p:nvSpPr>
          <p:cNvPr id="5" name="Textfeld 1"/>
          <p:cNvSpPr>
            <a:spLocks noChangeArrowheads="1"/>
          </p:cNvSpPr>
          <p:nvPr/>
        </p:nvSpPr>
        <p:spPr bwMode="auto">
          <a:xfrm>
            <a:off x="6183172" y="5661015"/>
            <a:ext cx="5978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04825">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a:ea typeface="MS PGothic" panose="020B0600070205080204" pitchFamily="34" charset="-128"/>
                <a:sym typeface="MS PGothic" panose="020B0600070205080204" pitchFamily="34" charset="-128"/>
              </a:rPr>
              <a:t>Miller, William R./Rollnick, Stephen (2015): </a:t>
            </a:r>
            <a:r>
              <a:rPr lang="en-US" altLang="de-DE" sz="1000" dirty="0" err="1">
                <a:ea typeface="MS PGothic" panose="020B0600070205080204" pitchFamily="34" charset="-128"/>
                <a:sym typeface="MS PGothic" panose="020B0600070205080204" pitchFamily="34" charset="-128"/>
              </a:rPr>
              <a:t>Motivierende</a:t>
            </a:r>
            <a:r>
              <a:rPr lang="en-US" altLang="de-DE" sz="1000" dirty="0">
                <a:ea typeface="MS PGothic" panose="020B0600070205080204" pitchFamily="34" charset="-128"/>
                <a:sym typeface="MS PGothic" panose="020B0600070205080204" pitchFamily="34" charset="-128"/>
              </a:rPr>
              <a:t> </a:t>
            </a:r>
            <a:r>
              <a:rPr lang="en-US" altLang="de-DE" sz="1000" dirty="0" err="1">
                <a:ea typeface="MS PGothic" panose="020B0600070205080204" pitchFamily="34" charset="-128"/>
                <a:sym typeface="MS PGothic" panose="020B0600070205080204" pitchFamily="34" charset="-128"/>
              </a:rPr>
              <a:t>Gesprächsführung</a:t>
            </a:r>
            <a:r>
              <a:rPr lang="en-US" altLang="de-DE" sz="1000" dirty="0">
                <a:ea typeface="MS PGothic" panose="020B0600070205080204" pitchFamily="34" charset="-128"/>
                <a:sym typeface="MS PGothic" panose="020B0600070205080204" pitchFamily="34" charset="-128"/>
              </a:rPr>
              <a:t>. Motivational Interviewing. 3. </a:t>
            </a:r>
            <a:r>
              <a:rPr lang="en-US" altLang="de-DE" sz="1000" dirty="0" err="1">
                <a:ea typeface="MS PGothic" panose="020B0600070205080204" pitchFamily="34" charset="-128"/>
                <a:sym typeface="MS PGothic" panose="020B0600070205080204" pitchFamily="34" charset="-128"/>
              </a:rPr>
              <a:t>Auflage</a:t>
            </a:r>
            <a:r>
              <a:rPr lang="en-US" altLang="de-DE" sz="1000" dirty="0">
                <a:ea typeface="MS PGothic" panose="020B0600070205080204" pitchFamily="34" charset="-128"/>
                <a:sym typeface="MS PGothic" panose="020B0600070205080204" pitchFamily="34" charset="-128"/>
              </a:rPr>
              <a:t> Freiburg </a:t>
            </a:r>
            <a:r>
              <a:rPr lang="en-US" altLang="de-DE" sz="1000" dirty="0" err="1">
                <a:ea typeface="MS PGothic" panose="020B0600070205080204" pitchFamily="34" charset="-128"/>
                <a:sym typeface="MS PGothic" panose="020B0600070205080204" pitchFamily="34" charset="-128"/>
              </a:rPr>
              <a:t>i</a:t>
            </a:r>
            <a:r>
              <a:rPr lang="en-US" altLang="de-DE" sz="1000" dirty="0">
                <a:ea typeface="MS PGothic" panose="020B0600070205080204" pitchFamily="34" charset="-128"/>
                <a:sym typeface="MS PGothic" panose="020B0600070205080204" pitchFamily="34" charset="-128"/>
              </a:rPr>
              <a:t>. B.: </a:t>
            </a:r>
            <a:r>
              <a:rPr lang="en-US" altLang="de-DE" sz="1000" dirty="0" err="1">
                <a:ea typeface="MS PGothic" panose="020B0600070205080204" pitchFamily="34" charset="-128"/>
                <a:sym typeface="MS PGothic" panose="020B0600070205080204" pitchFamily="34" charset="-128"/>
              </a:rPr>
              <a:t>Lambertus</a:t>
            </a:r>
            <a:r>
              <a:rPr lang="en-US" altLang="de-DE" sz="1000" dirty="0">
                <a:ea typeface="MS PGothic" panose="020B0600070205080204" pitchFamily="34" charset="-128"/>
                <a:sym typeface="MS PGothic" panose="020B0600070205080204" pitchFamily="34" charset="-128"/>
              </a:rPr>
              <a:t> </a:t>
            </a:r>
            <a:endParaRPr lang="en-US" altLang="de-DE" sz="1400" dirty="0"/>
          </a:p>
        </p:txBody>
      </p:sp>
    </p:spTree>
    <p:extLst>
      <p:ext uri="{BB962C8B-B14F-4D97-AF65-F5344CB8AC3E}">
        <p14:creationId xmlns:p14="http://schemas.microsoft.com/office/powerpoint/2010/main" val="1941964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6FB2E-EDE9-294D-9F6F-F1450F621C46}"/>
              </a:ext>
            </a:extLst>
          </p:cNvPr>
          <p:cNvSpPr>
            <a:spLocks noGrp="1"/>
          </p:cNvSpPr>
          <p:nvPr>
            <p:ph type="title"/>
          </p:nvPr>
        </p:nvSpPr>
        <p:spPr/>
        <p:txBody>
          <a:bodyPr>
            <a:normAutofit fontScale="90000"/>
          </a:bodyPr>
          <a:lstStyle/>
          <a:p>
            <a:r>
              <a:rPr lang="de-CH" dirty="0"/>
              <a:t>Kurzintervention</a:t>
            </a:r>
            <a:br>
              <a:rPr lang="de-CH" dirty="0"/>
            </a:br>
            <a:r>
              <a:rPr lang="de-CH" dirty="0"/>
              <a:t>Informieren / Rat anbieten</a:t>
            </a:r>
          </a:p>
        </p:txBody>
      </p:sp>
      <p:pic>
        <p:nvPicPr>
          <p:cNvPr id="5" name="Grafik 4">
            <a:extLst>
              <a:ext uri="{FF2B5EF4-FFF2-40B4-BE49-F238E27FC236}">
                <a16:creationId xmlns:a16="http://schemas.microsoft.com/office/drawing/2014/main" id="{E55CCDC7-7605-3748-B6AB-B7CBFF64DD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632" y="1399941"/>
            <a:ext cx="6930516" cy="4605294"/>
          </a:xfrm>
          <a:prstGeom prst="rect">
            <a:avLst/>
          </a:prstGeom>
          <a:effectLst>
            <a:softEdge rad="63500"/>
          </a:effectLst>
        </p:spPr>
      </p:pic>
    </p:spTree>
    <p:extLst>
      <p:ext uri="{BB962C8B-B14F-4D97-AF65-F5344CB8AC3E}">
        <p14:creationId xmlns:p14="http://schemas.microsoft.com/office/powerpoint/2010/main" val="553437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71A3F-A805-BC42-98F3-7D0DD11F6030}"/>
              </a:ext>
            </a:extLst>
          </p:cNvPr>
          <p:cNvSpPr>
            <a:spLocks noGrp="1"/>
          </p:cNvSpPr>
          <p:nvPr>
            <p:ph type="title"/>
          </p:nvPr>
        </p:nvSpPr>
        <p:spPr/>
        <p:txBody>
          <a:bodyPr/>
          <a:lstStyle/>
          <a:p>
            <a:r>
              <a:rPr lang="de-CH" dirty="0"/>
              <a:t>Heikles «einladend ansprechen"</a:t>
            </a:r>
          </a:p>
        </p:txBody>
      </p:sp>
      <p:sp>
        <p:nvSpPr>
          <p:cNvPr id="4" name="Textfeld 3">
            <a:extLst>
              <a:ext uri="{FF2B5EF4-FFF2-40B4-BE49-F238E27FC236}">
                <a16:creationId xmlns:a16="http://schemas.microsoft.com/office/drawing/2014/main" id="{303A0414-F040-7D4C-ABFD-8553EC14383F}"/>
              </a:ext>
            </a:extLst>
          </p:cNvPr>
          <p:cNvSpPr txBox="1"/>
          <p:nvPr/>
        </p:nvSpPr>
        <p:spPr>
          <a:xfrm>
            <a:off x="1415480" y="1556792"/>
            <a:ext cx="9361040" cy="4431983"/>
          </a:xfrm>
          <a:prstGeom prst="rect">
            <a:avLst/>
          </a:prstGeom>
          <a:noFill/>
        </p:spPr>
        <p:txBody>
          <a:bodyPr wrap="square" rtlCol="0">
            <a:spAutoFit/>
          </a:bodyPr>
          <a:lstStyle/>
          <a:p>
            <a:pPr marL="342900" indent="-342900">
              <a:buAutoNum type="arabicPeriod"/>
            </a:pPr>
            <a:r>
              <a:rPr lang="de-CH" sz="2400" b="1" dirty="0">
                <a:latin typeface="+mn-lt"/>
              </a:rPr>
              <a:t>Klarwerden</a:t>
            </a:r>
            <a:r>
              <a:rPr lang="de-CH" sz="2400" dirty="0">
                <a:latin typeface="+mn-lt"/>
              </a:rPr>
              <a:t>: Wie peinlich, schambesetzt, Angst auslösend ist das Thema für mich? Wie wichtig ist es, das Thema anzusprechen?</a:t>
            </a:r>
          </a:p>
          <a:p>
            <a:pPr marL="342900" indent="-342900">
              <a:buAutoNum type="arabicPeriod"/>
            </a:pPr>
            <a:r>
              <a:rPr lang="de-CH" sz="2400" dirty="0">
                <a:latin typeface="+mn-lt"/>
              </a:rPr>
              <a:t>Was ist mein Ziel bei der Ansprache? Was möchte ich erreichen? Für wen tue ich es (für mich, </a:t>
            </a:r>
            <a:r>
              <a:rPr lang="de-CH" sz="2400" dirty="0" err="1">
                <a:latin typeface="+mn-lt"/>
              </a:rPr>
              <a:t>Klient:in</a:t>
            </a:r>
            <a:r>
              <a:rPr lang="de-CH" sz="2400" dirty="0">
                <a:latin typeface="+mn-lt"/>
              </a:rPr>
              <a:t> oder ...?)</a:t>
            </a:r>
          </a:p>
          <a:p>
            <a:pPr marL="342900" indent="-342900">
              <a:buAutoNum type="arabicPeriod"/>
            </a:pPr>
            <a:r>
              <a:rPr lang="de-CH" sz="2400" dirty="0">
                <a:latin typeface="+mn-lt"/>
              </a:rPr>
              <a:t>Auf dieser Basis </a:t>
            </a:r>
            <a:r>
              <a:rPr lang="de-CH" sz="2400" b="1" dirty="0">
                <a:latin typeface="+mn-lt"/>
              </a:rPr>
              <a:t>meine</a:t>
            </a:r>
            <a:r>
              <a:rPr lang="de-CH" sz="2400" dirty="0">
                <a:latin typeface="+mn-lt"/>
              </a:rPr>
              <a:t> klare Entscheidung: Ich spreche an (oder eben nicht).</a:t>
            </a:r>
          </a:p>
          <a:p>
            <a:pPr marL="342900" indent="-342900">
              <a:buAutoNum type="arabicPeriod"/>
            </a:pPr>
            <a:r>
              <a:rPr lang="de-CH" sz="2400" dirty="0">
                <a:latin typeface="+mn-lt"/>
              </a:rPr>
              <a:t>Wenn ich es tue: Nicht herumeiern, klar und «warmherzig» ansprechen.</a:t>
            </a:r>
          </a:p>
          <a:p>
            <a:pPr marL="342900" indent="-342900">
              <a:buAutoNum type="arabicPeriod"/>
            </a:pPr>
            <a:r>
              <a:rPr lang="de-CH" sz="2400" dirty="0">
                <a:latin typeface="+mn-lt"/>
              </a:rPr>
              <a:t>So wie ich starte, liege ich im Rennen: Den Anfang vorab überlegen (evtl. mit anderen).</a:t>
            </a:r>
          </a:p>
          <a:p>
            <a:pPr marL="342900" indent="-342900">
              <a:buAutoNum type="arabicPeriod"/>
            </a:pPr>
            <a:r>
              <a:rPr lang="de-CH" sz="2400" b="1" dirty="0">
                <a:latin typeface="+mn-lt"/>
              </a:rPr>
              <a:t>Motto</a:t>
            </a:r>
            <a:r>
              <a:rPr lang="de-CH" sz="2400" dirty="0">
                <a:latin typeface="+mn-lt"/>
              </a:rPr>
              <a:t>: «Wie möchte ich, dass mir so etwas gesagt wird.»</a:t>
            </a:r>
          </a:p>
          <a:p>
            <a:endParaRPr lang="de-CH" dirty="0">
              <a:latin typeface="+mn-lt"/>
            </a:endParaRPr>
          </a:p>
        </p:txBody>
      </p:sp>
      <p:sp>
        <p:nvSpPr>
          <p:cNvPr id="5" name="Textfeld 1">
            <a:extLst>
              <a:ext uri="{FF2B5EF4-FFF2-40B4-BE49-F238E27FC236}">
                <a16:creationId xmlns:a16="http://schemas.microsoft.com/office/drawing/2014/main" id="{F5220CC0-FB5B-0F4F-B9BC-D83FB78A0EB5}"/>
              </a:ext>
            </a:extLst>
          </p:cNvPr>
          <p:cNvSpPr>
            <a:spLocks noChangeArrowheads="1"/>
          </p:cNvSpPr>
          <p:nvPr/>
        </p:nvSpPr>
        <p:spPr bwMode="auto">
          <a:xfrm>
            <a:off x="8400256" y="5835850"/>
            <a:ext cx="30243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04825">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err="1">
                <a:ea typeface="MS PGothic" panose="020B0600070205080204" pitchFamily="34" charset="-128"/>
                <a:sym typeface="MS PGothic" panose="020B0600070205080204" pitchFamily="34" charset="-128"/>
              </a:rPr>
              <a:t>Seminarunterlagen</a:t>
            </a:r>
            <a:r>
              <a:rPr lang="en-US" altLang="de-DE" sz="1000" dirty="0">
                <a:ea typeface="MS PGothic" panose="020B0600070205080204" pitchFamily="34" charset="-128"/>
                <a:sym typeface="MS PGothic" panose="020B0600070205080204" pitchFamily="34" charset="-128"/>
              </a:rPr>
              <a:t> GK Quest, 2017</a:t>
            </a:r>
            <a:endParaRPr lang="en-US" altLang="de-DE" sz="1400" dirty="0"/>
          </a:p>
        </p:txBody>
      </p:sp>
    </p:spTree>
    <p:extLst>
      <p:ext uri="{BB962C8B-B14F-4D97-AF65-F5344CB8AC3E}">
        <p14:creationId xmlns:p14="http://schemas.microsoft.com/office/powerpoint/2010/main" val="2180075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2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0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1584" y="282601"/>
            <a:ext cx="7852798" cy="842034"/>
          </a:xfrm>
        </p:spPr>
        <p:txBody>
          <a:bodyPr/>
          <a:lstStyle/>
          <a:p>
            <a:r>
              <a:rPr lang="de-CH" dirty="0"/>
              <a:t>Grundprinzipien: FRAMES</a:t>
            </a:r>
          </a:p>
        </p:txBody>
      </p:sp>
      <p:sp>
        <p:nvSpPr>
          <p:cNvPr id="4" name="Inhaltsplatzhalter 2"/>
          <p:cNvSpPr>
            <a:spLocks noGrp="1"/>
          </p:cNvSpPr>
          <p:nvPr>
            <p:ph idx="1"/>
          </p:nvPr>
        </p:nvSpPr>
        <p:spPr>
          <a:xfrm>
            <a:off x="1559496" y="1726824"/>
            <a:ext cx="7306482" cy="2873442"/>
          </a:xfrm>
        </p:spPr>
        <p:txBody>
          <a:bodyPr>
            <a:noAutofit/>
          </a:bodyPr>
          <a:lstStyle/>
          <a:p>
            <a:pPr>
              <a:buFont typeface="Wingdings" charset="2"/>
              <a:buChar char="Ø"/>
            </a:pPr>
            <a:r>
              <a:rPr lang="de-CH" sz="2400" dirty="0"/>
              <a:t>Rückmeldung (</a:t>
            </a:r>
            <a:r>
              <a:rPr lang="de-CH" sz="2400" b="1" dirty="0"/>
              <a:t>F</a:t>
            </a:r>
            <a:r>
              <a:rPr lang="de-CH" sz="2400" dirty="0"/>
              <a:t>eedback)</a:t>
            </a:r>
          </a:p>
          <a:p>
            <a:pPr>
              <a:buFont typeface="Wingdings" charset="2"/>
              <a:buChar char="Ø"/>
            </a:pPr>
            <a:r>
              <a:rPr lang="de-CH" sz="2400" dirty="0"/>
              <a:t>Verantwortung (</a:t>
            </a:r>
            <a:r>
              <a:rPr lang="de-CH" sz="2400" b="1" dirty="0" err="1"/>
              <a:t>R</a:t>
            </a:r>
            <a:r>
              <a:rPr lang="de-CH" sz="2400" dirty="0" err="1"/>
              <a:t>esponsibility</a:t>
            </a:r>
            <a:r>
              <a:rPr lang="de-CH" sz="2400" dirty="0"/>
              <a:t>)</a:t>
            </a:r>
          </a:p>
          <a:p>
            <a:pPr>
              <a:buFont typeface="Wingdings" charset="2"/>
              <a:buChar char="Ø"/>
            </a:pPr>
            <a:r>
              <a:rPr lang="de-CH" sz="2400" dirty="0"/>
              <a:t>Ratschlag (</a:t>
            </a:r>
            <a:r>
              <a:rPr lang="de-CH" sz="2400" b="1" dirty="0" err="1"/>
              <a:t>A</a:t>
            </a:r>
            <a:r>
              <a:rPr lang="de-CH" sz="2400" dirty="0" err="1"/>
              <a:t>dvice</a:t>
            </a:r>
            <a:r>
              <a:rPr lang="de-CH" sz="2400" dirty="0"/>
              <a:t>)</a:t>
            </a:r>
          </a:p>
          <a:p>
            <a:pPr>
              <a:buFont typeface="Wingdings" charset="2"/>
              <a:buChar char="Ø"/>
            </a:pPr>
            <a:r>
              <a:rPr lang="de-CH" sz="2400" dirty="0"/>
              <a:t>Auswahl (</a:t>
            </a:r>
            <a:r>
              <a:rPr lang="de-CH" sz="2400" b="1" dirty="0" err="1"/>
              <a:t>M</a:t>
            </a:r>
            <a:r>
              <a:rPr lang="de-CH" sz="2400" dirty="0" err="1"/>
              <a:t>enue</a:t>
            </a:r>
            <a:r>
              <a:rPr lang="de-CH" sz="2400" dirty="0"/>
              <a:t>)</a:t>
            </a:r>
          </a:p>
          <a:p>
            <a:pPr>
              <a:buFont typeface="Wingdings" charset="2"/>
              <a:buChar char="Ø"/>
            </a:pPr>
            <a:r>
              <a:rPr lang="de-CH" sz="2400" dirty="0"/>
              <a:t>Empathie (</a:t>
            </a:r>
            <a:r>
              <a:rPr lang="de-CH" sz="2400" b="1" dirty="0" err="1"/>
              <a:t>E</a:t>
            </a:r>
            <a:r>
              <a:rPr lang="de-CH" sz="2400" dirty="0" err="1"/>
              <a:t>mpathy</a:t>
            </a:r>
            <a:r>
              <a:rPr lang="de-CH" sz="2400" dirty="0"/>
              <a:t>)</a:t>
            </a:r>
          </a:p>
          <a:p>
            <a:pPr>
              <a:buFont typeface="Wingdings" charset="2"/>
              <a:buChar char="Ø"/>
            </a:pPr>
            <a:r>
              <a:rPr lang="de-CH" sz="2400" dirty="0"/>
              <a:t>Selbstwirksamkeit (</a:t>
            </a:r>
            <a:r>
              <a:rPr lang="de-CH" sz="2400" b="1" dirty="0" err="1"/>
              <a:t>S</a:t>
            </a:r>
            <a:r>
              <a:rPr lang="de-CH" sz="2400" dirty="0" err="1"/>
              <a:t>elf-efficacy</a:t>
            </a:r>
            <a:r>
              <a:rPr lang="de-CH" sz="2400" dirty="0"/>
              <a:t>) </a:t>
            </a:r>
          </a:p>
        </p:txBody>
      </p:sp>
      <p:sp>
        <p:nvSpPr>
          <p:cNvPr id="5" name="Textfeld 4"/>
          <p:cNvSpPr txBox="1"/>
          <p:nvPr/>
        </p:nvSpPr>
        <p:spPr>
          <a:xfrm>
            <a:off x="6247568" y="5714611"/>
            <a:ext cx="6192688" cy="253916"/>
          </a:xfrm>
          <a:prstGeom prst="rect">
            <a:avLst/>
          </a:prstGeom>
          <a:noFill/>
        </p:spPr>
        <p:txBody>
          <a:bodyPr wrap="square" rtlCol="0">
            <a:spAutoFit/>
          </a:bodyPr>
          <a:lstStyle/>
          <a:p>
            <a:r>
              <a:rPr lang="de-CH" sz="1000" dirty="0"/>
              <a:t>Frick/</a:t>
            </a:r>
            <a:r>
              <a:rPr lang="de-CH" sz="1000" dirty="0" err="1"/>
              <a:t>Brueck</a:t>
            </a:r>
            <a:r>
              <a:rPr lang="de-CH" sz="1000" dirty="0"/>
              <a:t>: Kurzintervention mit Motivierender Gesprächsführung, 2009, Deutscher Ärzte-Verlag</a:t>
            </a:r>
          </a:p>
        </p:txBody>
      </p:sp>
      <p:sp>
        <p:nvSpPr>
          <p:cNvPr id="6" name="Inhaltsplatzhalter 2"/>
          <p:cNvSpPr txBox="1">
            <a:spLocks/>
          </p:cNvSpPr>
          <p:nvPr/>
        </p:nvSpPr>
        <p:spPr bwMode="auto">
          <a:xfrm>
            <a:off x="7784270" y="2924944"/>
            <a:ext cx="263379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eaLnBrk="0" fontAlgn="base" hangingPunct="0">
              <a:spcBef>
                <a:spcPct val="20000"/>
              </a:spcBef>
              <a:spcAft>
                <a:spcPct val="0"/>
              </a:spcAft>
              <a:buChar char="»"/>
              <a:defRPr sz="1600">
                <a:solidFill>
                  <a:schemeClr val="tx1"/>
                </a:solidFill>
                <a:latin typeface="+mn-lt"/>
                <a:ea typeface="+mn-ea"/>
              </a:defRPr>
            </a:lvl6pPr>
            <a:lvl7pPr marL="2971800" indent="-228600" algn="l" rtl="0" eaLnBrk="0" fontAlgn="base" hangingPunct="0">
              <a:spcBef>
                <a:spcPct val="20000"/>
              </a:spcBef>
              <a:spcAft>
                <a:spcPct val="0"/>
              </a:spcAft>
              <a:buChar char="»"/>
              <a:defRPr sz="1600">
                <a:solidFill>
                  <a:schemeClr val="tx1"/>
                </a:solidFill>
                <a:latin typeface="+mn-lt"/>
                <a:ea typeface="+mn-ea"/>
              </a:defRPr>
            </a:lvl7pPr>
            <a:lvl8pPr marL="3429000" indent="-228600" algn="l" rtl="0" eaLnBrk="0" fontAlgn="base" hangingPunct="0">
              <a:spcBef>
                <a:spcPct val="20000"/>
              </a:spcBef>
              <a:spcAft>
                <a:spcPct val="0"/>
              </a:spcAft>
              <a:buChar char="»"/>
              <a:defRPr sz="1600">
                <a:solidFill>
                  <a:schemeClr val="tx1"/>
                </a:solidFill>
                <a:latin typeface="+mn-lt"/>
                <a:ea typeface="+mn-ea"/>
              </a:defRPr>
            </a:lvl8pPr>
            <a:lvl9pPr marL="3886200" indent="-228600" algn="l" rtl="0" eaLnBrk="0" fontAlgn="base" hangingPunct="0">
              <a:spcBef>
                <a:spcPct val="20000"/>
              </a:spcBef>
              <a:spcAft>
                <a:spcPct val="0"/>
              </a:spcAft>
              <a:buChar char="»"/>
              <a:defRPr sz="1600">
                <a:solidFill>
                  <a:schemeClr val="tx1"/>
                </a:solidFill>
                <a:latin typeface="+mn-lt"/>
                <a:ea typeface="+mn-ea"/>
              </a:defRPr>
            </a:lvl9pPr>
          </a:lstStyle>
          <a:p>
            <a:pPr>
              <a:buFont typeface="Wingdings" charset="2"/>
              <a:buChar char="Ø"/>
            </a:pPr>
            <a:r>
              <a:rPr lang="de-CH" kern="0" dirty="0"/>
              <a:t>Zuversicht</a:t>
            </a:r>
          </a:p>
          <a:p>
            <a:pPr>
              <a:buFont typeface="Wingdings" charset="2"/>
              <a:buChar char="Ø"/>
            </a:pPr>
            <a:r>
              <a:rPr lang="de-CH" kern="0" dirty="0" err="1"/>
              <a:t>Recovery</a:t>
            </a:r>
            <a:endParaRPr lang="de-CH" kern="0" dirty="0"/>
          </a:p>
          <a:p>
            <a:pPr>
              <a:buFont typeface="Wingdings" charset="2"/>
              <a:buChar char="Ø"/>
            </a:pPr>
            <a:r>
              <a:rPr lang="de-CH" kern="0" dirty="0" err="1"/>
              <a:t>Empowerment</a:t>
            </a:r>
            <a:endParaRPr lang="de-CH" kern="0" dirty="0"/>
          </a:p>
          <a:p>
            <a:pPr>
              <a:buFont typeface="Wingdings" charset="2"/>
              <a:buChar char="Ø"/>
            </a:pPr>
            <a:r>
              <a:rPr lang="de-CH" kern="0" dirty="0" err="1"/>
              <a:t>Selbstent</a:t>
            </a:r>
            <a:r>
              <a:rPr lang="de-CH" kern="0" dirty="0"/>
              <a:t>-stigmatisierung</a:t>
            </a:r>
          </a:p>
        </p:txBody>
      </p:sp>
      <p:sp>
        <p:nvSpPr>
          <p:cNvPr id="3" name="Oval 2"/>
          <p:cNvSpPr/>
          <p:nvPr/>
        </p:nvSpPr>
        <p:spPr>
          <a:xfrm>
            <a:off x="7426496" y="2492896"/>
            <a:ext cx="3157065" cy="3046966"/>
          </a:xfrm>
          <a:prstGeom prst="ellipse">
            <a:avLst/>
          </a:prstGeom>
          <a:solidFill>
            <a:srgbClr val="92D050">
              <a:alpha val="4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3035833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5" end="5"/>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el 1"/>
          <p:cNvSpPr>
            <a:spLocks noGrp="1" noChangeArrowheads="1"/>
          </p:cNvSpPr>
          <p:nvPr>
            <p:ph type="title"/>
          </p:nvPr>
        </p:nvSpPr>
        <p:spPr>
          <a:xfrm>
            <a:off x="1991545" y="548680"/>
            <a:ext cx="7745413" cy="539750"/>
          </a:xfrm>
          <a:noFill/>
        </p:spPr>
        <p:txBody>
          <a:bodyPr>
            <a:normAutofit fontScale="90000"/>
          </a:bodyPr>
          <a:lstStyle/>
          <a:p>
            <a:r>
              <a:rPr lang="de-CH" altLang="en-US" dirty="0"/>
              <a:t>Informieren und Rat anbieten</a:t>
            </a:r>
            <a:r>
              <a:rPr lang="de-CH" altLang="en-US" sz="1600" dirty="0"/>
              <a:t>1</a:t>
            </a:r>
            <a:endParaRPr lang="de-DE" altLang="en-US" dirty="0"/>
          </a:p>
        </p:txBody>
      </p:sp>
      <p:sp>
        <p:nvSpPr>
          <p:cNvPr id="5" name="Textfeld 1"/>
          <p:cNvSpPr>
            <a:spLocks noChangeArrowheads="1"/>
          </p:cNvSpPr>
          <p:nvPr/>
        </p:nvSpPr>
        <p:spPr bwMode="auto">
          <a:xfrm>
            <a:off x="8328248" y="5777405"/>
            <a:ext cx="33123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04825">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a:ea typeface="MS PGothic" panose="020B0600070205080204" pitchFamily="34" charset="-128"/>
                <a:sym typeface="MS PGothic" panose="020B0600070205080204" pitchFamily="34" charset="-128"/>
              </a:rPr>
              <a:t>MI </a:t>
            </a:r>
            <a:r>
              <a:rPr lang="en-US" altLang="de-DE" sz="1000" dirty="0" err="1">
                <a:ea typeface="MS PGothic" panose="020B0600070205080204" pitchFamily="34" charset="-128"/>
                <a:sym typeface="MS PGothic" panose="020B0600070205080204" pitchFamily="34" charset="-128"/>
              </a:rPr>
              <a:t>Unterlagen</a:t>
            </a:r>
            <a:r>
              <a:rPr lang="en-US" altLang="de-DE" sz="1000" dirty="0">
                <a:ea typeface="MS PGothic" panose="020B0600070205080204" pitchFamily="34" charset="-128"/>
                <a:sym typeface="MS PGothic" panose="020B0600070205080204" pitchFamily="34" charset="-128"/>
              </a:rPr>
              <a:t> GK Quest Akademie, 2015</a:t>
            </a:r>
            <a:endParaRPr lang="en-US" altLang="de-DE" sz="1400" dirty="0"/>
          </a:p>
        </p:txBody>
      </p:sp>
      <p:sp>
        <p:nvSpPr>
          <p:cNvPr id="4" name="Untertitel 3">
            <a:extLst>
              <a:ext uri="{FF2B5EF4-FFF2-40B4-BE49-F238E27FC236}">
                <a16:creationId xmlns:a16="http://schemas.microsoft.com/office/drawing/2014/main" id="{FA8FA8E5-85FF-2C4E-933D-E1576EBE754A}"/>
              </a:ext>
            </a:extLst>
          </p:cNvPr>
          <p:cNvSpPr>
            <a:spLocks noGrp="1"/>
          </p:cNvSpPr>
          <p:nvPr>
            <p:ph type="subTitle" idx="1"/>
          </p:nvPr>
        </p:nvSpPr>
        <p:spPr>
          <a:xfrm>
            <a:off x="2783632" y="1196752"/>
            <a:ext cx="6400800" cy="539750"/>
          </a:xfrm>
        </p:spPr>
        <p:txBody>
          <a:bodyPr>
            <a:normAutofit lnSpcReduction="10000"/>
          </a:bodyPr>
          <a:lstStyle/>
          <a:p>
            <a:r>
              <a:rPr lang="de-CH" dirty="0"/>
              <a:t>Nachfragen bzw. Hervorlocken</a:t>
            </a:r>
          </a:p>
        </p:txBody>
      </p:sp>
      <p:sp>
        <p:nvSpPr>
          <p:cNvPr id="8" name="Textfeld 7">
            <a:extLst>
              <a:ext uri="{FF2B5EF4-FFF2-40B4-BE49-F238E27FC236}">
                <a16:creationId xmlns:a16="http://schemas.microsoft.com/office/drawing/2014/main" id="{B0AC5FD0-40C2-B440-96F5-F690AA8ED0EC}"/>
              </a:ext>
            </a:extLst>
          </p:cNvPr>
          <p:cNvSpPr txBox="1"/>
          <p:nvPr/>
        </p:nvSpPr>
        <p:spPr>
          <a:xfrm>
            <a:off x="551384" y="1844824"/>
            <a:ext cx="11089232" cy="3724096"/>
          </a:xfrm>
          <a:prstGeom prst="rect">
            <a:avLst/>
          </a:prstGeom>
          <a:noFill/>
        </p:spPr>
        <p:txBody>
          <a:bodyPr wrap="square" rtlCol="0">
            <a:spAutoFit/>
          </a:bodyPr>
          <a:lstStyle/>
          <a:p>
            <a:r>
              <a:rPr lang="de-CH" sz="2400" dirty="0">
                <a:latin typeface="+mn-lt"/>
              </a:rPr>
              <a:t>Um Erlaubnis bitten:		«Darf ich...?»</a:t>
            </a:r>
          </a:p>
          <a:p>
            <a:r>
              <a:rPr lang="de-CH" sz="2400" dirty="0">
                <a:latin typeface="+mn-lt"/>
              </a:rPr>
              <a:t>				</a:t>
            </a:r>
            <a:r>
              <a:rPr lang="de-CH" sz="2400" dirty="0"/>
              <a:t>«</a:t>
            </a:r>
            <a:r>
              <a:rPr lang="de-CH" sz="2400" dirty="0">
                <a:latin typeface="+mn-lt"/>
              </a:rPr>
              <a:t>Möchten Sie gerne etwas über ... wissen?»</a:t>
            </a:r>
          </a:p>
          <a:p>
            <a:endParaRPr lang="de-CH" sz="1000" dirty="0">
              <a:latin typeface="+mn-lt"/>
            </a:endParaRPr>
          </a:p>
          <a:p>
            <a:r>
              <a:rPr lang="de-CH" sz="2400" dirty="0">
                <a:latin typeface="+mn-lt"/>
              </a:rPr>
              <a:t>Vorwissen erkunden:		«Was wissen Sie bereits über...?»</a:t>
            </a:r>
          </a:p>
          <a:p>
            <a:r>
              <a:rPr lang="de-CH" sz="2400" dirty="0">
                <a:latin typeface="+mn-lt"/>
              </a:rPr>
              <a:t>				«Was glauben Sie, wäre der grösste Nutzen für Sie, 					wenn ...?»</a:t>
            </a:r>
          </a:p>
          <a:p>
            <a:endParaRPr lang="de-CH" sz="1000" dirty="0">
              <a:latin typeface="+mn-lt"/>
            </a:endParaRPr>
          </a:p>
          <a:p>
            <a:r>
              <a:rPr lang="de-CH" sz="2400" dirty="0">
                <a:latin typeface="+mn-lt"/>
              </a:rPr>
              <a:t>Interessen erfragen</a:t>
            </a:r>
            <a:br>
              <a:rPr lang="de-CH" sz="2400" dirty="0">
                <a:latin typeface="+mn-lt"/>
              </a:rPr>
            </a:br>
            <a:r>
              <a:rPr lang="de-CH" sz="2400" dirty="0">
                <a:latin typeface="+mn-lt"/>
              </a:rPr>
              <a:t>Informationslücken klären:	«Was wäre für Sie besonders interessant in Bezug auf ...?»</a:t>
            </a:r>
          </a:p>
          <a:p>
            <a:r>
              <a:rPr lang="de-CH" sz="2400" dirty="0">
                <a:latin typeface="+mn-lt"/>
              </a:rPr>
              <a:t>				</a:t>
            </a:r>
            <a:r>
              <a:rPr lang="de-CH" sz="2400" dirty="0"/>
              <a:t>«</a:t>
            </a:r>
            <a:r>
              <a:rPr lang="de-CH" sz="2400" dirty="0">
                <a:latin typeface="+mn-lt"/>
              </a:rPr>
              <a:t>Kann ich Ihnen mit irgendwelchen Informationen 					behilflich sein?»</a:t>
            </a:r>
          </a:p>
        </p:txBody>
      </p:sp>
    </p:spTree>
    <p:extLst>
      <p:ext uri="{BB962C8B-B14F-4D97-AF65-F5344CB8AC3E}">
        <p14:creationId xmlns:p14="http://schemas.microsoft.com/office/powerpoint/2010/main" val="3001760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20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20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2000"/>
                                        <p:tgtEl>
                                          <p:spTgt spid="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el 1"/>
          <p:cNvSpPr>
            <a:spLocks noGrp="1" noChangeArrowheads="1"/>
          </p:cNvSpPr>
          <p:nvPr>
            <p:ph type="title"/>
          </p:nvPr>
        </p:nvSpPr>
        <p:spPr>
          <a:xfrm>
            <a:off x="1991545" y="548680"/>
            <a:ext cx="7745413" cy="539750"/>
          </a:xfrm>
          <a:noFill/>
        </p:spPr>
        <p:txBody>
          <a:bodyPr>
            <a:normAutofit fontScale="90000"/>
          </a:bodyPr>
          <a:lstStyle/>
          <a:p>
            <a:r>
              <a:rPr lang="de-CH" altLang="en-US" dirty="0"/>
              <a:t>Informieren und Rat anbieten</a:t>
            </a:r>
            <a:r>
              <a:rPr lang="de-CH" altLang="en-US" sz="1600" dirty="0"/>
              <a:t>2</a:t>
            </a:r>
            <a:endParaRPr lang="de-DE" altLang="en-US" dirty="0"/>
          </a:p>
        </p:txBody>
      </p:sp>
      <p:sp>
        <p:nvSpPr>
          <p:cNvPr id="4" name="Untertitel 3">
            <a:extLst>
              <a:ext uri="{FF2B5EF4-FFF2-40B4-BE49-F238E27FC236}">
                <a16:creationId xmlns:a16="http://schemas.microsoft.com/office/drawing/2014/main" id="{FA8FA8E5-85FF-2C4E-933D-E1576EBE754A}"/>
              </a:ext>
            </a:extLst>
          </p:cNvPr>
          <p:cNvSpPr>
            <a:spLocks noGrp="1"/>
          </p:cNvSpPr>
          <p:nvPr>
            <p:ph type="subTitle" idx="1"/>
          </p:nvPr>
        </p:nvSpPr>
        <p:spPr>
          <a:xfrm>
            <a:off x="2783632" y="1330504"/>
            <a:ext cx="6400800" cy="539750"/>
          </a:xfrm>
        </p:spPr>
        <p:txBody>
          <a:bodyPr>
            <a:normAutofit lnSpcReduction="10000"/>
          </a:bodyPr>
          <a:lstStyle/>
          <a:p>
            <a:r>
              <a:rPr lang="de-CH" dirty="0"/>
              <a:t>Anbieten von Hilfe und Rat</a:t>
            </a:r>
          </a:p>
        </p:txBody>
      </p:sp>
      <p:sp>
        <p:nvSpPr>
          <p:cNvPr id="8" name="Textfeld 7">
            <a:extLst>
              <a:ext uri="{FF2B5EF4-FFF2-40B4-BE49-F238E27FC236}">
                <a16:creationId xmlns:a16="http://schemas.microsoft.com/office/drawing/2014/main" id="{B0AC5FD0-40C2-B440-96F5-F690AA8ED0EC}"/>
              </a:ext>
            </a:extLst>
          </p:cNvPr>
          <p:cNvSpPr txBox="1"/>
          <p:nvPr/>
        </p:nvSpPr>
        <p:spPr>
          <a:xfrm>
            <a:off x="1163452" y="1909853"/>
            <a:ext cx="9865096" cy="3847207"/>
          </a:xfrm>
          <a:prstGeom prst="rect">
            <a:avLst/>
          </a:prstGeom>
          <a:noFill/>
        </p:spPr>
        <p:txBody>
          <a:bodyPr wrap="square" rtlCol="0">
            <a:spAutoFit/>
          </a:bodyPr>
          <a:lstStyle/>
          <a:p>
            <a:r>
              <a:rPr lang="de-CH" sz="2400" dirty="0">
                <a:latin typeface="+mn-lt"/>
              </a:rPr>
              <a:t>Prioritäten setzen:		Was möchte / muss die Person am dringendsten</a:t>
            </a:r>
            <a:br>
              <a:rPr lang="de-CH" sz="2400" dirty="0">
                <a:latin typeface="+mn-lt"/>
              </a:rPr>
            </a:br>
            <a:r>
              <a:rPr lang="de-CH" sz="2400" dirty="0">
                <a:latin typeface="+mn-lt"/>
              </a:rPr>
              <a:t>				wissen?</a:t>
            </a:r>
          </a:p>
          <a:p>
            <a:r>
              <a:rPr lang="de-CH" sz="1000" dirty="0">
                <a:latin typeface="+mn-lt"/>
              </a:rPr>
              <a:t>	</a:t>
            </a:r>
            <a:endParaRPr lang="de-CH" sz="2400" dirty="0">
              <a:latin typeface="+mn-lt"/>
            </a:endParaRPr>
          </a:p>
          <a:p>
            <a:r>
              <a:rPr lang="de-CH" sz="2400" dirty="0">
                <a:latin typeface="+mn-lt"/>
              </a:rPr>
              <a:t>Klar sein:			Fachjargon vermeiden</a:t>
            </a:r>
          </a:p>
          <a:p>
            <a:endParaRPr lang="de-CH" sz="1000" dirty="0">
              <a:latin typeface="+mn-lt"/>
            </a:endParaRPr>
          </a:p>
          <a:p>
            <a:r>
              <a:rPr lang="de-CH" sz="2400" dirty="0">
                <a:latin typeface="+mn-lt"/>
              </a:rPr>
              <a:t>Autonomie unterstützen:	Kleine Informationsmengen mit genügend Zeit</a:t>
            </a:r>
            <a:br>
              <a:rPr lang="de-CH" sz="2400" dirty="0">
                <a:latin typeface="+mn-lt"/>
              </a:rPr>
            </a:br>
            <a:r>
              <a:rPr lang="de-CH" sz="2400" dirty="0">
                <a:latin typeface="+mn-lt"/>
              </a:rPr>
              <a:t>				zum Reflektieren anbieten</a:t>
            </a:r>
          </a:p>
          <a:p>
            <a:endParaRPr lang="de-CH" sz="1000" dirty="0">
              <a:latin typeface="+mn-lt"/>
            </a:endParaRPr>
          </a:p>
          <a:p>
            <a:r>
              <a:rPr lang="de-CH" sz="2400" dirty="0">
                <a:latin typeface="+mn-lt"/>
              </a:rPr>
              <a:t>Gegenüber keine </a:t>
            </a:r>
            <a:br>
              <a:rPr lang="de-CH" sz="2400" dirty="0">
                <a:latin typeface="+mn-lt"/>
              </a:rPr>
            </a:br>
            <a:r>
              <a:rPr lang="de-CH" sz="2400" dirty="0">
                <a:latin typeface="+mn-lt"/>
              </a:rPr>
              <a:t>Vorschriften machen, wie </a:t>
            </a:r>
            <a:br>
              <a:rPr lang="de-CH" sz="2400" dirty="0">
                <a:latin typeface="+mn-lt"/>
              </a:rPr>
            </a:br>
            <a:r>
              <a:rPr lang="de-CH" sz="2400" dirty="0">
                <a:latin typeface="+mn-lt"/>
              </a:rPr>
              <a:t>die Reaktion sein soll: 	Gelegenheit zum Widerspruch geben</a:t>
            </a:r>
            <a:br>
              <a:rPr lang="de-CH" dirty="0">
                <a:latin typeface="+mn-lt"/>
              </a:rPr>
            </a:br>
            <a:r>
              <a:rPr lang="de-CH" dirty="0">
                <a:latin typeface="+mn-lt"/>
              </a:rPr>
              <a:t>	</a:t>
            </a:r>
          </a:p>
        </p:txBody>
      </p:sp>
      <p:sp>
        <p:nvSpPr>
          <p:cNvPr id="7" name="Textfeld 1">
            <a:extLst>
              <a:ext uri="{FF2B5EF4-FFF2-40B4-BE49-F238E27FC236}">
                <a16:creationId xmlns:a16="http://schemas.microsoft.com/office/drawing/2014/main" id="{77D9EB0C-13E0-6F49-B2CC-A8440E48F5F4}"/>
              </a:ext>
            </a:extLst>
          </p:cNvPr>
          <p:cNvSpPr>
            <a:spLocks noChangeArrowheads="1"/>
          </p:cNvSpPr>
          <p:nvPr/>
        </p:nvSpPr>
        <p:spPr bwMode="auto">
          <a:xfrm>
            <a:off x="8328248" y="5802715"/>
            <a:ext cx="33123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04825">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a:ea typeface="MS PGothic" panose="020B0600070205080204" pitchFamily="34" charset="-128"/>
                <a:sym typeface="MS PGothic" panose="020B0600070205080204" pitchFamily="34" charset="-128"/>
              </a:rPr>
              <a:t>MI </a:t>
            </a:r>
            <a:r>
              <a:rPr lang="en-US" altLang="de-DE" sz="1000" dirty="0" err="1">
                <a:ea typeface="MS PGothic" panose="020B0600070205080204" pitchFamily="34" charset="-128"/>
                <a:sym typeface="MS PGothic" panose="020B0600070205080204" pitchFamily="34" charset="-128"/>
              </a:rPr>
              <a:t>Unterlagen</a:t>
            </a:r>
            <a:r>
              <a:rPr lang="en-US" altLang="de-DE" sz="1000" dirty="0">
                <a:ea typeface="MS PGothic" panose="020B0600070205080204" pitchFamily="34" charset="-128"/>
                <a:sym typeface="MS PGothic" panose="020B0600070205080204" pitchFamily="34" charset="-128"/>
              </a:rPr>
              <a:t> GK Quest Akademie, 2015</a:t>
            </a:r>
            <a:endParaRPr lang="en-US" altLang="de-DE" sz="1400" dirty="0"/>
          </a:p>
        </p:txBody>
      </p:sp>
    </p:spTree>
    <p:extLst>
      <p:ext uri="{BB962C8B-B14F-4D97-AF65-F5344CB8AC3E}">
        <p14:creationId xmlns:p14="http://schemas.microsoft.com/office/powerpoint/2010/main" val="2269869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20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E7FD6-8B09-B68C-67E3-F7DE18028DB7}"/>
              </a:ext>
            </a:extLst>
          </p:cNvPr>
          <p:cNvSpPr>
            <a:spLocks noGrp="1"/>
          </p:cNvSpPr>
          <p:nvPr>
            <p:ph type="title"/>
          </p:nvPr>
        </p:nvSpPr>
        <p:spPr>
          <a:xfrm>
            <a:off x="609600" y="3524"/>
            <a:ext cx="10972800" cy="1143000"/>
          </a:xfrm>
        </p:spPr>
        <p:txBody>
          <a:bodyPr/>
          <a:lstStyle/>
          <a:p>
            <a:r>
              <a:rPr lang="de-CH" dirty="0"/>
              <a:t>Heute </a:t>
            </a:r>
            <a:r>
              <a:rPr lang="de-CH" sz="1800" dirty="0"/>
              <a:t>2</a:t>
            </a:r>
            <a:endParaRPr lang="de-CH" dirty="0"/>
          </a:p>
        </p:txBody>
      </p:sp>
      <p:sp>
        <p:nvSpPr>
          <p:cNvPr id="6" name="Textfeld 5">
            <a:extLst>
              <a:ext uri="{FF2B5EF4-FFF2-40B4-BE49-F238E27FC236}">
                <a16:creationId xmlns:a16="http://schemas.microsoft.com/office/drawing/2014/main" id="{6FE7B635-1CAC-956F-FE48-5C5B2540735E}"/>
              </a:ext>
            </a:extLst>
          </p:cNvPr>
          <p:cNvSpPr txBox="1"/>
          <p:nvPr/>
        </p:nvSpPr>
        <p:spPr>
          <a:xfrm>
            <a:off x="8112224" y="5877273"/>
            <a:ext cx="2424638" cy="276999"/>
          </a:xfrm>
          <a:prstGeom prst="rect">
            <a:avLst/>
          </a:prstGeom>
          <a:noFill/>
        </p:spPr>
        <p:txBody>
          <a:bodyPr wrap="none" rtlCol="0">
            <a:spAutoFit/>
          </a:bodyPr>
          <a:lstStyle/>
          <a:p>
            <a:r>
              <a:rPr lang="de-CH" sz="1200" dirty="0"/>
              <a:t>Auszug Tages Anzeiger 19.07.23</a:t>
            </a:r>
          </a:p>
        </p:txBody>
      </p:sp>
      <p:pic>
        <p:nvPicPr>
          <p:cNvPr id="5" name="Grafik 4" descr="Ein Bild, das Text, Schrift, Screenshot enthält.&#10;&#10;Automatisch generierte Beschreibung">
            <a:extLst>
              <a:ext uri="{FF2B5EF4-FFF2-40B4-BE49-F238E27FC236}">
                <a16:creationId xmlns:a16="http://schemas.microsoft.com/office/drawing/2014/main" id="{961740A5-BDAE-B39B-4C52-94A697410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795" y="1175730"/>
            <a:ext cx="6844410" cy="3473356"/>
          </a:xfrm>
          <a:prstGeom prst="rect">
            <a:avLst/>
          </a:prstGeom>
          <a:effectLst>
            <a:softEdge rad="25400"/>
          </a:effectLst>
        </p:spPr>
      </p:pic>
      <p:pic>
        <p:nvPicPr>
          <p:cNvPr id="9" name="Grafik 8" descr="Ein Bild, das Person, Finger, Nagel, Daumen enthält.&#10;&#10;Automatisch generierte Beschreibung">
            <a:extLst>
              <a:ext uri="{FF2B5EF4-FFF2-40B4-BE49-F238E27FC236}">
                <a16:creationId xmlns:a16="http://schemas.microsoft.com/office/drawing/2014/main" id="{5C6AB006-0EE6-77A3-71DF-9BF1E3DF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090" y="914399"/>
            <a:ext cx="6489700" cy="5029200"/>
          </a:xfrm>
          <a:prstGeom prst="rect">
            <a:avLst/>
          </a:prstGeom>
          <a:effectLst>
            <a:softEdge rad="25400"/>
          </a:effectLst>
        </p:spPr>
      </p:pic>
      <p:pic>
        <p:nvPicPr>
          <p:cNvPr id="11" name="Grafik 10" descr="Ein Bild, das Text, Schrift, Screenshot, Algebra enthält.&#10;&#10;Automatisch generierte Beschreibung">
            <a:extLst>
              <a:ext uri="{FF2B5EF4-FFF2-40B4-BE49-F238E27FC236}">
                <a16:creationId xmlns:a16="http://schemas.microsoft.com/office/drawing/2014/main" id="{15D74957-885E-0313-AFF2-99AE45A8F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956" y="1842432"/>
            <a:ext cx="7772400" cy="3173135"/>
          </a:xfrm>
          <a:prstGeom prst="rect">
            <a:avLst/>
          </a:prstGeom>
        </p:spPr>
      </p:pic>
      <p:pic>
        <p:nvPicPr>
          <p:cNvPr id="13" name="Grafik 12" descr="Ein Bild, das Text, Screenshot, Schrift enthält.&#10;&#10;Automatisch generierte Beschreibung">
            <a:extLst>
              <a:ext uri="{FF2B5EF4-FFF2-40B4-BE49-F238E27FC236}">
                <a16:creationId xmlns:a16="http://schemas.microsoft.com/office/drawing/2014/main" id="{891B7B83-4709-8D25-9BE2-77E483BCC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3472" y="2129925"/>
            <a:ext cx="9927823" cy="3240901"/>
          </a:xfrm>
          <a:prstGeom prst="rect">
            <a:avLst/>
          </a:prstGeom>
          <a:effectLst>
            <a:softEdge rad="25400"/>
          </a:effectLst>
        </p:spPr>
      </p:pic>
      <p:pic>
        <p:nvPicPr>
          <p:cNvPr id="4" name="Grafik 3" descr="Ein Bild, das Text, Baum, Screenshot, draußen enthält.&#10;&#10;Automatisch generierte Beschreibung">
            <a:extLst>
              <a:ext uri="{FF2B5EF4-FFF2-40B4-BE49-F238E27FC236}">
                <a16:creationId xmlns:a16="http://schemas.microsoft.com/office/drawing/2014/main" id="{A25BF837-BA6B-FC5B-11F5-662C96CC88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7161" y="836052"/>
            <a:ext cx="7064720" cy="5179720"/>
          </a:xfrm>
          <a:prstGeom prst="rect">
            <a:avLst/>
          </a:prstGeom>
        </p:spPr>
      </p:pic>
    </p:spTree>
    <p:extLst>
      <p:ext uri="{BB962C8B-B14F-4D97-AF65-F5344CB8AC3E}">
        <p14:creationId xmlns:p14="http://schemas.microsoft.com/office/powerpoint/2010/main" val="2732736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el 1"/>
          <p:cNvSpPr>
            <a:spLocks noGrp="1" noChangeArrowheads="1"/>
          </p:cNvSpPr>
          <p:nvPr>
            <p:ph type="title"/>
          </p:nvPr>
        </p:nvSpPr>
        <p:spPr>
          <a:xfrm>
            <a:off x="1991545" y="548680"/>
            <a:ext cx="7745413" cy="539750"/>
          </a:xfrm>
          <a:noFill/>
        </p:spPr>
        <p:txBody>
          <a:bodyPr>
            <a:normAutofit fontScale="90000"/>
          </a:bodyPr>
          <a:lstStyle/>
          <a:p>
            <a:r>
              <a:rPr lang="de-CH" altLang="en-US" dirty="0"/>
              <a:t>Informieren und Rat anbieten</a:t>
            </a:r>
            <a:r>
              <a:rPr lang="de-CH" altLang="en-US" sz="1600" dirty="0"/>
              <a:t>3</a:t>
            </a:r>
            <a:endParaRPr lang="de-DE" altLang="en-US" dirty="0"/>
          </a:p>
        </p:txBody>
      </p:sp>
      <p:sp>
        <p:nvSpPr>
          <p:cNvPr id="4" name="Untertitel 3">
            <a:extLst>
              <a:ext uri="{FF2B5EF4-FFF2-40B4-BE49-F238E27FC236}">
                <a16:creationId xmlns:a16="http://schemas.microsoft.com/office/drawing/2014/main" id="{FA8FA8E5-85FF-2C4E-933D-E1576EBE754A}"/>
              </a:ext>
            </a:extLst>
          </p:cNvPr>
          <p:cNvSpPr>
            <a:spLocks noGrp="1"/>
          </p:cNvSpPr>
          <p:nvPr>
            <p:ph type="subTitle" idx="1"/>
          </p:nvPr>
        </p:nvSpPr>
        <p:spPr>
          <a:xfrm>
            <a:off x="2783632" y="1330504"/>
            <a:ext cx="6400800" cy="539750"/>
          </a:xfrm>
        </p:spPr>
        <p:txBody>
          <a:bodyPr>
            <a:normAutofit lnSpcReduction="10000"/>
          </a:bodyPr>
          <a:lstStyle/>
          <a:p>
            <a:r>
              <a:rPr lang="de-CH" dirty="0"/>
              <a:t>Hervorlocken bzw. Nachfragen</a:t>
            </a:r>
          </a:p>
        </p:txBody>
      </p:sp>
      <p:sp>
        <p:nvSpPr>
          <p:cNvPr id="8" name="Textfeld 7">
            <a:extLst>
              <a:ext uri="{FF2B5EF4-FFF2-40B4-BE49-F238E27FC236}">
                <a16:creationId xmlns:a16="http://schemas.microsoft.com/office/drawing/2014/main" id="{B0AC5FD0-40C2-B440-96F5-F690AA8ED0EC}"/>
              </a:ext>
            </a:extLst>
          </p:cNvPr>
          <p:cNvSpPr txBox="1"/>
          <p:nvPr/>
        </p:nvSpPr>
        <p:spPr>
          <a:xfrm>
            <a:off x="911424" y="1938542"/>
            <a:ext cx="10729192" cy="3600986"/>
          </a:xfrm>
          <a:prstGeom prst="rect">
            <a:avLst/>
          </a:prstGeom>
          <a:noFill/>
        </p:spPr>
        <p:txBody>
          <a:bodyPr wrap="square" rtlCol="0">
            <a:spAutoFit/>
          </a:bodyPr>
          <a:lstStyle/>
          <a:p>
            <a:r>
              <a:rPr lang="de-CH" sz="2400" dirty="0">
                <a:latin typeface="+mn-lt"/>
              </a:rPr>
              <a:t>Gegenüber um deren</a:t>
            </a:r>
            <a:br>
              <a:rPr lang="de-CH" sz="2400" dirty="0">
                <a:latin typeface="+mn-lt"/>
              </a:rPr>
            </a:br>
            <a:r>
              <a:rPr lang="de-CH" sz="2400" dirty="0">
                <a:latin typeface="+mn-lt"/>
              </a:rPr>
              <a:t>Interpretation, Auffassung</a:t>
            </a:r>
            <a:br>
              <a:rPr lang="de-CH" sz="2400" dirty="0">
                <a:latin typeface="+mn-lt"/>
              </a:rPr>
            </a:br>
            <a:r>
              <a:rPr lang="de-CH" sz="2400" dirty="0">
                <a:latin typeface="+mn-lt"/>
              </a:rPr>
              <a:t>oder Reaktion bitten:		- Offene Fragen stellen, z.B. «Was fangen Sie nun damit</a:t>
            </a:r>
            <a:br>
              <a:rPr lang="de-CH" sz="2400" dirty="0">
                <a:latin typeface="+mn-lt"/>
              </a:rPr>
            </a:br>
            <a:r>
              <a:rPr lang="de-CH" sz="2400" dirty="0">
                <a:latin typeface="+mn-lt"/>
              </a:rPr>
              <a:t>   				   an?», «Welchen Sinn ergibt das für Sie?»</a:t>
            </a:r>
          </a:p>
          <a:p>
            <a:r>
              <a:rPr lang="de-CH" sz="2400" dirty="0">
                <a:latin typeface="+mn-lt"/>
              </a:rPr>
              <a:t>				- Reflektieren Sie die Reaktionen, die Sie wahrnehmen 				   z.B. «Das verwirrt Sie.»</a:t>
            </a:r>
          </a:p>
          <a:p>
            <a:r>
              <a:rPr lang="de-CH" sz="2400" dirty="0">
                <a:latin typeface="+mn-lt"/>
              </a:rPr>
              <a:t>				- Genügend Zeit geben, Infos zu verarbeiten 	und darauf</a:t>
            </a:r>
            <a:br>
              <a:rPr lang="de-CH" sz="2400" dirty="0">
                <a:latin typeface="+mn-lt"/>
              </a:rPr>
            </a:br>
            <a:r>
              <a:rPr lang="de-CH" sz="2400" dirty="0">
                <a:latin typeface="+mn-lt"/>
              </a:rPr>
              <a:t>				   zu reagieren.</a:t>
            </a:r>
            <a:br>
              <a:rPr lang="de-CH" dirty="0">
                <a:latin typeface="+mn-lt"/>
              </a:rPr>
            </a:br>
            <a:r>
              <a:rPr lang="de-CH" dirty="0">
                <a:latin typeface="+mn-lt"/>
              </a:rPr>
              <a:t>					</a:t>
            </a:r>
            <a:br>
              <a:rPr lang="de-CH" dirty="0">
                <a:latin typeface="+mn-lt"/>
              </a:rPr>
            </a:br>
            <a:r>
              <a:rPr lang="de-CH" dirty="0">
                <a:latin typeface="+mn-lt"/>
              </a:rPr>
              <a:t>	</a:t>
            </a:r>
          </a:p>
        </p:txBody>
      </p:sp>
      <p:sp>
        <p:nvSpPr>
          <p:cNvPr id="7" name="Textfeld 1">
            <a:extLst>
              <a:ext uri="{FF2B5EF4-FFF2-40B4-BE49-F238E27FC236}">
                <a16:creationId xmlns:a16="http://schemas.microsoft.com/office/drawing/2014/main" id="{77D9EB0C-13E0-6F49-B2CC-A8440E48F5F4}"/>
              </a:ext>
            </a:extLst>
          </p:cNvPr>
          <p:cNvSpPr>
            <a:spLocks noChangeArrowheads="1"/>
          </p:cNvSpPr>
          <p:nvPr/>
        </p:nvSpPr>
        <p:spPr bwMode="auto">
          <a:xfrm>
            <a:off x="8328248" y="5775538"/>
            <a:ext cx="33123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04825">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a:ea typeface="MS PGothic" panose="020B0600070205080204" pitchFamily="34" charset="-128"/>
                <a:sym typeface="MS PGothic" panose="020B0600070205080204" pitchFamily="34" charset="-128"/>
              </a:rPr>
              <a:t>MI </a:t>
            </a:r>
            <a:r>
              <a:rPr lang="en-US" altLang="de-DE" sz="1000" dirty="0" err="1">
                <a:ea typeface="MS PGothic" panose="020B0600070205080204" pitchFamily="34" charset="-128"/>
                <a:sym typeface="MS PGothic" panose="020B0600070205080204" pitchFamily="34" charset="-128"/>
              </a:rPr>
              <a:t>Unterlagen</a:t>
            </a:r>
            <a:r>
              <a:rPr lang="en-US" altLang="de-DE" sz="1000" dirty="0">
                <a:ea typeface="MS PGothic" panose="020B0600070205080204" pitchFamily="34" charset="-128"/>
                <a:sym typeface="MS PGothic" panose="020B0600070205080204" pitchFamily="34" charset="-128"/>
              </a:rPr>
              <a:t> GK Quest Akademie, 2017</a:t>
            </a:r>
            <a:endParaRPr lang="en-US" altLang="de-DE" sz="1400" dirty="0"/>
          </a:p>
        </p:txBody>
      </p:sp>
    </p:spTree>
    <p:extLst>
      <p:ext uri="{BB962C8B-B14F-4D97-AF65-F5344CB8AC3E}">
        <p14:creationId xmlns:p14="http://schemas.microsoft.com/office/powerpoint/2010/main" val="381850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A300D-3731-EC44-BE58-5A591C32D66E}"/>
              </a:ext>
            </a:extLst>
          </p:cNvPr>
          <p:cNvSpPr>
            <a:spLocks noGrp="1"/>
          </p:cNvSpPr>
          <p:nvPr>
            <p:ph type="title"/>
          </p:nvPr>
        </p:nvSpPr>
        <p:spPr/>
        <p:txBody>
          <a:bodyPr/>
          <a:lstStyle/>
          <a:p>
            <a:r>
              <a:rPr lang="de-CH" dirty="0"/>
              <a:t>Motivationshindernisse</a:t>
            </a:r>
          </a:p>
        </p:txBody>
      </p:sp>
      <p:sp>
        <p:nvSpPr>
          <p:cNvPr id="3" name="Textfeld 2">
            <a:extLst>
              <a:ext uri="{FF2B5EF4-FFF2-40B4-BE49-F238E27FC236}">
                <a16:creationId xmlns:a16="http://schemas.microsoft.com/office/drawing/2014/main" id="{CCCCD5B6-616C-734A-AF36-AFFA33C29805}"/>
              </a:ext>
            </a:extLst>
          </p:cNvPr>
          <p:cNvSpPr txBox="1"/>
          <p:nvPr/>
        </p:nvSpPr>
        <p:spPr>
          <a:xfrm>
            <a:off x="2855640" y="1772817"/>
            <a:ext cx="6984776"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Angst vor Veränderung</a:t>
            </a:r>
          </a:p>
        </p:txBody>
      </p:sp>
      <p:sp>
        <p:nvSpPr>
          <p:cNvPr id="4" name="Textfeld 3">
            <a:extLst>
              <a:ext uri="{FF2B5EF4-FFF2-40B4-BE49-F238E27FC236}">
                <a16:creationId xmlns:a16="http://schemas.microsoft.com/office/drawing/2014/main" id="{BC235D3B-89B8-EA41-BC1D-FB79541B2CAA}"/>
              </a:ext>
            </a:extLst>
          </p:cNvPr>
          <p:cNvSpPr txBox="1"/>
          <p:nvPr/>
        </p:nvSpPr>
        <p:spPr>
          <a:xfrm>
            <a:off x="2846496" y="2284881"/>
            <a:ext cx="6984776"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Verhaltensträgheit (alte Gewohnheiten)</a:t>
            </a:r>
          </a:p>
        </p:txBody>
      </p:sp>
      <p:sp>
        <p:nvSpPr>
          <p:cNvPr id="5" name="Textfeld 4">
            <a:extLst>
              <a:ext uri="{FF2B5EF4-FFF2-40B4-BE49-F238E27FC236}">
                <a16:creationId xmlns:a16="http://schemas.microsoft.com/office/drawing/2014/main" id="{9DC688ED-EB0A-7946-8B7F-5690D0551C31}"/>
              </a:ext>
            </a:extLst>
          </p:cNvPr>
          <p:cNvSpPr txBox="1"/>
          <p:nvPr/>
        </p:nvSpPr>
        <p:spPr>
          <a:xfrm>
            <a:off x="2855640" y="2796945"/>
            <a:ext cx="6984776"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Sekundäre Gewinne aus dem Problemverhalten</a:t>
            </a:r>
          </a:p>
        </p:txBody>
      </p:sp>
      <p:sp>
        <p:nvSpPr>
          <p:cNvPr id="6" name="Textfeld 5">
            <a:extLst>
              <a:ext uri="{FF2B5EF4-FFF2-40B4-BE49-F238E27FC236}">
                <a16:creationId xmlns:a16="http://schemas.microsoft.com/office/drawing/2014/main" id="{52BB47E2-7A87-F245-8464-94C71BFAC4F1}"/>
              </a:ext>
            </a:extLst>
          </p:cNvPr>
          <p:cNvSpPr txBox="1"/>
          <p:nvPr/>
        </p:nvSpPr>
        <p:spPr>
          <a:xfrm>
            <a:off x="2846496" y="3309009"/>
            <a:ext cx="6984776"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Fehlende / unzureichende Informationen</a:t>
            </a:r>
          </a:p>
        </p:txBody>
      </p:sp>
      <p:sp>
        <p:nvSpPr>
          <p:cNvPr id="7" name="Textfeld 6">
            <a:extLst>
              <a:ext uri="{FF2B5EF4-FFF2-40B4-BE49-F238E27FC236}">
                <a16:creationId xmlns:a16="http://schemas.microsoft.com/office/drawing/2014/main" id="{F2E48321-8C52-5941-AA60-49E5276FE33E}"/>
              </a:ext>
            </a:extLst>
          </p:cNvPr>
          <p:cNvSpPr txBox="1"/>
          <p:nvPr/>
        </p:nvSpPr>
        <p:spPr>
          <a:xfrm>
            <a:off x="2856816" y="3821073"/>
            <a:ext cx="6984776"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Fähigkeitsdefizite</a:t>
            </a:r>
          </a:p>
        </p:txBody>
      </p:sp>
      <p:sp>
        <p:nvSpPr>
          <p:cNvPr id="8" name="Textfeld 7">
            <a:extLst>
              <a:ext uri="{FF2B5EF4-FFF2-40B4-BE49-F238E27FC236}">
                <a16:creationId xmlns:a16="http://schemas.microsoft.com/office/drawing/2014/main" id="{DF73C36D-0BA0-5944-81E8-94BDF8A7A938}"/>
              </a:ext>
            </a:extLst>
          </p:cNvPr>
          <p:cNvSpPr txBox="1"/>
          <p:nvPr/>
        </p:nvSpPr>
        <p:spPr>
          <a:xfrm>
            <a:off x="2846496" y="4333137"/>
            <a:ext cx="6984776" cy="461665"/>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mn-lt"/>
              </a:rPr>
              <a:t>Dissonanz gegenüber dem Beratenden</a:t>
            </a:r>
          </a:p>
        </p:txBody>
      </p:sp>
      <p:sp>
        <p:nvSpPr>
          <p:cNvPr id="9" name="Textfeld 8">
            <a:extLst>
              <a:ext uri="{FF2B5EF4-FFF2-40B4-BE49-F238E27FC236}">
                <a16:creationId xmlns:a16="http://schemas.microsoft.com/office/drawing/2014/main" id="{BCFC83C7-E5FC-3444-84F9-3C7F0A56FB2E}"/>
              </a:ext>
            </a:extLst>
          </p:cNvPr>
          <p:cNvSpPr txBox="1"/>
          <p:nvPr/>
        </p:nvSpPr>
        <p:spPr>
          <a:xfrm>
            <a:off x="8824898" y="5738524"/>
            <a:ext cx="2727160" cy="246221"/>
          </a:xfrm>
          <a:prstGeom prst="rect">
            <a:avLst/>
          </a:prstGeom>
          <a:noFill/>
        </p:spPr>
        <p:txBody>
          <a:bodyPr wrap="square" rtlCol="0">
            <a:spAutoFit/>
          </a:bodyPr>
          <a:lstStyle/>
          <a:p>
            <a:r>
              <a:rPr lang="de-CH" sz="1000" dirty="0"/>
              <a:t>Otto Schmid, Unterlagen zu MI</a:t>
            </a:r>
          </a:p>
        </p:txBody>
      </p:sp>
    </p:spTree>
    <p:extLst>
      <p:ext uri="{BB962C8B-B14F-4D97-AF65-F5344CB8AC3E}">
        <p14:creationId xmlns:p14="http://schemas.microsoft.com/office/powerpoint/2010/main" val="94287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el 1"/>
          <p:cNvSpPr>
            <a:spLocks noGrp="1" noChangeArrowheads="1"/>
          </p:cNvSpPr>
          <p:nvPr>
            <p:ph type="ctrTitle"/>
          </p:nvPr>
        </p:nvSpPr>
        <p:spPr>
          <a:xfrm>
            <a:off x="3143672" y="476673"/>
            <a:ext cx="5809060" cy="844819"/>
          </a:xfrm>
          <a:noFill/>
        </p:spPr>
        <p:txBody>
          <a:bodyPr>
            <a:noAutofit/>
          </a:bodyPr>
          <a:lstStyle/>
          <a:p>
            <a:r>
              <a:rPr lang="en-US" altLang="de-DE"/>
              <a:t>Kommunikationsfallen</a:t>
            </a:r>
            <a:endParaRPr lang="en-US" altLang="de-DE" dirty="0"/>
          </a:p>
        </p:txBody>
      </p:sp>
      <p:sp>
        <p:nvSpPr>
          <p:cNvPr id="2" name="Inhaltsplatzhalter 2"/>
          <p:cNvSpPr>
            <a:spLocks noGrp="1" noChangeArrowheads="1"/>
          </p:cNvSpPr>
          <p:nvPr>
            <p:ph type="subTitle" idx="1"/>
          </p:nvPr>
        </p:nvSpPr>
        <p:spPr>
          <a:xfrm>
            <a:off x="2639616" y="1743676"/>
            <a:ext cx="7272808" cy="3816424"/>
          </a:xfrm>
        </p:spPr>
        <p:txBody>
          <a:bodyPr>
            <a:noAutofit/>
          </a:bodyPr>
          <a:lstStyle/>
          <a:p>
            <a:pPr marL="257175" indent="-257175" algn="l">
              <a:buFont typeface="Wingdings" panose="05000000000000000000" pitchFamily="2" charset="2"/>
              <a:buChar char="Ø"/>
              <a:defRPr/>
            </a:pPr>
            <a:r>
              <a:rPr lang="en-US" altLang="de-DE" sz="2400" dirty="0" err="1">
                <a:solidFill>
                  <a:schemeClr val="tx1"/>
                </a:solidFill>
                <a:cs typeface="Arial" charset="0"/>
              </a:rPr>
              <a:t>befehlen</a:t>
            </a:r>
            <a:r>
              <a:rPr lang="en-US" altLang="de-DE" sz="2400" dirty="0">
                <a:solidFill>
                  <a:schemeClr val="tx1"/>
                </a:solidFill>
                <a:cs typeface="Arial" charset="0"/>
              </a:rPr>
              <a:t>, </a:t>
            </a:r>
            <a:r>
              <a:rPr lang="en-US" altLang="de-DE" sz="2400" dirty="0" err="1">
                <a:solidFill>
                  <a:schemeClr val="tx1"/>
                </a:solidFill>
                <a:cs typeface="Arial" charset="0"/>
              </a:rPr>
              <a:t>anordnen</a:t>
            </a:r>
            <a:r>
              <a:rPr lang="en-US" altLang="de-DE" sz="2400" dirty="0">
                <a:solidFill>
                  <a:schemeClr val="tx1"/>
                </a:solidFill>
                <a:cs typeface="Arial" charset="0"/>
              </a:rPr>
              <a:t>, </a:t>
            </a:r>
            <a:r>
              <a:rPr lang="en-US" altLang="de-DE" sz="2400" dirty="0" err="1">
                <a:solidFill>
                  <a:schemeClr val="tx1"/>
                </a:solidFill>
                <a:cs typeface="Arial" charset="0"/>
              </a:rPr>
              <a:t>auffordern</a:t>
            </a:r>
            <a:endParaRPr lang="en-US" altLang="de-DE" sz="2400" dirty="0">
              <a:solidFill>
                <a:schemeClr val="tx1"/>
              </a:solidFill>
              <a:cs typeface="Arial" charset="0"/>
            </a:endParaRPr>
          </a:p>
          <a:p>
            <a:pPr marL="257175" indent="-257175" algn="l">
              <a:buFont typeface="Wingdings" panose="05000000000000000000" pitchFamily="2" charset="2"/>
              <a:buChar char="Ø"/>
              <a:defRPr/>
            </a:pPr>
            <a:r>
              <a:rPr lang="en-US" altLang="de-DE" sz="2400" dirty="0" err="1">
                <a:solidFill>
                  <a:schemeClr val="tx1"/>
                </a:solidFill>
                <a:cs typeface="Arial" charset="0"/>
              </a:rPr>
              <a:t>mahnen</a:t>
            </a:r>
            <a:r>
              <a:rPr lang="en-US" altLang="de-DE" sz="2400" dirty="0">
                <a:solidFill>
                  <a:schemeClr val="tx1"/>
                </a:solidFill>
                <a:cs typeface="Arial" charset="0"/>
              </a:rPr>
              <a:t>, </a:t>
            </a:r>
            <a:r>
              <a:rPr lang="en-US" altLang="de-DE" sz="2400" dirty="0" err="1">
                <a:solidFill>
                  <a:schemeClr val="tx1"/>
                </a:solidFill>
                <a:cs typeface="Arial" charset="0"/>
              </a:rPr>
              <a:t>drohen</a:t>
            </a:r>
            <a:r>
              <a:rPr lang="en-US" altLang="de-DE" sz="2400" dirty="0">
                <a:solidFill>
                  <a:schemeClr val="tx1"/>
                </a:solidFill>
                <a:cs typeface="Arial" charset="0"/>
              </a:rPr>
              <a:t>  </a:t>
            </a:r>
          </a:p>
          <a:p>
            <a:pPr marL="257175" indent="-257175" algn="l">
              <a:buFont typeface="Wingdings" panose="05000000000000000000" pitchFamily="2" charset="2"/>
              <a:buChar char="Ø"/>
              <a:defRPr/>
            </a:pPr>
            <a:r>
              <a:rPr lang="en-US" altLang="de-DE" sz="2400" dirty="0" err="1">
                <a:solidFill>
                  <a:schemeClr val="tx1"/>
                </a:solidFill>
                <a:cs typeface="Arial" charset="0"/>
              </a:rPr>
              <a:t>moralisieren</a:t>
            </a:r>
            <a:r>
              <a:rPr lang="en-US" altLang="de-DE" sz="2400" dirty="0">
                <a:solidFill>
                  <a:schemeClr val="tx1"/>
                </a:solidFill>
                <a:cs typeface="Arial" charset="0"/>
              </a:rPr>
              <a:t>, </a:t>
            </a:r>
            <a:r>
              <a:rPr lang="en-US" altLang="de-DE" sz="2400" dirty="0" err="1">
                <a:solidFill>
                  <a:schemeClr val="tx1"/>
                </a:solidFill>
                <a:cs typeface="Arial" charset="0"/>
              </a:rPr>
              <a:t>predigen</a:t>
            </a:r>
            <a:r>
              <a:rPr lang="en-US" altLang="de-DE" sz="2400" dirty="0">
                <a:solidFill>
                  <a:schemeClr val="tx1"/>
                </a:solidFill>
                <a:cs typeface="Arial" charset="0"/>
              </a:rPr>
              <a:t>, </a:t>
            </a:r>
            <a:r>
              <a:rPr lang="en-US" altLang="de-DE" sz="2400" dirty="0" err="1">
                <a:solidFill>
                  <a:schemeClr val="tx1"/>
                </a:solidFill>
                <a:cs typeface="Arial" charset="0"/>
              </a:rPr>
              <a:t>beschwören</a:t>
            </a:r>
            <a:r>
              <a:rPr lang="en-US" altLang="de-DE" sz="2400" dirty="0">
                <a:solidFill>
                  <a:schemeClr val="tx1"/>
                </a:solidFill>
                <a:cs typeface="Arial" charset="0"/>
              </a:rPr>
              <a:t>  </a:t>
            </a:r>
          </a:p>
          <a:p>
            <a:pPr marL="257175" indent="-257175" algn="l">
              <a:buFont typeface="Wingdings" panose="05000000000000000000" pitchFamily="2" charset="2"/>
              <a:buChar char="Ø"/>
              <a:defRPr/>
            </a:pPr>
            <a:r>
              <a:rPr lang="en-US" altLang="de-DE" sz="2400" dirty="0" err="1">
                <a:solidFill>
                  <a:schemeClr val="tx1"/>
                </a:solidFill>
                <a:cs typeface="Arial" charset="0"/>
              </a:rPr>
              <a:t>Lösungen</a:t>
            </a:r>
            <a:r>
              <a:rPr lang="en-US" altLang="de-DE" sz="2400" dirty="0">
                <a:solidFill>
                  <a:schemeClr val="tx1"/>
                </a:solidFill>
                <a:cs typeface="Arial" charset="0"/>
              </a:rPr>
              <a:t> </a:t>
            </a:r>
            <a:r>
              <a:rPr lang="en-US" altLang="de-DE" sz="2400" dirty="0" err="1">
                <a:solidFill>
                  <a:schemeClr val="tx1"/>
                </a:solidFill>
                <a:cs typeface="Arial" charset="0"/>
              </a:rPr>
              <a:t>liefern</a:t>
            </a:r>
            <a:r>
              <a:rPr lang="en-US" altLang="de-DE" sz="2400" dirty="0">
                <a:solidFill>
                  <a:schemeClr val="tx1"/>
                </a:solidFill>
                <a:cs typeface="Arial" charset="0"/>
              </a:rPr>
              <a:t>      </a:t>
            </a:r>
          </a:p>
          <a:p>
            <a:pPr marL="257175" indent="-257175" algn="l">
              <a:buFont typeface="Wingdings" panose="05000000000000000000" pitchFamily="2" charset="2"/>
              <a:buChar char="Ø"/>
              <a:defRPr/>
            </a:pPr>
            <a:r>
              <a:rPr lang="en-US" altLang="de-DE" sz="2400" dirty="0" err="1">
                <a:solidFill>
                  <a:schemeClr val="tx1"/>
                </a:solidFill>
                <a:cs typeface="Arial" charset="0"/>
              </a:rPr>
              <a:t>Vorträge</a:t>
            </a:r>
            <a:r>
              <a:rPr lang="en-US" altLang="de-DE" sz="2400" dirty="0">
                <a:solidFill>
                  <a:schemeClr val="tx1"/>
                </a:solidFill>
                <a:cs typeface="Arial" charset="0"/>
              </a:rPr>
              <a:t> </a:t>
            </a:r>
            <a:r>
              <a:rPr lang="en-US" altLang="de-DE" sz="2400" dirty="0" err="1">
                <a:solidFill>
                  <a:schemeClr val="tx1"/>
                </a:solidFill>
                <a:cs typeface="Arial" charset="0"/>
              </a:rPr>
              <a:t>halten</a:t>
            </a:r>
            <a:endParaRPr lang="en-US" altLang="de-DE" sz="2400" dirty="0">
              <a:solidFill>
                <a:schemeClr val="tx1"/>
              </a:solidFill>
              <a:cs typeface="Arial" charset="0"/>
            </a:endParaRPr>
          </a:p>
          <a:p>
            <a:pPr marL="257175" indent="-257175" algn="l">
              <a:buFont typeface="Wingdings" panose="05000000000000000000" pitchFamily="2" charset="2"/>
              <a:buChar char="Ø"/>
              <a:defRPr/>
            </a:pPr>
            <a:r>
              <a:rPr lang="en-US" altLang="de-DE" sz="2400" dirty="0" err="1">
                <a:solidFill>
                  <a:schemeClr val="tx1"/>
                </a:solidFill>
                <a:cs typeface="Arial" charset="0"/>
              </a:rPr>
              <a:t>urteilen</a:t>
            </a:r>
            <a:r>
              <a:rPr lang="en-US" altLang="de-DE" sz="2400" dirty="0">
                <a:solidFill>
                  <a:schemeClr val="tx1"/>
                </a:solidFill>
                <a:cs typeface="Arial" charset="0"/>
              </a:rPr>
              <a:t>, </a:t>
            </a:r>
            <a:r>
              <a:rPr lang="en-US" altLang="de-DE" sz="2400" dirty="0" err="1">
                <a:solidFill>
                  <a:schemeClr val="tx1"/>
                </a:solidFill>
                <a:cs typeface="Arial" charset="0"/>
              </a:rPr>
              <a:t>kritisieren</a:t>
            </a:r>
            <a:r>
              <a:rPr lang="en-US" altLang="de-DE" sz="2400" dirty="0">
                <a:solidFill>
                  <a:schemeClr val="tx1"/>
                </a:solidFill>
                <a:cs typeface="Arial" charset="0"/>
              </a:rPr>
              <a:t>, </a:t>
            </a:r>
            <a:r>
              <a:rPr lang="en-US" altLang="de-DE" sz="2400" dirty="0" err="1">
                <a:solidFill>
                  <a:schemeClr val="tx1"/>
                </a:solidFill>
                <a:cs typeface="Arial" charset="0"/>
              </a:rPr>
              <a:t>widersprechen</a:t>
            </a:r>
            <a:r>
              <a:rPr lang="en-US" altLang="de-DE" sz="2400" dirty="0">
                <a:solidFill>
                  <a:schemeClr val="tx1"/>
                </a:solidFill>
                <a:cs typeface="Arial" charset="0"/>
              </a:rPr>
              <a:t>, </a:t>
            </a:r>
            <a:r>
              <a:rPr lang="en-US" altLang="de-DE" sz="2400" dirty="0" err="1">
                <a:solidFill>
                  <a:schemeClr val="tx1"/>
                </a:solidFill>
                <a:cs typeface="Arial" charset="0"/>
              </a:rPr>
              <a:t>Vorwürfe</a:t>
            </a:r>
            <a:r>
              <a:rPr lang="en-US" altLang="de-DE" sz="2400" dirty="0">
                <a:solidFill>
                  <a:schemeClr val="tx1"/>
                </a:solidFill>
                <a:cs typeface="Arial" charset="0"/>
              </a:rPr>
              <a:t> </a:t>
            </a:r>
            <a:r>
              <a:rPr lang="en-US" altLang="de-DE" sz="2400" dirty="0" err="1">
                <a:solidFill>
                  <a:schemeClr val="tx1"/>
                </a:solidFill>
                <a:cs typeface="Arial" charset="0"/>
              </a:rPr>
              <a:t>machen</a:t>
            </a:r>
            <a:r>
              <a:rPr lang="en-US" altLang="de-DE" sz="2400" dirty="0">
                <a:solidFill>
                  <a:schemeClr val="tx1"/>
                </a:solidFill>
                <a:cs typeface="Arial" charset="0"/>
              </a:rPr>
              <a:t> </a:t>
            </a:r>
          </a:p>
          <a:p>
            <a:pPr marL="257175" indent="-257175" algn="l">
              <a:buFont typeface="Wingdings" panose="05000000000000000000" pitchFamily="2" charset="2"/>
              <a:buChar char="Ø"/>
              <a:defRPr/>
            </a:pPr>
            <a:r>
              <a:rPr lang="en-US" altLang="de-DE" sz="2400" dirty="0" err="1">
                <a:solidFill>
                  <a:schemeClr val="tx1"/>
                </a:solidFill>
                <a:cs typeface="Arial" charset="0"/>
              </a:rPr>
              <a:t>beschimpfen</a:t>
            </a:r>
            <a:r>
              <a:rPr lang="en-US" altLang="de-DE" sz="2400" dirty="0">
                <a:solidFill>
                  <a:schemeClr val="tx1"/>
                </a:solidFill>
                <a:cs typeface="Arial" charset="0"/>
              </a:rPr>
              <a:t>, </a:t>
            </a:r>
            <a:r>
              <a:rPr lang="en-US" altLang="de-DE" sz="2400" dirty="0" err="1">
                <a:solidFill>
                  <a:schemeClr val="tx1"/>
                </a:solidFill>
                <a:cs typeface="Arial" charset="0"/>
              </a:rPr>
              <a:t>lächerlich</a:t>
            </a:r>
            <a:r>
              <a:rPr lang="en-US" altLang="de-DE" sz="2400" dirty="0">
                <a:solidFill>
                  <a:schemeClr val="tx1"/>
                </a:solidFill>
                <a:cs typeface="Arial" charset="0"/>
              </a:rPr>
              <a:t> </a:t>
            </a:r>
            <a:r>
              <a:rPr lang="en-US" altLang="de-DE" sz="2400" dirty="0" err="1">
                <a:solidFill>
                  <a:schemeClr val="tx1"/>
                </a:solidFill>
                <a:cs typeface="Arial" charset="0"/>
              </a:rPr>
              <a:t>machen</a:t>
            </a:r>
            <a:r>
              <a:rPr lang="en-US" altLang="de-DE" sz="2400" dirty="0">
                <a:solidFill>
                  <a:schemeClr val="tx1"/>
                </a:solidFill>
                <a:cs typeface="Arial" charset="0"/>
              </a:rPr>
              <a:t>, </a:t>
            </a:r>
            <a:r>
              <a:rPr lang="en-US" altLang="de-DE" sz="2400" dirty="0" err="1">
                <a:solidFill>
                  <a:schemeClr val="tx1"/>
                </a:solidFill>
                <a:cs typeface="Arial" charset="0"/>
              </a:rPr>
              <a:t>beschämen</a:t>
            </a:r>
            <a:endParaRPr lang="en-US" altLang="de-DE" sz="2400" dirty="0">
              <a:solidFill>
                <a:schemeClr val="tx1"/>
              </a:solidFill>
              <a:cs typeface="Arial" charset="0"/>
            </a:endParaRPr>
          </a:p>
          <a:p>
            <a:pPr marL="257175" indent="-257175" algn="l">
              <a:buFont typeface="Wingdings" panose="05000000000000000000" pitchFamily="2" charset="2"/>
              <a:buChar char="Ø"/>
              <a:defRPr/>
            </a:pPr>
            <a:r>
              <a:rPr lang="en-US" altLang="de-DE" sz="2400" dirty="0" err="1">
                <a:solidFill>
                  <a:schemeClr val="tx1"/>
                </a:solidFill>
                <a:cs typeface="Arial" charset="0"/>
              </a:rPr>
              <a:t>forschen</a:t>
            </a:r>
            <a:r>
              <a:rPr lang="en-US" altLang="de-DE" sz="2400" dirty="0">
                <a:solidFill>
                  <a:schemeClr val="tx1"/>
                </a:solidFill>
                <a:cs typeface="Arial" charset="0"/>
              </a:rPr>
              <a:t>, </a:t>
            </a:r>
            <a:r>
              <a:rPr lang="en-US" altLang="de-DE" sz="2400" dirty="0" err="1">
                <a:solidFill>
                  <a:schemeClr val="tx1"/>
                </a:solidFill>
                <a:cs typeface="Arial" charset="0"/>
              </a:rPr>
              <a:t>fragen</a:t>
            </a:r>
            <a:r>
              <a:rPr lang="en-US" altLang="de-DE" sz="2400" dirty="0">
                <a:solidFill>
                  <a:schemeClr val="tx1"/>
                </a:solidFill>
                <a:cs typeface="Arial" charset="0"/>
              </a:rPr>
              <a:t>, </a:t>
            </a:r>
            <a:r>
              <a:rPr lang="en-US" altLang="de-DE" sz="2400" dirty="0" err="1">
                <a:solidFill>
                  <a:schemeClr val="tx1"/>
                </a:solidFill>
                <a:cs typeface="Arial" charset="0"/>
              </a:rPr>
              <a:t>verhören</a:t>
            </a:r>
            <a:r>
              <a:rPr lang="en-US" altLang="de-DE" sz="2400" dirty="0">
                <a:solidFill>
                  <a:schemeClr val="tx1"/>
                </a:solidFill>
                <a:cs typeface="Arial" charset="0"/>
              </a:rPr>
              <a:t>                                                   </a:t>
            </a:r>
          </a:p>
          <a:p>
            <a:pPr>
              <a:lnSpc>
                <a:spcPct val="110000"/>
              </a:lnSpc>
              <a:defRPr/>
            </a:pPr>
            <a:endParaRPr lang="en-US" altLang="de-DE" dirty="0"/>
          </a:p>
        </p:txBody>
      </p:sp>
      <p:sp>
        <p:nvSpPr>
          <p:cNvPr id="30725" name="Rectangle 4"/>
          <p:cNvSpPr>
            <a:spLocks noChangeArrowheads="1"/>
          </p:cNvSpPr>
          <p:nvPr/>
        </p:nvSpPr>
        <p:spPr bwMode="auto">
          <a:xfrm>
            <a:off x="6893118" y="5560100"/>
            <a:ext cx="4891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0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16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de-DE" sz="1000" dirty="0">
                <a:latin typeface="+mn-lt"/>
                <a:ea typeface="MS PGothic" panose="020B0600070205080204" pitchFamily="34" charset="-128"/>
                <a:sym typeface="MS PGothic" panose="020B0600070205080204" pitchFamily="34" charset="-128"/>
              </a:rPr>
              <a:t>Miller, William R./Rollnick, Stephen</a:t>
            </a:r>
            <a:r>
              <a:rPr lang="en-US" altLang="de-DE" sz="1000" i="1" dirty="0">
                <a:latin typeface="+mn-lt"/>
                <a:ea typeface="MS PGothic" panose="020B0600070205080204" pitchFamily="34" charset="-128"/>
                <a:sym typeface="MS PGothic" panose="020B0600070205080204" pitchFamily="34" charset="-128"/>
              </a:rPr>
              <a:t> </a:t>
            </a:r>
            <a:r>
              <a:rPr lang="en-US" altLang="de-DE" sz="1000" dirty="0">
                <a:latin typeface="+mn-lt"/>
                <a:ea typeface="MS PGothic" panose="020B0600070205080204" pitchFamily="34" charset="-128"/>
                <a:sym typeface="MS PGothic" panose="020B0600070205080204" pitchFamily="34" charset="-128"/>
              </a:rPr>
              <a:t>(2015): </a:t>
            </a:r>
            <a:r>
              <a:rPr lang="en-US" altLang="de-DE" sz="1000" dirty="0" err="1">
                <a:latin typeface="+mn-lt"/>
                <a:ea typeface="MS PGothic" panose="020B0600070205080204" pitchFamily="34" charset="-128"/>
                <a:sym typeface="MS PGothic" panose="020B0600070205080204" pitchFamily="34" charset="-128"/>
              </a:rPr>
              <a:t>Motivierende</a:t>
            </a:r>
            <a:r>
              <a:rPr lang="en-US" altLang="de-DE" sz="1000" dirty="0">
                <a:latin typeface="+mn-lt"/>
                <a:ea typeface="MS PGothic" panose="020B0600070205080204" pitchFamily="34" charset="-128"/>
                <a:sym typeface="MS PGothic" panose="020B0600070205080204" pitchFamily="34" charset="-128"/>
              </a:rPr>
              <a:t> </a:t>
            </a:r>
            <a:r>
              <a:rPr lang="en-US" altLang="de-DE" sz="1000" dirty="0" err="1">
                <a:latin typeface="+mn-lt"/>
                <a:ea typeface="MS PGothic" panose="020B0600070205080204" pitchFamily="34" charset="-128"/>
                <a:sym typeface="MS PGothic" panose="020B0600070205080204" pitchFamily="34" charset="-128"/>
              </a:rPr>
              <a:t>Gesprächsführung</a:t>
            </a:r>
            <a:r>
              <a:rPr lang="en-US" altLang="de-DE" sz="1000" dirty="0">
                <a:latin typeface="+mn-lt"/>
                <a:ea typeface="MS PGothic" panose="020B0600070205080204" pitchFamily="34" charset="-128"/>
                <a:sym typeface="MS PGothic" panose="020B0600070205080204" pitchFamily="34" charset="-128"/>
              </a:rPr>
              <a:t>. Motivational Interviewing. 3. </a:t>
            </a:r>
            <a:r>
              <a:rPr lang="en-US" altLang="de-DE" sz="1000" dirty="0" err="1">
                <a:latin typeface="+mn-lt"/>
                <a:ea typeface="MS PGothic" panose="020B0600070205080204" pitchFamily="34" charset="-128"/>
                <a:sym typeface="MS PGothic" panose="020B0600070205080204" pitchFamily="34" charset="-128"/>
              </a:rPr>
              <a:t>Aufl</a:t>
            </a:r>
            <a:r>
              <a:rPr lang="en-US" altLang="de-DE" sz="1000" dirty="0">
                <a:latin typeface="+mn-lt"/>
                <a:ea typeface="MS PGothic" panose="020B0600070205080204" pitchFamily="34" charset="-128"/>
                <a:sym typeface="MS PGothic" panose="020B0600070205080204" pitchFamily="34" charset="-128"/>
              </a:rPr>
              <a:t>. Freiburg </a:t>
            </a:r>
            <a:r>
              <a:rPr lang="en-US" altLang="de-DE" sz="1000" dirty="0" err="1">
                <a:latin typeface="+mn-lt"/>
                <a:ea typeface="MS PGothic" panose="020B0600070205080204" pitchFamily="34" charset="-128"/>
                <a:sym typeface="MS PGothic" panose="020B0600070205080204" pitchFamily="34" charset="-128"/>
              </a:rPr>
              <a:t>i</a:t>
            </a:r>
            <a:r>
              <a:rPr lang="en-US" altLang="de-DE" sz="1000" dirty="0">
                <a:latin typeface="+mn-lt"/>
                <a:ea typeface="MS PGothic" panose="020B0600070205080204" pitchFamily="34" charset="-128"/>
                <a:sym typeface="MS PGothic" panose="020B0600070205080204" pitchFamily="34" charset="-128"/>
              </a:rPr>
              <a:t>. B.: </a:t>
            </a:r>
            <a:r>
              <a:rPr lang="en-US" altLang="de-DE" sz="1000" dirty="0" err="1">
                <a:latin typeface="+mn-lt"/>
                <a:ea typeface="MS PGothic" panose="020B0600070205080204" pitchFamily="34" charset="-128"/>
                <a:sym typeface="MS PGothic" panose="020B0600070205080204" pitchFamily="34" charset="-128"/>
              </a:rPr>
              <a:t>Lambertus</a:t>
            </a:r>
            <a:r>
              <a:rPr lang="en-US" altLang="de-DE" sz="1000" dirty="0">
                <a:latin typeface="+mn-lt"/>
                <a:ea typeface="MS PGothic" panose="020B0600070205080204" pitchFamily="34" charset="-128"/>
                <a:sym typeface="MS PGothic" panose="020B0600070205080204" pitchFamily="34" charset="-128"/>
              </a:rPr>
              <a:t>  </a:t>
            </a:r>
            <a:endParaRPr lang="en-US" altLang="de-DE" sz="1600" dirty="0">
              <a:latin typeface="+mn-lt"/>
            </a:endParaRPr>
          </a:p>
        </p:txBody>
      </p:sp>
    </p:spTree>
    <p:extLst>
      <p:ext uri="{BB962C8B-B14F-4D97-AF65-F5344CB8AC3E}">
        <p14:creationId xmlns:p14="http://schemas.microsoft.com/office/powerpoint/2010/main" val="743874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p:cNvSpPr>
            <a:spLocks noGrp="1"/>
          </p:cNvSpPr>
          <p:nvPr>
            <p:ph type="ctrTitle"/>
          </p:nvPr>
        </p:nvSpPr>
        <p:spPr>
          <a:xfrm>
            <a:off x="2208213" y="260351"/>
            <a:ext cx="7772400" cy="1152525"/>
          </a:xfrm>
        </p:spPr>
        <p:txBody>
          <a:bodyPr/>
          <a:lstStyle/>
          <a:p>
            <a:r>
              <a:rPr lang="de-CH"/>
              <a:t>Literatur</a:t>
            </a:r>
          </a:p>
        </p:txBody>
      </p:sp>
      <p:sp>
        <p:nvSpPr>
          <p:cNvPr id="76804" name="Textfeld 3"/>
          <p:cNvSpPr txBox="1">
            <a:spLocks noChangeArrowheads="1"/>
          </p:cNvSpPr>
          <p:nvPr/>
        </p:nvSpPr>
        <p:spPr bwMode="auto">
          <a:xfrm>
            <a:off x="1847528" y="1196752"/>
            <a:ext cx="8572500" cy="4862870"/>
          </a:xfrm>
          <a:prstGeom prst="rect">
            <a:avLst/>
          </a:prstGeom>
          <a:noFill/>
          <a:ln w="9525">
            <a:noFill/>
            <a:miter lim="800000"/>
            <a:headEnd/>
            <a:tailEnd/>
          </a:ln>
        </p:spPr>
        <p:txBody>
          <a:bodyPr>
            <a:spAutoFit/>
          </a:bodyPr>
          <a:lstStyle/>
          <a:p>
            <a:pPr>
              <a:defRPr/>
            </a:pPr>
            <a:br>
              <a:rPr lang="de-CH" sz="2000" dirty="0">
                <a:latin typeface="+mn-lt"/>
              </a:rPr>
            </a:br>
            <a:endParaRPr lang="de-CH" sz="1000" dirty="0">
              <a:latin typeface="+mn-lt"/>
            </a:endParaRPr>
          </a:p>
          <a:p>
            <a:pPr>
              <a:buFont typeface="Arial" charset="0"/>
              <a:buChar char="•"/>
              <a:defRPr/>
            </a:pPr>
            <a:r>
              <a:rPr lang="de-CH" sz="2000" dirty="0">
                <a:latin typeface="+mn-lt"/>
              </a:rPr>
              <a:t> </a:t>
            </a:r>
            <a:r>
              <a:rPr lang="de-CH" sz="2000" b="1" dirty="0">
                <a:latin typeface="+mn-lt"/>
              </a:rPr>
              <a:t>Soziale Arbeit und Sucht</a:t>
            </a:r>
            <a:r>
              <a:rPr lang="de-CH" sz="2000" dirty="0">
                <a:latin typeface="+mn-lt"/>
              </a:rPr>
              <a:t>; Marcel Krebs, Roger Mäder, Tanya Mezzera (2021),</a:t>
            </a:r>
            <a:br>
              <a:rPr lang="de-CH" sz="2000" dirty="0">
                <a:latin typeface="+mn-lt"/>
              </a:rPr>
            </a:br>
            <a:r>
              <a:rPr lang="de-CH" sz="2000" dirty="0">
                <a:latin typeface="+mn-lt"/>
              </a:rPr>
              <a:t>   Springerverlag</a:t>
            </a:r>
          </a:p>
          <a:p>
            <a:pPr>
              <a:buFont typeface="Arial" charset="0"/>
              <a:buChar char="•"/>
              <a:defRPr/>
            </a:pPr>
            <a:r>
              <a:rPr lang="de-CH" sz="2000" dirty="0">
                <a:latin typeface="+mn-lt"/>
              </a:rPr>
              <a:t> </a:t>
            </a:r>
            <a:r>
              <a:rPr lang="de-CH" sz="2000" b="1" dirty="0">
                <a:latin typeface="+mn-lt"/>
              </a:rPr>
              <a:t>Die Sucht-Enzyklopädie</a:t>
            </a:r>
            <a:r>
              <a:rPr lang="de-CH" sz="2000" dirty="0">
                <a:latin typeface="+mn-lt"/>
              </a:rPr>
              <a:t>; Otto Schmid, Thomas Müller, (2021) </a:t>
            </a:r>
            <a:r>
              <a:rPr lang="de-CH" sz="2000" dirty="0" err="1">
                <a:latin typeface="+mn-lt"/>
              </a:rPr>
              <a:t>Pabst</a:t>
            </a:r>
            <a:r>
              <a:rPr lang="de-CH" sz="2000" dirty="0">
                <a:latin typeface="+mn-lt"/>
              </a:rPr>
              <a:t> Verlag</a:t>
            </a:r>
          </a:p>
          <a:p>
            <a:pPr>
              <a:buFont typeface="Arial" charset="0"/>
              <a:buChar char="•"/>
              <a:defRPr/>
            </a:pPr>
            <a:r>
              <a:rPr lang="de-CH" sz="2000" b="1" dirty="0">
                <a:latin typeface="+mn-lt"/>
              </a:rPr>
              <a:t> Motivierende Gesprächsführung</a:t>
            </a:r>
            <a:r>
              <a:rPr lang="de-CH" sz="2000" dirty="0">
                <a:latin typeface="+mn-lt"/>
              </a:rPr>
              <a:t>; William Richard Miller &amp; Stephan Rollnick</a:t>
            </a:r>
            <a:br>
              <a:rPr lang="de-CH" sz="2000" dirty="0">
                <a:latin typeface="+mn-lt"/>
              </a:rPr>
            </a:br>
            <a:r>
              <a:rPr lang="de-CH" sz="2000" dirty="0">
                <a:latin typeface="+mn-lt"/>
              </a:rPr>
              <a:t>   (2015), Lambertus Verlag</a:t>
            </a:r>
          </a:p>
          <a:p>
            <a:pPr>
              <a:buFont typeface="Arial" charset="0"/>
              <a:buChar char="•"/>
              <a:defRPr/>
            </a:pPr>
            <a:r>
              <a:rPr lang="de-CH" sz="2000" b="1" dirty="0">
                <a:latin typeface="+mn-lt"/>
              </a:rPr>
              <a:t> Lehrbuch der systemischen Therapie und Beratung</a:t>
            </a:r>
            <a:r>
              <a:rPr lang="de-CH" sz="2000" dirty="0">
                <a:latin typeface="+mn-lt"/>
              </a:rPr>
              <a:t>; A. v. Schlippe, </a:t>
            </a:r>
            <a:br>
              <a:rPr lang="de-CH" sz="2000" dirty="0">
                <a:latin typeface="+mn-lt"/>
              </a:rPr>
            </a:br>
            <a:r>
              <a:rPr lang="de-CH" sz="2000" dirty="0">
                <a:latin typeface="+mn-lt"/>
              </a:rPr>
              <a:t>   J. Schweitzer, (2016) Verlag </a:t>
            </a:r>
            <a:r>
              <a:rPr lang="de-CH" sz="2000" dirty="0" err="1">
                <a:latin typeface="+mn-lt"/>
              </a:rPr>
              <a:t>Vandenhoeck&amp;Ruprecht</a:t>
            </a:r>
            <a:endParaRPr lang="de-CH" sz="2000" dirty="0">
              <a:latin typeface="+mn-lt"/>
            </a:endParaRPr>
          </a:p>
          <a:p>
            <a:pPr>
              <a:buFont typeface="Arial" charset="0"/>
              <a:buChar char="•"/>
              <a:defRPr/>
            </a:pPr>
            <a:r>
              <a:rPr lang="de-CH" sz="2000" b="1" dirty="0">
                <a:latin typeface="+mn-lt"/>
              </a:rPr>
              <a:t> Geschichten zum Nachdenken; </a:t>
            </a:r>
            <a:r>
              <a:rPr lang="de-CH" sz="2000" dirty="0">
                <a:latin typeface="+mn-lt"/>
              </a:rPr>
              <a:t>Jorge </a:t>
            </a:r>
            <a:r>
              <a:rPr lang="de-CH" sz="2000" dirty="0" err="1">
                <a:latin typeface="+mn-lt"/>
              </a:rPr>
              <a:t>Bucay</a:t>
            </a:r>
            <a:r>
              <a:rPr lang="de-CH" sz="2000" dirty="0">
                <a:latin typeface="+mn-lt"/>
              </a:rPr>
              <a:t> (2009), Fischer Verlag, </a:t>
            </a:r>
            <a:br>
              <a:rPr lang="de-CH" sz="2000" dirty="0">
                <a:latin typeface="+mn-lt"/>
              </a:rPr>
            </a:br>
            <a:r>
              <a:rPr lang="de-CH" sz="2000" dirty="0">
                <a:latin typeface="+mn-lt"/>
              </a:rPr>
              <a:t>   ISBN 978-3-596-17691-5</a:t>
            </a:r>
            <a:endParaRPr lang="de-CH" sz="1000" dirty="0">
              <a:latin typeface="+mn-lt"/>
            </a:endParaRPr>
          </a:p>
          <a:p>
            <a:pPr>
              <a:buFont typeface="Arial" pitchFamily="34" charset="0"/>
              <a:buChar char="•"/>
              <a:defRPr/>
            </a:pPr>
            <a:r>
              <a:rPr lang="de-CH" sz="2000" dirty="0">
                <a:latin typeface="+mn-lt"/>
              </a:rPr>
              <a:t> </a:t>
            </a:r>
            <a:r>
              <a:rPr lang="de-CH" sz="2000" b="1" dirty="0">
                <a:latin typeface="+mn-lt"/>
              </a:rPr>
              <a:t>Sucht- Genuss und Therapie – Ein gesellschaftlicher Wandel</a:t>
            </a:r>
            <a:r>
              <a:rPr lang="de-CH" sz="2000" dirty="0">
                <a:latin typeface="+mn-lt"/>
              </a:rPr>
              <a:t>; Otto Schmid &amp; </a:t>
            </a:r>
            <a:br>
              <a:rPr lang="de-CH" sz="2000" dirty="0">
                <a:latin typeface="+mn-lt"/>
              </a:rPr>
            </a:br>
            <a:r>
              <a:rPr lang="de-CH" sz="2000" dirty="0">
                <a:latin typeface="+mn-lt"/>
              </a:rPr>
              <a:t>   Thomas Müller (2015), Verlag </a:t>
            </a:r>
            <a:r>
              <a:rPr lang="de-CH" sz="2000" dirty="0" err="1">
                <a:latin typeface="+mn-lt"/>
              </a:rPr>
              <a:t>Pabst</a:t>
            </a:r>
            <a:endParaRPr lang="de-CH" sz="2000" dirty="0">
              <a:latin typeface="+mn-lt"/>
            </a:endParaRPr>
          </a:p>
          <a:p>
            <a:pPr>
              <a:buFont typeface="Arial" pitchFamily="34" charset="0"/>
              <a:buChar char="•"/>
              <a:defRPr/>
            </a:pPr>
            <a:r>
              <a:rPr lang="de-CH" sz="2000" b="1" dirty="0">
                <a:latin typeface="+mn-lt"/>
              </a:rPr>
              <a:t> Die </a:t>
            </a:r>
            <a:r>
              <a:rPr lang="de-CH" sz="2000" b="1" dirty="0" err="1">
                <a:latin typeface="+mn-lt"/>
              </a:rPr>
              <a:t>klientenzentrierte</a:t>
            </a:r>
            <a:r>
              <a:rPr lang="de-CH" sz="2000" b="1" dirty="0">
                <a:latin typeface="+mn-lt"/>
              </a:rPr>
              <a:t> Gesprächspsychotherapie</a:t>
            </a:r>
            <a:r>
              <a:rPr lang="de-CH" sz="2000" dirty="0">
                <a:latin typeface="+mn-lt"/>
              </a:rPr>
              <a:t>, Carl Rogers (1993), Fischer </a:t>
            </a:r>
            <a:br>
              <a:rPr lang="de-CH" sz="2000" dirty="0">
                <a:latin typeface="+mn-lt"/>
              </a:rPr>
            </a:br>
            <a:r>
              <a:rPr lang="de-CH" sz="2000" dirty="0">
                <a:latin typeface="+mn-lt"/>
              </a:rPr>
              <a:t>   Verlag</a:t>
            </a:r>
          </a:p>
          <a:p>
            <a:pPr>
              <a:buFont typeface="Arial" pitchFamily="34" charset="0"/>
              <a:buChar char="•"/>
              <a:defRPr/>
            </a:pPr>
            <a:endParaRPr lang="de-CH" sz="2000" dirty="0">
              <a:latin typeface="+mn-lt"/>
            </a:endParaRPr>
          </a:p>
        </p:txBody>
      </p:sp>
    </p:spTree>
    <p:extLst>
      <p:ext uri="{BB962C8B-B14F-4D97-AF65-F5344CB8AC3E}">
        <p14:creationId xmlns:p14="http://schemas.microsoft.com/office/powerpoint/2010/main" val="1019446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el 1"/>
          <p:cNvSpPr>
            <a:spLocks noGrp="1"/>
          </p:cNvSpPr>
          <p:nvPr>
            <p:ph type="ctrTitle"/>
          </p:nvPr>
        </p:nvSpPr>
        <p:spPr>
          <a:xfrm>
            <a:off x="914400" y="-744"/>
            <a:ext cx="10363200" cy="1470025"/>
          </a:xfrm>
        </p:spPr>
        <p:txBody>
          <a:bodyPr/>
          <a:lstStyle/>
          <a:p>
            <a:r>
              <a:rPr lang="de-CH" dirty="0"/>
              <a:t>Links</a:t>
            </a:r>
          </a:p>
        </p:txBody>
      </p:sp>
      <p:sp>
        <p:nvSpPr>
          <p:cNvPr id="76804" name="Textfeld 3"/>
          <p:cNvSpPr txBox="1">
            <a:spLocks noChangeArrowheads="1"/>
          </p:cNvSpPr>
          <p:nvPr/>
        </p:nvSpPr>
        <p:spPr bwMode="auto">
          <a:xfrm>
            <a:off x="3359696" y="2130552"/>
            <a:ext cx="6336704" cy="4727448"/>
          </a:xfrm>
          <a:prstGeom prst="rect">
            <a:avLst/>
          </a:prstGeom>
          <a:noFill/>
          <a:ln w="9525">
            <a:noFill/>
            <a:miter lim="800000"/>
            <a:headEnd/>
            <a:tailEnd/>
          </a:ln>
        </p:spPr>
        <p:txBody>
          <a:bodyPr wrap="square">
            <a:spAutoFit/>
          </a:bodyPr>
          <a:lstStyle/>
          <a:p>
            <a:pPr>
              <a:defRPr/>
            </a:pPr>
            <a:endParaRPr lang="de-CH" sz="2000" dirty="0"/>
          </a:p>
          <a:p>
            <a:pPr marL="457200" indent="-457200">
              <a:lnSpc>
                <a:spcPct val="120000"/>
              </a:lnSpc>
              <a:buFont typeface="Arial" panose="020B0604020202020204" pitchFamily="34" charset="0"/>
              <a:buChar char="•"/>
              <a:defRPr/>
            </a:pPr>
            <a:r>
              <a:rPr lang="de-CH" sz="2800" dirty="0">
                <a:latin typeface="+mn-lt"/>
              </a:rPr>
              <a:t>www.suchtschweiz.ch</a:t>
            </a:r>
          </a:p>
          <a:p>
            <a:pPr marL="457200" indent="-457200">
              <a:lnSpc>
                <a:spcPct val="120000"/>
              </a:lnSpc>
              <a:buFont typeface="Arial" panose="020B0604020202020204" pitchFamily="34" charset="0"/>
              <a:buChar char="•"/>
              <a:defRPr/>
            </a:pPr>
            <a:r>
              <a:rPr lang="de-CH" sz="2800" dirty="0">
                <a:latin typeface="+mn-lt"/>
              </a:rPr>
              <a:t>www.praxis-suchtmedizin.ch</a:t>
            </a:r>
          </a:p>
          <a:p>
            <a:pPr marL="457200" indent="-457200">
              <a:lnSpc>
                <a:spcPct val="120000"/>
              </a:lnSpc>
              <a:buFont typeface="Arial" panose="020B0604020202020204" pitchFamily="34" charset="0"/>
              <a:buChar char="•"/>
              <a:defRPr/>
            </a:pPr>
            <a:r>
              <a:rPr lang="de-CH" sz="2800" dirty="0">
                <a:latin typeface="+mn-lt"/>
              </a:rPr>
              <a:t>www.motivationalinterviewing.org</a:t>
            </a:r>
          </a:p>
          <a:p>
            <a:pPr marL="457200" indent="-457200">
              <a:lnSpc>
                <a:spcPct val="120000"/>
              </a:lnSpc>
              <a:buFont typeface="Arial" panose="020B0604020202020204" pitchFamily="34" charset="0"/>
              <a:buChar char="•"/>
              <a:defRPr/>
            </a:pPr>
            <a:r>
              <a:rPr lang="de-CH" sz="2800" dirty="0">
                <a:latin typeface="+mn-lt"/>
              </a:rPr>
              <a:t>www.pepra.ch</a:t>
            </a:r>
          </a:p>
          <a:p>
            <a:pPr marL="457200" indent="-457200">
              <a:lnSpc>
                <a:spcPct val="120000"/>
              </a:lnSpc>
              <a:buFont typeface="Arial" panose="020B0604020202020204" pitchFamily="34" charset="0"/>
              <a:buChar char="•"/>
              <a:defRPr/>
            </a:pPr>
            <a:r>
              <a:rPr lang="de-CH" sz="2800" dirty="0" err="1">
                <a:latin typeface="+mn-lt"/>
              </a:rPr>
              <a:t>www.fosumos.ch</a:t>
            </a:r>
            <a:endParaRPr lang="de-CH" sz="2800" dirty="0">
              <a:latin typeface="+mn-lt"/>
            </a:endParaRPr>
          </a:p>
          <a:p>
            <a:pPr>
              <a:lnSpc>
                <a:spcPct val="120000"/>
              </a:lnSpc>
              <a:defRPr/>
            </a:pPr>
            <a:endParaRPr lang="de-CH" sz="2800" dirty="0">
              <a:latin typeface="+mn-lt"/>
            </a:endParaRPr>
          </a:p>
          <a:p>
            <a:pPr marL="457200" indent="-457200">
              <a:lnSpc>
                <a:spcPct val="120000"/>
              </a:lnSpc>
              <a:buFont typeface="Arial" panose="020B0604020202020204" pitchFamily="34" charset="0"/>
              <a:buChar char="•"/>
              <a:defRPr/>
            </a:pPr>
            <a:endParaRPr lang="de-CH" sz="2800" dirty="0">
              <a:latin typeface="+mn-lt"/>
            </a:endParaRPr>
          </a:p>
          <a:p>
            <a:pPr>
              <a:defRPr/>
            </a:pPr>
            <a:endParaRPr lang="de-CH" sz="2800" dirty="0">
              <a:latin typeface="+mn-lt"/>
            </a:endParaRPr>
          </a:p>
          <a:p>
            <a:pPr>
              <a:defRPr/>
            </a:pPr>
            <a:endParaRPr lang="de-CH" dirty="0"/>
          </a:p>
        </p:txBody>
      </p:sp>
    </p:spTree>
    <p:extLst>
      <p:ext uri="{BB962C8B-B14F-4D97-AF65-F5344CB8AC3E}">
        <p14:creationId xmlns:p14="http://schemas.microsoft.com/office/powerpoint/2010/main" val="2399798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8C929CF-5DA5-E83E-8B57-876965BCA340}"/>
              </a:ext>
            </a:extLst>
          </p:cNvPr>
          <p:cNvSpPr>
            <a:spLocks noGrp="1"/>
          </p:cNvSpPr>
          <p:nvPr>
            <p:ph idx="1"/>
          </p:nvPr>
        </p:nvSpPr>
        <p:spPr/>
        <p:txBody>
          <a:bodyPr/>
          <a:lstStyle/>
          <a:p>
            <a:pPr marL="0" indent="0" algn="ctr">
              <a:buNone/>
            </a:pPr>
            <a:r>
              <a:rPr lang="de-CH" dirty="0"/>
              <a:t>Für Fragen stehe ich gerne zur Verfügung:</a:t>
            </a:r>
          </a:p>
          <a:p>
            <a:pPr marL="0" indent="0" algn="ctr">
              <a:buNone/>
            </a:pPr>
            <a:endParaRPr lang="de-CH" dirty="0"/>
          </a:p>
          <a:p>
            <a:pPr marL="0" indent="0" algn="ctr">
              <a:buNone/>
            </a:pPr>
            <a:r>
              <a:rPr lang="de-CH" dirty="0"/>
              <a:t>help.@fosmumos.ch</a:t>
            </a:r>
          </a:p>
          <a:p>
            <a:pPr marL="0" indent="0" algn="ctr">
              <a:buNone/>
            </a:pPr>
            <a:r>
              <a:rPr lang="de-CH" dirty="0"/>
              <a:t>oder</a:t>
            </a:r>
          </a:p>
          <a:p>
            <a:pPr marL="0" indent="0" algn="ctr">
              <a:buNone/>
            </a:pPr>
            <a:r>
              <a:rPr lang="de-CH" dirty="0" err="1"/>
              <a:t>roger.maeder@fosumos.ch</a:t>
            </a:r>
            <a:endParaRPr lang="de-CH" dirty="0"/>
          </a:p>
          <a:p>
            <a:pPr marL="0" indent="0" algn="ctr">
              <a:buNone/>
            </a:pPr>
            <a:r>
              <a:rPr lang="de-CH" dirty="0"/>
              <a:t>oder</a:t>
            </a:r>
          </a:p>
          <a:p>
            <a:pPr marL="0" indent="0" algn="ctr">
              <a:buNone/>
            </a:pPr>
            <a:r>
              <a:rPr lang="de-CH" dirty="0"/>
              <a:t>079 344 55 67</a:t>
            </a:r>
          </a:p>
        </p:txBody>
      </p:sp>
    </p:spTree>
    <p:extLst>
      <p:ext uri="{BB962C8B-B14F-4D97-AF65-F5344CB8AC3E}">
        <p14:creationId xmlns:p14="http://schemas.microsoft.com/office/powerpoint/2010/main" val="592545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p:cNvSpPr>
            <a:spLocks noGrp="1"/>
          </p:cNvSpPr>
          <p:nvPr>
            <p:ph type="ctrTitle"/>
          </p:nvPr>
        </p:nvSpPr>
        <p:spPr/>
        <p:txBody>
          <a:bodyPr/>
          <a:lstStyle/>
          <a:p>
            <a:r>
              <a:rPr lang="de-CH"/>
              <a:t>Herzlichen Dank</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382" y="1126816"/>
            <a:ext cx="7431236" cy="4604368"/>
          </a:xfrm>
          <a:prstGeom prst="rect">
            <a:avLst/>
          </a:prstGeom>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C979E25-0ABB-C754-67AD-FE3FDEE52F37}"/>
              </a:ext>
            </a:extLst>
          </p:cNvPr>
          <p:cNvSpPr txBox="1">
            <a:spLocks/>
          </p:cNvSpPr>
          <p:nvPr/>
        </p:nvSpPr>
        <p:spPr>
          <a:xfrm>
            <a:off x="609600" y="476672"/>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de-CH" dirty="0"/>
              <a:t>OAT ist</a:t>
            </a:r>
          </a:p>
        </p:txBody>
      </p:sp>
      <p:sp>
        <p:nvSpPr>
          <p:cNvPr id="6" name="Textfeld 5">
            <a:extLst>
              <a:ext uri="{FF2B5EF4-FFF2-40B4-BE49-F238E27FC236}">
                <a16:creationId xmlns:a16="http://schemas.microsoft.com/office/drawing/2014/main" id="{F6F9A1C7-C91B-F307-4322-A8EFF32A43A1}"/>
              </a:ext>
            </a:extLst>
          </p:cNvPr>
          <p:cNvSpPr txBox="1"/>
          <p:nvPr/>
        </p:nvSpPr>
        <p:spPr>
          <a:xfrm>
            <a:off x="4223792" y="2060848"/>
            <a:ext cx="4752528" cy="707886"/>
          </a:xfrm>
          <a:prstGeom prst="rect">
            <a:avLst/>
          </a:prstGeom>
          <a:noFill/>
        </p:spPr>
        <p:txBody>
          <a:bodyPr wrap="square" rtlCol="0">
            <a:spAutoFit/>
          </a:bodyPr>
          <a:lstStyle/>
          <a:p>
            <a:r>
              <a:rPr lang="de-CH" sz="4000" dirty="0">
                <a:latin typeface="+mj-lt"/>
              </a:rPr>
              <a:t>Überlebenshilfe</a:t>
            </a:r>
            <a:endParaRPr lang="de-CH" dirty="0">
              <a:latin typeface="+mj-lt"/>
            </a:endParaRPr>
          </a:p>
        </p:txBody>
      </p:sp>
      <p:sp>
        <p:nvSpPr>
          <p:cNvPr id="7" name="Textfeld 6">
            <a:extLst>
              <a:ext uri="{FF2B5EF4-FFF2-40B4-BE49-F238E27FC236}">
                <a16:creationId xmlns:a16="http://schemas.microsoft.com/office/drawing/2014/main" id="{E5CD69B0-8158-357E-6A0B-6A4E1623F20C}"/>
              </a:ext>
            </a:extLst>
          </p:cNvPr>
          <p:cNvSpPr txBox="1"/>
          <p:nvPr/>
        </p:nvSpPr>
        <p:spPr>
          <a:xfrm>
            <a:off x="4254715" y="2855967"/>
            <a:ext cx="4752528" cy="707886"/>
          </a:xfrm>
          <a:prstGeom prst="rect">
            <a:avLst/>
          </a:prstGeom>
          <a:noFill/>
        </p:spPr>
        <p:txBody>
          <a:bodyPr wrap="square" rtlCol="0">
            <a:spAutoFit/>
          </a:bodyPr>
          <a:lstStyle/>
          <a:p>
            <a:r>
              <a:rPr lang="de-CH" sz="4000" dirty="0">
                <a:latin typeface="+mj-lt"/>
              </a:rPr>
              <a:t>Schadensminderung</a:t>
            </a:r>
            <a:endParaRPr lang="de-CH" dirty="0">
              <a:latin typeface="+mj-lt"/>
            </a:endParaRPr>
          </a:p>
        </p:txBody>
      </p:sp>
      <p:sp>
        <p:nvSpPr>
          <p:cNvPr id="8" name="Textfeld 7">
            <a:extLst>
              <a:ext uri="{FF2B5EF4-FFF2-40B4-BE49-F238E27FC236}">
                <a16:creationId xmlns:a16="http://schemas.microsoft.com/office/drawing/2014/main" id="{3ADD259C-D8EF-4242-4950-5D369243F242}"/>
              </a:ext>
            </a:extLst>
          </p:cNvPr>
          <p:cNvSpPr txBox="1"/>
          <p:nvPr/>
        </p:nvSpPr>
        <p:spPr>
          <a:xfrm>
            <a:off x="4260195" y="3651086"/>
            <a:ext cx="4752528" cy="707886"/>
          </a:xfrm>
          <a:prstGeom prst="rect">
            <a:avLst/>
          </a:prstGeom>
          <a:noFill/>
        </p:spPr>
        <p:txBody>
          <a:bodyPr wrap="square" rtlCol="0">
            <a:spAutoFit/>
          </a:bodyPr>
          <a:lstStyle/>
          <a:p>
            <a:r>
              <a:rPr lang="de-CH" sz="4000" dirty="0">
                <a:latin typeface="+mj-lt"/>
              </a:rPr>
              <a:t>Therapie</a:t>
            </a:r>
            <a:endParaRPr lang="de-CH" dirty="0">
              <a:latin typeface="+mj-lt"/>
            </a:endParaRPr>
          </a:p>
        </p:txBody>
      </p:sp>
    </p:spTree>
    <p:extLst>
      <p:ext uri="{BB962C8B-B14F-4D97-AF65-F5344CB8AC3E}">
        <p14:creationId xmlns:p14="http://schemas.microsoft.com/office/powerpoint/2010/main" val="1668231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2"/>
          <p:cNvPicPr>
            <a:picLocks noChangeAspect="1" noChangeArrowheads="1"/>
          </p:cNvPicPr>
          <p:nvPr/>
        </p:nvPicPr>
        <p:blipFill>
          <a:blip r:embed="rId3" cstate="print"/>
          <a:srcRect/>
          <a:stretch>
            <a:fillRect/>
          </a:stretch>
        </p:blipFill>
        <p:spPr bwMode="auto">
          <a:xfrm>
            <a:off x="7810501" y="3000376"/>
            <a:ext cx="1700213" cy="2366963"/>
          </a:xfrm>
          <a:prstGeom prst="rect">
            <a:avLst/>
          </a:prstGeom>
          <a:noFill/>
          <a:ln w="9525">
            <a:noFill/>
            <a:miter lim="800000"/>
            <a:headEnd/>
            <a:tailEnd/>
          </a:ln>
        </p:spPr>
      </p:pic>
      <p:sp>
        <p:nvSpPr>
          <p:cNvPr id="16390" name="Textfeld 6"/>
          <p:cNvSpPr txBox="1">
            <a:spLocks noChangeArrowheads="1"/>
          </p:cNvSpPr>
          <p:nvPr/>
        </p:nvSpPr>
        <p:spPr bwMode="auto">
          <a:xfrm>
            <a:off x="2452688" y="3071813"/>
            <a:ext cx="3357562" cy="2246312"/>
          </a:xfrm>
          <a:prstGeom prst="rect">
            <a:avLst/>
          </a:prstGeom>
          <a:noFill/>
          <a:ln w="9525">
            <a:noFill/>
            <a:miter lim="800000"/>
            <a:headEnd/>
            <a:tailEnd/>
          </a:ln>
        </p:spPr>
        <p:txBody>
          <a:bodyPr>
            <a:spAutoFit/>
          </a:bodyPr>
          <a:lstStyle/>
          <a:p>
            <a:pPr algn="ctr"/>
            <a:r>
              <a:rPr lang="de-CH" sz="2800" b="1" dirty="0">
                <a:latin typeface="Blackadder ITC" pitchFamily="82" charset="0"/>
              </a:rPr>
              <a:t> „All  Ding</a:t>
            </a:r>
            <a:r>
              <a:rPr lang="de-CH" sz="2800" dirty="0">
                <a:latin typeface="Blackadder ITC" pitchFamily="82" charset="0"/>
              </a:rPr>
              <a:t>’ sind  </a:t>
            </a:r>
            <a:r>
              <a:rPr lang="de-CH" sz="2800" b="1" dirty="0">
                <a:latin typeface="Blackadder ITC" pitchFamily="82" charset="0"/>
              </a:rPr>
              <a:t>Gift</a:t>
            </a:r>
            <a:r>
              <a:rPr lang="de-CH" sz="2800" dirty="0">
                <a:latin typeface="Blackadder ITC" pitchFamily="82" charset="0"/>
              </a:rPr>
              <a:t> und nichts </a:t>
            </a:r>
            <a:r>
              <a:rPr lang="de-CH" sz="2800" dirty="0" err="1">
                <a:latin typeface="Blackadder ITC" pitchFamily="82" charset="0"/>
              </a:rPr>
              <a:t>ohn</a:t>
            </a:r>
            <a:r>
              <a:rPr lang="de-CH" sz="2800" dirty="0">
                <a:latin typeface="Blackadder ITC" pitchFamily="82" charset="0"/>
              </a:rPr>
              <a:t> </a:t>
            </a:r>
            <a:r>
              <a:rPr lang="de-CH" sz="2800" b="1" dirty="0">
                <a:latin typeface="Blackadder ITC" pitchFamily="82" charset="0"/>
              </a:rPr>
              <a:t>Gift</a:t>
            </a:r>
            <a:r>
              <a:rPr lang="de-CH" sz="2800" dirty="0">
                <a:latin typeface="Blackadder ITC" pitchFamily="82" charset="0"/>
              </a:rPr>
              <a:t>; allein die Dosis macht, dass ein </a:t>
            </a:r>
            <a:r>
              <a:rPr lang="de-CH" sz="2800" b="1" dirty="0">
                <a:latin typeface="Blackadder ITC" pitchFamily="82" charset="0"/>
              </a:rPr>
              <a:t>Ding</a:t>
            </a:r>
            <a:r>
              <a:rPr lang="de-CH" sz="2800" dirty="0">
                <a:latin typeface="Blackadder ITC" pitchFamily="82" charset="0"/>
              </a:rPr>
              <a:t> kein </a:t>
            </a:r>
            <a:r>
              <a:rPr lang="de-CH" sz="2800" b="1" dirty="0">
                <a:latin typeface="Blackadder ITC" pitchFamily="82" charset="0"/>
              </a:rPr>
              <a:t>Gift</a:t>
            </a:r>
            <a:r>
              <a:rPr lang="de-CH" sz="2800" dirty="0">
                <a:latin typeface="Blackadder ITC" pitchFamily="82" charset="0"/>
              </a:rPr>
              <a:t>  ist.“ (</a:t>
            </a:r>
            <a:r>
              <a:rPr lang="de-CH" sz="2800" b="1" dirty="0">
                <a:latin typeface="Blackadder ITC" pitchFamily="82" charset="0"/>
              </a:rPr>
              <a:t>Paracelsus</a:t>
            </a:r>
            <a:r>
              <a:rPr lang="de-CH" sz="2800" dirty="0">
                <a:latin typeface="Blackadder ITC" pitchFamily="82" charset="0"/>
              </a:rPr>
              <a:t>)</a:t>
            </a:r>
          </a:p>
        </p:txBody>
      </p:sp>
      <p:sp>
        <p:nvSpPr>
          <p:cNvPr id="2" name="Titel 1"/>
          <p:cNvSpPr>
            <a:spLocks noGrp="1"/>
          </p:cNvSpPr>
          <p:nvPr>
            <p:ph type="ctrTitle"/>
          </p:nvPr>
        </p:nvSpPr>
        <p:spPr>
          <a:xfrm>
            <a:off x="1524000" y="128406"/>
            <a:ext cx="9144000" cy="1468401"/>
          </a:xfrm>
        </p:spPr>
        <p:txBody>
          <a:bodyPr>
            <a:normAutofit/>
          </a:bodyPr>
          <a:lstStyle/>
          <a:p>
            <a:r>
              <a:rPr lang="de-CH" dirty="0"/>
              <a:t>Gemeinsames Verständnis von </a:t>
            </a:r>
            <a:br>
              <a:rPr lang="de-CH" dirty="0"/>
            </a:br>
            <a:r>
              <a:rPr lang="de-CH" dirty="0"/>
              <a:t>Sucht / Abhängigkeit</a:t>
            </a:r>
            <a:endParaRPr lang="de-DE" dirty="0"/>
          </a:p>
        </p:txBody>
      </p:sp>
      <p:pic>
        <p:nvPicPr>
          <p:cNvPr id="7" name="Bild 6" descr="Bildschirmfoto 2015-10-14 um 15.33.5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7061" y="3000376"/>
            <a:ext cx="22875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8460" y="2712169"/>
            <a:ext cx="2695604" cy="3024336"/>
          </a:xfrm>
          <a:prstGeom prst="rect">
            <a:avLst/>
          </a:prstGeom>
        </p:spPr>
      </p:pic>
      <p:pic>
        <p:nvPicPr>
          <p:cNvPr id="5" name="Bild 4" descr="Bildschirmfoto 2014-06-29 um 10.46.4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0098" y="1730674"/>
            <a:ext cx="2952328" cy="4467085"/>
          </a:xfrm>
          <a:prstGeom prst="rect">
            <a:avLst/>
          </a:prstGeom>
        </p:spPr>
      </p:pic>
      <p:pic>
        <p:nvPicPr>
          <p:cNvPr id="6" name="Grafik 5">
            <a:extLst>
              <a:ext uri="{FF2B5EF4-FFF2-40B4-BE49-F238E27FC236}">
                <a16:creationId xmlns:a16="http://schemas.microsoft.com/office/drawing/2014/main" id="{E6D7E7CF-849F-7640-BEF3-8067F2B0D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6451" y="1581903"/>
            <a:ext cx="7939098" cy="4615856"/>
          </a:xfrm>
          <a:prstGeom prst="rect">
            <a:avLst/>
          </a:prstGeom>
        </p:spPr>
      </p:pic>
    </p:spTree>
    <p:extLst>
      <p:ext uri="{BB962C8B-B14F-4D97-AF65-F5344CB8AC3E}">
        <p14:creationId xmlns:p14="http://schemas.microsoft.com/office/powerpoint/2010/main" val="3995510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20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fade">
                                      <p:cBhvr>
                                        <p:cTn id="12" dur="2000"/>
                                        <p:tgtEl>
                                          <p:spTgt spid="163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500" fill="hold"/>
                                        <p:tgtEl>
                                          <p:spTgt spid="5"/>
                                        </p:tgtEl>
                                        <p:attrNameLst>
                                          <p:attrName>ppt_w</p:attrName>
                                        </p:attrNameLst>
                                      </p:cBhvr>
                                      <p:tavLst>
                                        <p:tav tm="0">
                                          <p:val>
                                            <p:fltVal val="0"/>
                                          </p:val>
                                        </p:tav>
                                        <p:tav tm="100000">
                                          <p:val>
                                            <p:strVal val="#ppt_w"/>
                                          </p:val>
                                        </p:tav>
                                      </p:tavLst>
                                    </p:anim>
                                    <p:anim calcmode="lin" valueType="num">
                                      <p:cBhvr>
                                        <p:cTn id="28" dur="1500" fill="hold"/>
                                        <p:tgtEl>
                                          <p:spTgt spid="5"/>
                                        </p:tgtEl>
                                        <p:attrNameLst>
                                          <p:attrName>ppt_h</p:attrName>
                                        </p:attrNameLst>
                                      </p:cBhvr>
                                      <p:tavLst>
                                        <p:tav tm="0">
                                          <p:val>
                                            <p:fltVal val="0"/>
                                          </p:val>
                                        </p:tav>
                                        <p:tav tm="100000">
                                          <p:val>
                                            <p:strVal val="#ppt_h"/>
                                          </p:val>
                                        </p:tav>
                                      </p:tavLst>
                                    </p:anim>
                                    <p:animEffect transition="in" filter="fade">
                                      <p:cBhvr>
                                        <p:cTn id="29" dur="1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Ursachenmodell</a:t>
            </a:r>
          </a:p>
        </p:txBody>
      </p:sp>
      <p:sp>
        <p:nvSpPr>
          <p:cNvPr id="7" name="Oval 5"/>
          <p:cNvSpPr>
            <a:spLocks noChangeArrowheads="1"/>
          </p:cNvSpPr>
          <p:nvPr/>
        </p:nvSpPr>
        <p:spPr bwMode="auto">
          <a:xfrm>
            <a:off x="2135560" y="1340769"/>
            <a:ext cx="8166100" cy="4948237"/>
          </a:xfrm>
          <a:prstGeom prst="ellipse">
            <a:avLst/>
          </a:prstGeom>
          <a:solidFill>
            <a:srgbClr val="FFFF66"/>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de-DE">
              <a:solidFill>
                <a:srgbClr val="000000"/>
              </a:solidFill>
              <a:latin typeface="Arial" charset="0"/>
              <a:ea typeface="ＭＳ Ｐゴシック" charset="0"/>
            </a:endParaRPr>
          </a:p>
        </p:txBody>
      </p:sp>
      <p:grpSp>
        <p:nvGrpSpPr>
          <p:cNvPr id="29" name="Gruppierung 28"/>
          <p:cNvGrpSpPr/>
          <p:nvPr/>
        </p:nvGrpSpPr>
        <p:grpSpPr>
          <a:xfrm>
            <a:off x="4007769" y="2060849"/>
            <a:ext cx="4319587" cy="2879725"/>
            <a:chOff x="2483768" y="2060848"/>
            <a:chExt cx="4319587" cy="2879725"/>
          </a:xfrm>
        </p:grpSpPr>
        <p:sp>
          <p:nvSpPr>
            <p:cNvPr id="8" name="AutoShape 9"/>
            <p:cNvSpPr>
              <a:spLocks noChangeArrowheads="1"/>
            </p:cNvSpPr>
            <p:nvPr/>
          </p:nvSpPr>
          <p:spPr bwMode="auto">
            <a:xfrm>
              <a:off x="2483768" y="2060848"/>
              <a:ext cx="4319587" cy="2879725"/>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de-DE">
                <a:solidFill>
                  <a:srgbClr val="000000"/>
                </a:solidFill>
                <a:latin typeface="Arial" charset="0"/>
                <a:ea typeface="ＭＳ Ｐゴシック" charset="0"/>
              </a:endParaRPr>
            </a:p>
          </p:txBody>
        </p:sp>
        <p:sp>
          <p:nvSpPr>
            <p:cNvPr id="9" name="Rectangle 10"/>
            <p:cNvSpPr>
              <a:spLocks noChangeArrowheads="1"/>
            </p:cNvSpPr>
            <p:nvPr/>
          </p:nvSpPr>
          <p:spPr bwMode="auto">
            <a:xfrm>
              <a:off x="4042693" y="3514998"/>
              <a:ext cx="1339850" cy="1373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de-CH" dirty="0">
                  <a:solidFill>
                    <a:srgbClr val="000000"/>
                  </a:solidFill>
                  <a:latin typeface="Arial" charset="0"/>
                  <a:ea typeface="ＭＳ Ｐゴシック" charset="0"/>
                </a:rPr>
                <a:t>Konsum/Verhalten:</a:t>
              </a:r>
            </a:p>
            <a:p>
              <a:pPr algn="ctr" eaLnBrk="0" hangingPunct="0"/>
              <a:endParaRPr lang="de-CH" sz="800" dirty="0">
                <a:solidFill>
                  <a:srgbClr val="000000"/>
                </a:solidFill>
                <a:ea typeface="ＭＳ Ｐゴシック" charset="0"/>
              </a:endParaRPr>
            </a:p>
            <a:p>
              <a:pPr algn="ctr" eaLnBrk="0" hangingPunct="0"/>
              <a:r>
                <a:rPr lang="de-CH" b="1" dirty="0">
                  <a:solidFill>
                    <a:srgbClr val="000000"/>
                  </a:solidFill>
                  <a:latin typeface="Arial" charset="0"/>
                  <a:ea typeface="ＭＳ Ｐゴシック" charset="0"/>
                </a:rPr>
                <a:t>Risikoarm</a:t>
              </a:r>
            </a:p>
            <a:p>
              <a:pPr algn="ctr" eaLnBrk="0" hangingPunct="0"/>
              <a:r>
                <a:rPr lang="de-CH" b="1" dirty="0">
                  <a:solidFill>
                    <a:srgbClr val="000000"/>
                  </a:solidFill>
                  <a:ea typeface="ＭＳ Ｐゴシック" charset="0"/>
                </a:rPr>
                <a:t>r</a:t>
              </a:r>
              <a:r>
                <a:rPr lang="de-CH" b="1" dirty="0">
                  <a:solidFill>
                    <a:srgbClr val="000000"/>
                  </a:solidFill>
                  <a:latin typeface="Arial" charset="0"/>
                  <a:ea typeface="ＭＳ Ｐゴシック" charset="0"/>
                </a:rPr>
                <a:t>isikoreich/problematisch</a:t>
              </a:r>
            </a:p>
            <a:p>
              <a:pPr algn="ctr" eaLnBrk="0" hangingPunct="0"/>
              <a:r>
                <a:rPr lang="de-CH" b="1" dirty="0">
                  <a:solidFill>
                    <a:srgbClr val="000000"/>
                  </a:solidFill>
                  <a:latin typeface="Arial" charset="0"/>
                  <a:ea typeface="ＭＳ Ｐゴシック" charset="0"/>
                </a:rPr>
                <a:t>abhängig</a:t>
              </a:r>
            </a:p>
          </p:txBody>
        </p:sp>
      </p:grpSp>
      <p:sp>
        <p:nvSpPr>
          <p:cNvPr id="15" name="Textfeld 14"/>
          <p:cNvSpPr txBox="1"/>
          <p:nvPr/>
        </p:nvSpPr>
        <p:spPr>
          <a:xfrm rot="5400000">
            <a:off x="10571863" y="4671721"/>
            <a:ext cx="369332" cy="2736304"/>
          </a:xfrm>
          <a:prstGeom prst="rect">
            <a:avLst/>
          </a:prstGeom>
          <a:noFill/>
        </p:spPr>
        <p:txBody>
          <a:bodyPr vert="vert270" wrap="square" rtlCol="0">
            <a:spAutoFit/>
          </a:bodyPr>
          <a:lstStyle/>
          <a:p>
            <a:r>
              <a:rPr lang="de-DE" sz="1200" dirty="0"/>
              <a:t>Kielholz &amp; Ladewig, Trias-Modell</a:t>
            </a:r>
          </a:p>
        </p:txBody>
      </p:sp>
      <p:grpSp>
        <p:nvGrpSpPr>
          <p:cNvPr id="25" name="Gruppierung 24"/>
          <p:cNvGrpSpPr/>
          <p:nvPr/>
        </p:nvGrpSpPr>
        <p:grpSpPr>
          <a:xfrm>
            <a:off x="2423592" y="2708920"/>
            <a:ext cx="7776864" cy="1027276"/>
            <a:chOff x="899592" y="2708920"/>
            <a:chExt cx="7776864" cy="1027276"/>
          </a:xfrm>
        </p:grpSpPr>
        <p:sp>
          <p:nvSpPr>
            <p:cNvPr id="13" name="Text Box 22"/>
            <p:cNvSpPr txBox="1">
              <a:spLocks noChangeArrowheads="1"/>
            </p:cNvSpPr>
            <p:nvPr/>
          </p:nvSpPr>
          <p:spPr bwMode="auto">
            <a:xfrm>
              <a:off x="1259632" y="2708920"/>
              <a:ext cx="1528763"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r>
                <a:rPr lang="de-CH" sz="2800" b="1" dirty="0">
                  <a:solidFill>
                    <a:srgbClr val="FFCC00"/>
                  </a:solidFill>
                </a:rPr>
                <a:t>Normen</a:t>
              </a:r>
            </a:p>
          </p:txBody>
        </p:sp>
        <p:sp>
          <p:nvSpPr>
            <p:cNvPr id="14" name="Text Box 23"/>
            <p:cNvSpPr txBox="1">
              <a:spLocks noChangeArrowheads="1"/>
            </p:cNvSpPr>
            <p:nvPr/>
          </p:nvSpPr>
          <p:spPr bwMode="auto">
            <a:xfrm>
              <a:off x="6300192" y="2708920"/>
              <a:ext cx="1173163"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r>
                <a:rPr lang="de-CH" sz="2800" b="1" dirty="0">
                  <a:solidFill>
                    <a:srgbClr val="FFCC00"/>
                  </a:solidFill>
                </a:rPr>
                <a:t>Werte</a:t>
              </a:r>
            </a:p>
          </p:txBody>
        </p:sp>
        <p:sp>
          <p:nvSpPr>
            <p:cNvPr id="19" name="Textfeld 18"/>
            <p:cNvSpPr txBox="1"/>
            <p:nvPr/>
          </p:nvSpPr>
          <p:spPr>
            <a:xfrm>
              <a:off x="899592" y="3212976"/>
              <a:ext cx="2736304" cy="523220"/>
            </a:xfrm>
            <a:prstGeom prst="rect">
              <a:avLst/>
            </a:prstGeom>
            <a:noFill/>
          </p:spPr>
          <p:txBody>
            <a:bodyPr wrap="square" rtlCol="0">
              <a:spAutoFit/>
            </a:bodyPr>
            <a:lstStyle/>
            <a:p>
              <a:r>
                <a:rPr lang="de-DE" sz="1400" dirty="0"/>
                <a:t>Gesetze, Konsum- u. Leistungsorientierung</a:t>
              </a:r>
            </a:p>
          </p:txBody>
        </p:sp>
        <p:sp>
          <p:nvSpPr>
            <p:cNvPr id="20" name="Textfeld 19"/>
            <p:cNvSpPr txBox="1"/>
            <p:nvPr/>
          </p:nvSpPr>
          <p:spPr>
            <a:xfrm>
              <a:off x="6228184" y="3212976"/>
              <a:ext cx="2448272" cy="523220"/>
            </a:xfrm>
            <a:prstGeom prst="rect">
              <a:avLst/>
            </a:prstGeom>
            <a:noFill/>
          </p:spPr>
          <p:txBody>
            <a:bodyPr wrap="square" rtlCol="0">
              <a:spAutoFit/>
            </a:bodyPr>
            <a:lstStyle/>
            <a:p>
              <a:r>
                <a:rPr lang="de-DE" sz="1400" dirty="0"/>
                <a:t>Religion, Sitten, Zukunftsperspektiven  </a:t>
              </a:r>
            </a:p>
          </p:txBody>
        </p:sp>
      </p:grpSp>
      <p:grpSp>
        <p:nvGrpSpPr>
          <p:cNvPr id="40" name="Gruppierung 39"/>
          <p:cNvGrpSpPr/>
          <p:nvPr/>
        </p:nvGrpSpPr>
        <p:grpSpPr>
          <a:xfrm>
            <a:off x="2927648" y="4725144"/>
            <a:ext cx="2952328" cy="1242720"/>
            <a:chOff x="1403648" y="4725144"/>
            <a:chExt cx="2952328" cy="1242720"/>
          </a:xfrm>
        </p:grpSpPr>
        <p:sp>
          <p:nvSpPr>
            <p:cNvPr id="18" name="Textfeld 17"/>
            <p:cNvSpPr txBox="1"/>
            <p:nvPr/>
          </p:nvSpPr>
          <p:spPr>
            <a:xfrm>
              <a:off x="1547664" y="5229200"/>
              <a:ext cx="2808312" cy="738664"/>
            </a:xfrm>
            <a:prstGeom prst="rect">
              <a:avLst/>
            </a:prstGeom>
            <a:noFill/>
          </p:spPr>
          <p:txBody>
            <a:bodyPr wrap="square" rtlCol="0">
              <a:spAutoFit/>
            </a:bodyPr>
            <a:lstStyle/>
            <a:p>
              <a:r>
                <a:rPr lang="de-DE" sz="1400" dirty="0"/>
                <a:t>Sozialer Status, Familiäre Situation, Beziehung, Beruf, Stressauslösende Situationen</a:t>
              </a:r>
            </a:p>
          </p:txBody>
        </p:sp>
        <p:sp>
          <p:nvSpPr>
            <p:cNvPr id="11" name="Rectangle 16"/>
            <p:cNvSpPr>
              <a:spLocks noChangeArrowheads="1"/>
            </p:cNvSpPr>
            <p:nvPr/>
          </p:nvSpPr>
          <p:spPr bwMode="auto">
            <a:xfrm>
              <a:off x="1403648" y="4725144"/>
              <a:ext cx="2590453" cy="707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de-CH" sz="2200" dirty="0">
                  <a:solidFill>
                    <a:srgbClr val="000000"/>
                  </a:solidFill>
                  <a:ea typeface="ＭＳ Ｐゴシック" charset="0"/>
                </a:rPr>
                <a:t>Lebensumstände</a:t>
              </a:r>
            </a:p>
          </p:txBody>
        </p:sp>
      </p:grpSp>
      <p:grpSp>
        <p:nvGrpSpPr>
          <p:cNvPr id="41" name="Gruppierung 40"/>
          <p:cNvGrpSpPr/>
          <p:nvPr/>
        </p:nvGrpSpPr>
        <p:grpSpPr>
          <a:xfrm>
            <a:off x="6816080" y="4869160"/>
            <a:ext cx="3096344" cy="1098704"/>
            <a:chOff x="5292080" y="4869160"/>
            <a:chExt cx="2592288" cy="1098704"/>
          </a:xfrm>
        </p:grpSpPr>
        <p:sp>
          <p:nvSpPr>
            <p:cNvPr id="21" name="Textfeld 20"/>
            <p:cNvSpPr txBox="1"/>
            <p:nvPr/>
          </p:nvSpPr>
          <p:spPr>
            <a:xfrm>
              <a:off x="5292080" y="5229200"/>
              <a:ext cx="2592288" cy="738664"/>
            </a:xfrm>
            <a:prstGeom prst="rect">
              <a:avLst/>
            </a:prstGeom>
            <a:noFill/>
          </p:spPr>
          <p:txBody>
            <a:bodyPr wrap="square" rtlCol="0">
              <a:spAutoFit/>
            </a:bodyPr>
            <a:lstStyle/>
            <a:p>
              <a:r>
                <a:rPr lang="de-DE" sz="1400" dirty="0"/>
                <a:t>Dosis, Verfügbarkeit, Wirkung, Abhängigkeitspotential, Dauer der Einnahme </a:t>
              </a:r>
            </a:p>
          </p:txBody>
        </p:sp>
        <p:sp>
          <p:nvSpPr>
            <p:cNvPr id="12" name="Text Box 21"/>
            <p:cNvSpPr txBox="1">
              <a:spLocks noChangeArrowheads="1"/>
            </p:cNvSpPr>
            <p:nvPr/>
          </p:nvSpPr>
          <p:spPr bwMode="auto">
            <a:xfrm>
              <a:off x="5976664" y="4869160"/>
              <a:ext cx="1423987" cy="430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r>
                <a:rPr lang="de-CH" sz="2200" dirty="0">
                  <a:solidFill>
                    <a:srgbClr val="000000"/>
                  </a:solidFill>
                </a:rPr>
                <a:t>Substanz</a:t>
              </a:r>
            </a:p>
          </p:txBody>
        </p:sp>
      </p:grpSp>
      <p:sp>
        <p:nvSpPr>
          <p:cNvPr id="23" name="Oval 22"/>
          <p:cNvSpPr/>
          <p:nvPr/>
        </p:nvSpPr>
        <p:spPr>
          <a:xfrm>
            <a:off x="6456040" y="4797152"/>
            <a:ext cx="3312368" cy="1440160"/>
          </a:xfrm>
          <a:prstGeom prst="ellipse">
            <a:avLst/>
          </a:prstGeom>
          <a:solidFill>
            <a:srgbClr val="FF66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6" name="Gruppierung 25"/>
          <p:cNvGrpSpPr/>
          <p:nvPr/>
        </p:nvGrpSpPr>
        <p:grpSpPr>
          <a:xfrm>
            <a:off x="3071664" y="1268760"/>
            <a:ext cx="6336704" cy="1440160"/>
            <a:chOff x="1547664" y="1484784"/>
            <a:chExt cx="6336704" cy="1440160"/>
          </a:xfrm>
        </p:grpSpPr>
        <p:sp>
          <p:nvSpPr>
            <p:cNvPr id="10" name="Rectangle 14"/>
            <p:cNvSpPr>
              <a:spLocks noChangeArrowheads="1"/>
            </p:cNvSpPr>
            <p:nvPr/>
          </p:nvSpPr>
          <p:spPr bwMode="auto">
            <a:xfrm>
              <a:off x="3203848" y="1556792"/>
              <a:ext cx="2827337" cy="447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de-CH" sz="2200" dirty="0">
                  <a:solidFill>
                    <a:srgbClr val="000000"/>
                  </a:solidFill>
                  <a:ea typeface="ＭＳ Ｐゴシック" charset="0"/>
                </a:rPr>
                <a:t>Persönlichkeit</a:t>
              </a:r>
            </a:p>
          </p:txBody>
        </p:sp>
        <p:sp>
          <p:nvSpPr>
            <p:cNvPr id="16" name="Textfeld 15"/>
            <p:cNvSpPr txBox="1"/>
            <p:nvPr/>
          </p:nvSpPr>
          <p:spPr>
            <a:xfrm>
              <a:off x="1907704" y="1988840"/>
              <a:ext cx="2520280" cy="523220"/>
            </a:xfrm>
            <a:prstGeom prst="rect">
              <a:avLst/>
            </a:prstGeom>
            <a:noFill/>
          </p:spPr>
          <p:txBody>
            <a:bodyPr wrap="square" rtlCol="0">
              <a:spAutoFit/>
            </a:bodyPr>
            <a:lstStyle/>
            <a:p>
              <a:r>
                <a:rPr lang="de-DE" sz="1400" dirty="0"/>
                <a:t>Frühkindliches Milieu,</a:t>
              </a:r>
            </a:p>
            <a:p>
              <a:r>
                <a:rPr lang="de-DE" sz="1400" dirty="0"/>
                <a:t>Genetik, Frustrationstoleranz,</a:t>
              </a:r>
            </a:p>
          </p:txBody>
        </p:sp>
        <p:sp>
          <p:nvSpPr>
            <p:cNvPr id="17" name="Textfeld 16"/>
            <p:cNvSpPr txBox="1"/>
            <p:nvPr/>
          </p:nvSpPr>
          <p:spPr>
            <a:xfrm>
              <a:off x="4860032" y="1988840"/>
              <a:ext cx="2880320" cy="523220"/>
            </a:xfrm>
            <a:prstGeom prst="rect">
              <a:avLst/>
            </a:prstGeom>
            <a:noFill/>
          </p:spPr>
          <p:txBody>
            <a:bodyPr wrap="square" rtlCol="0">
              <a:spAutoFit/>
            </a:bodyPr>
            <a:lstStyle/>
            <a:p>
              <a:r>
                <a:rPr lang="de-DE" sz="1400" dirty="0"/>
                <a:t>Konfliktfähigkeit, Genussfähigkeit, Selbsteinschätzung</a:t>
              </a:r>
            </a:p>
          </p:txBody>
        </p:sp>
        <p:sp>
          <p:nvSpPr>
            <p:cNvPr id="24" name="Oval 23"/>
            <p:cNvSpPr/>
            <p:nvPr/>
          </p:nvSpPr>
          <p:spPr>
            <a:xfrm>
              <a:off x="1547664" y="1484784"/>
              <a:ext cx="6336704" cy="1440160"/>
            </a:xfrm>
            <a:prstGeom prst="ellipse">
              <a:avLst/>
            </a:prstGeom>
            <a:solidFill>
              <a:srgbClr val="FF66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2" name="Oval 21"/>
          <p:cNvSpPr/>
          <p:nvPr/>
        </p:nvSpPr>
        <p:spPr>
          <a:xfrm>
            <a:off x="2639616" y="4797152"/>
            <a:ext cx="3312368" cy="1440160"/>
          </a:xfrm>
          <a:prstGeom prst="ellipse">
            <a:avLst/>
          </a:prstGeom>
          <a:solidFill>
            <a:srgbClr val="FF66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E844F8C2-D09D-1FC4-2488-225CCBA50116}"/>
              </a:ext>
            </a:extLst>
          </p:cNvPr>
          <p:cNvSpPr txBox="1"/>
          <p:nvPr/>
        </p:nvSpPr>
        <p:spPr>
          <a:xfrm rot="20683082">
            <a:off x="3686444" y="3585813"/>
            <a:ext cx="4629453" cy="400110"/>
          </a:xfrm>
          <a:prstGeom prst="rect">
            <a:avLst/>
          </a:prstGeom>
          <a:noFill/>
        </p:spPr>
        <p:txBody>
          <a:bodyPr wrap="square" rtlCol="0">
            <a:spAutoFit/>
          </a:bodyPr>
          <a:lstStyle/>
          <a:p>
            <a:pPr algn="ctr"/>
            <a:r>
              <a:rPr lang="de-CH" sz="2000" dirty="0">
                <a:highlight>
                  <a:srgbClr val="FF0000"/>
                </a:highlight>
              </a:rPr>
              <a:t>Konsum von psychoaktiven Produkten</a:t>
            </a:r>
          </a:p>
        </p:txBody>
      </p:sp>
    </p:spTree>
    <p:extLst>
      <p:ext uri="{BB962C8B-B14F-4D97-AF65-F5344CB8AC3E}">
        <p14:creationId xmlns:p14="http://schemas.microsoft.com/office/powerpoint/2010/main" val="4016229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2" grpId="0" animBg="1"/>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nank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elest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nank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nanke">
  <a:themeElements>
    <a:clrScheme name="Anank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Telest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nank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4919</Words>
  <Application>Microsoft Macintosh PowerPoint</Application>
  <PresentationFormat>Breitbild</PresentationFormat>
  <Paragraphs>728</Paragraphs>
  <Slides>66</Slides>
  <Notes>53</Notes>
  <HiddenSlides>0</HiddenSlides>
  <MMClips>1</MMClips>
  <ScaleCrop>false</ScaleCrop>
  <HeadingPairs>
    <vt:vector size="8" baseType="variant">
      <vt:variant>
        <vt:lpstr>Verwendete Schriftarten</vt:lpstr>
      </vt:variant>
      <vt:variant>
        <vt:i4>10</vt:i4>
      </vt:variant>
      <vt:variant>
        <vt:lpstr>Design</vt:lpstr>
      </vt:variant>
      <vt:variant>
        <vt:i4>4</vt:i4>
      </vt:variant>
      <vt:variant>
        <vt:lpstr>Eingebettete OLE-Server</vt:lpstr>
      </vt:variant>
      <vt:variant>
        <vt:i4>1</vt:i4>
      </vt:variant>
      <vt:variant>
        <vt:lpstr>Folientitel</vt:lpstr>
      </vt:variant>
      <vt:variant>
        <vt:i4>66</vt:i4>
      </vt:variant>
    </vt:vector>
  </HeadingPairs>
  <TitlesOfParts>
    <vt:vector size="81" baseType="lpstr">
      <vt:lpstr>Arial</vt:lpstr>
      <vt:lpstr>Blackadder ITC</vt:lpstr>
      <vt:lpstr>Calibri</vt:lpstr>
      <vt:lpstr>Century Gothic</vt:lpstr>
      <vt:lpstr>Comic Sans MS</vt:lpstr>
      <vt:lpstr>Frutiger 45 Light</vt:lpstr>
      <vt:lpstr>Times New Roman</vt:lpstr>
      <vt:lpstr>Wingdings</vt:lpstr>
      <vt:lpstr>Wingdings 2</vt:lpstr>
      <vt:lpstr>Wingdings 3</vt:lpstr>
      <vt:lpstr>Ananke</vt:lpstr>
      <vt:lpstr>1_Benutzerdefiniertes Design</vt:lpstr>
      <vt:lpstr>1_Ananke</vt:lpstr>
      <vt:lpstr>Benutzerdefiniertes Design</vt:lpstr>
      <vt:lpstr>Bitmap</vt:lpstr>
      <vt:lpstr>Sucht – Wie kommt es dazu und wie ist der Umgang damit im Beratungsgespräch </vt:lpstr>
      <vt:lpstr>PowerPoint-Präsentation</vt:lpstr>
      <vt:lpstr>Ziele</vt:lpstr>
      <vt:lpstr>Zur Einstimmung</vt:lpstr>
      <vt:lpstr>Heute 1</vt:lpstr>
      <vt:lpstr>Heute 2</vt:lpstr>
      <vt:lpstr>PowerPoint-Präsentation</vt:lpstr>
      <vt:lpstr>Gemeinsames Verständnis von  Sucht / Abhängigkeit</vt:lpstr>
      <vt:lpstr>Ursachenmodell</vt:lpstr>
      <vt:lpstr>Sucht und ihre Erscheinungsformen 1</vt:lpstr>
      <vt:lpstr>Sucht und ihre Erscheinungsformen 2</vt:lpstr>
      <vt:lpstr>Sucht und ihre Erscheinungsformen 3</vt:lpstr>
      <vt:lpstr>Sucht und ihre Erscheinungsformen 4</vt:lpstr>
      <vt:lpstr>Sucht und ihre Erscheinungsformen 5</vt:lpstr>
      <vt:lpstr>Sucht und ihre Erscheinungsformen 6</vt:lpstr>
      <vt:lpstr>Sucht und ihre Erscheinungsformen 7</vt:lpstr>
      <vt:lpstr>Sucht und ihre Erscheinungsformen 8</vt:lpstr>
      <vt:lpstr>Rezeptoren aller Suchtmittel  sind im Belohnungszentrum</vt:lpstr>
      <vt:lpstr>Psychoaktive Produkte</vt:lpstr>
      <vt:lpstr>Gefährlichkeitspotential – Expertenrating </vt:lpstr>
      <vt:lpstr>PowerPoint-Präsentation</vt:lpstr>
      <vt:lpstr>Verhaltenssüchte</vt:lpstr>
      <vt:lpstr>Kriterien der Verhaltenssucht 1</vt:lpstr>
      <vt:lpstr>Kriterien der Verhaltenssucht 2</vt:lpstr>
      <vt:lpstr>Kriterien der Verhaltenssucht 3</vt:lpstr>
      <vt:lpstr>PowerPoint-Präsentation</vt:lpstr>
      <vt:lpstr>PowerPoint-Präsentation</vt:lpstr>
      <vt:lpstr>Motivierende Gesprächsführung</vt:lpstr>
      <vt:lpstr>PowerPoint-Präsentation</vt:lpstr>
      <vt:lpstr>Humanistisches Menschenbild</vt:lpstr>
      <vt:lpstr>Was willst du?</vt:lpstr>
      <vt:lpstr>Persönliche Grundsätze</vt:lpstr>
      <vt:lpstr>Vorgehensweise: Teil 2</vt:lpstr>
      <vt:lpstr>Links</vt:lpstr>
      <vt:lpstr>Literatur</vt:lpstr>
      <vt:lpstr>PowerPoint-Präsentation</vt:lpstr>
      <vt:lpstr>PowerPoint-Präsentation</vt:lpstr>
      <vt:lpstr>PowerPoint-Präsentation</vt:lpstr>
      <vt:lpstr>Psychologie im Beratungsgespräch mit Patient:innen - Anwendungstechniken, Tipps und Tricks zu motivierten Patient:innen </vt:lpstr>
      <vt:lpstr>Motivational Interviewing</vt:lpstr>
      <vt:lpstr>Motivational Interviewing</vt:lpstr>
      <vt:lpstr>Motivational Interviewing</vt:lpstr>
      <vt:lpstr>Motivational Interviewing</vt:lpstr>
      <vt:lpstr>PowerPoint-Präsentation</vt:lpstr>
      <vt:lpstr>Ambivalenz</vt:lpstr>
      <vt:lpstr>Die Entscheidungswaage</vt:lpstr>
      <vt:lpstr>Grundlegende Kommunikationsstrategie OARS</vt:lpstr>
      <vt:lpstr>Offene Fragen, sind Fragen…</vt:lpstr>
      <vt:lpstr>Würdigung</vt:lpstr>
      <vt:lpstr>PowerPoint-Präsentation</vt:lpstr>
      <vt:lpstr>Aufrichtig loben – 7 Vorschläge</vt:lpstr>
      <vt:lpstr>Wertequadrat</vt:lpstr>
      <vt:lpstr>Aktives Zuhören (Kernkompetenz von MI)</vt:lpstr>
      <vt:lpstr>Zusammenfassung</vt:lpstr>
      <vt:lpstr>Kurzintervention Informieren / Rat anbieten</vt:lpstr>
      <vt:lpstr>Heikles «einladend ansprechen"</vt:lpstr>
      <vt:lpstr>Grundprinzipien: FRAMES</vt:lpstr>
      <vt:lpstr>Informieren und Rat anbieten1</vt:lpstr>
      <vt:lpstr>Informieren und Rat anbieten2</vt:lpstr>
      <vt:lpstr>Informieren und Rat anbieten3</vt:lpstr>
      <vt:lpstr>Motivationshindernisse</vt:lpstr>
      <vt:lpstr>Kommunikationsfallen</vt:lpstr>
      <vt:lpstr>Literatur</vt:lpstr>
      <vt:lpstr>Links</vt:lpstr>
      <vt:lpstr>PowerPoint-Präsentation</vt:lpstr>
      <vt:lpstr>Herzlichen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Statistik 1</dc:title>
  <dc:creator>roger</dc:creator>
  <cp:lastModifiedBy>Roger Mäder</cp:lastModifiedBy>
  <cp:revision>661</cp:revision>
  <cp:lastPrinted>2023-09-20T09:39:52Z</cp:lastPrinted>
  <dcterms:created xsi:type="dcterms:W3CDTF">2008-03-31T08:40:41Z</dcterms:created>
  <dcterms:modified xsi:type="dcterms:W3CDTF">2023-09-21T07:21:55Z</dcterms:modified>
</cp:coreProperties>
</file>