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70"/>
  </p:notesMasterIdLst>
  <p:sldIdLst>
    <p:sldId id="256" r:id="rId2"/>
    <p:sldId id="459" r:id="rId3"/>
    <p:sldId id="284" r:id="rId4"/>
    <p:sldId id="372" r:id="rId5"/>
    <p:sldId id="460" r:id="rId6"/>
    <p:sldId id="294" r:id="rId7"/>
    <p:sldId id="300" r:id="rId8"/>
    <p:sldId id="413" r:id="rId9"/>
    <p:sldId id="340" r:id="rId10"/>
    <p:sldId id="333" r:id="rId11"/>
    <p:sldId id="416" r:id="rId12"/>
    <p:sldId id="336" r:id="rId13"/>
    <p:sldId id="417" r:id="rId14"/>
    <p:sldId id="337" r:id="rId15"/>
    <p:sldId id="341" r:id="rId16"/>
    <p:sldId id="332" r:id="rId17"/>
    <p:sldId id="461" r:id="rId18"/>
    <p:sldId id="262" r:id="rId19"/>
    <p:sldId id="373" r:id="rId20"/>
    <p:sldId id="290" r:id="rId21"/>
    <p:sldId id="292" r:id="rId22"/>
    <p:sldId id="443" r:id="rId23"/>
    <p:sldId id="455" r:id="rId24"/>
    <p:sldId id="456" r:id="rId25"/>
    <p:sldId id="457" r:id="rId26"/>
    <p:sldId id="458" r:id="rId27"/>
    <p:sldId id="314" r:id="rId28"/>
    <p:sldId id="375" r:id="rId29"/>
    <p:sldId id="313" r:id="rId30"/>
    <p:sldId id="376" r:id="rId31"/>
    <p:sldId id="450" r:id="rId32"/>
    <p:sldId id="377" r:id="rId33"/>
    <p:sldId id="315" r:id="rId34"/>
    <p:sldId id="378" r:id="rId35"/>
    <p:sldId id="379" r:id="rId36"/>
    <p:sldId id="446" r:id="rId37"/>
    <p:sldId id="380" r:id="rId38"/>
    <p:sldId id="381" r:id="rId39"/>
    <p:sldId id="316" r:id="rId40"/>
    <p:sldId id="382" r:id="rId41"/>
    <p:sldId id="451" r:id="rId42"/>
    <p:sldId id="317" r:id="rId43"/>
    <p:sldId id="383" r:id="rId44"/>
    <p:sldId id="309" r:id="rId45"/>
    <p:sldId id="318" r:id="rId46"/>
    <p:sldId id="384" r:id="rId47"/>
    <p:sldId id="447" r:id="rId48"/>
    <p:sldId id="448" r:id="rId49"/>
    <p:sldId id="385" r:id="rId50"/>
    <p:sldId id="386" r:id="rId51"/>
    <p:sldId id="387" r:id="rId52"/>
    <p:sldId id="319" r:id="rId53"/>
    <p:sldId id="388" r:id="rId54"/>
    <p:sldId id="452" r:id="rId55"/>
    <p:sldId id="321" r:id="rId56"/>
    <p:sldId id="389" r:id="rId57"/>
    <p:sldId id="322" r:id="rId58"/>
    <p:sldId id="390" r:id="rId59"/>
    <p:sldId id="323" r:id="rId60"/>
    <p:sldId id="391" r:id="rId61"/>
    <p:sldId id="324" r:id="rId62"/>
    <p:sldId id="392" r:id="rId63"/>
    <p:sldId id="325" r:id="rId64"/>
    <p:sldId id="393" r:id="rId65"/>
    <p:sldId id="453" r:id="rId66"/>
    <p:sldId id="454" r:id="rId67"/>
    <p:sldId id="462" r:id="rId68"/>
    <p:sldId id="394" r:id="rId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E76F"/>
    <a:srgbClr val="D2A28F"/>
    <a:srgbClr val="42EA5E"/>
    <a:srgbClr val="E8D0C7"/>
    <a:srgbClr val="355E86"/>
    <a:srgbClr val="D3A18E"/>
    <a:srgbClr val="365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9399" autoAdjust="0"/>
  </p:normalViewPr>
  <p:slideViewPr>
    <p:cSldViewPr snapToGrid="0">
      <p:cViewPr varScale="1">
        <p:scale>
          <a:sx n="98" d="100"/>
          <a:sy n="98" d="100"/>
        </p:scale>
        <p:origin x="188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ln w="3175">
              <a:solidFill>
                <a:srgbClr val="E8D0C7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A83-4712-AC08-19D21DE2D972}"/>
              </c:ext>
            </c:extLst>
          </c:dPt>
          <c:dPt>
            <c:idx val="1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A83-4712-AC08-19D21DE2D972}"/>
              </c:ext>
            </c:extLst>
          </c:dPt>
          <c:dPt>
            <c:idx val="2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A83-4712-AC08-19D21DE2D972}"/>
              </c:ext>
            </c:extLst>
          </c:dPt>
          <c:dPt>
            <c:idx val="3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A83-4712-AC08-19D21DE2D972}"/>
              </c:ext>
            </c:extLst>
          </c:dPt>
          <c:dPt>
            <c:idx val="4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A83-4712-AC08-19D21DE2D972}"/>
              </c:ext>
            </c:extLst>
          </c:dPt>
          <c:dPt>
            <c:idx val="5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2A83-4712-AC08-19D21DE2D972}"/>
              </c:ext>
            </c:extLst>
          </c:dPt>
          <c:dPt>
            <c:idx val="6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2A83-4712-AC08-19D21DE2D972}"/>
              </c:ext>
            </c:extLst>
          </c:dPt>
          <c:dPt>
            <c:idx val="7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2A83-4712-AC08-19D21DE2D972}"/>
              </c:ext>
            </c:extLst>
          </c:dPt>
          <c:dPt>
            <c:idx val="8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2A83-4712-AC08-19D21DE2D972}"/>
              </c:ext>
            </c:extLst>
          </c:dPt>
          <c:dPt>
            <c:idx val="9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2A83-4712-AC08-19D21DE2D972}"/>
              </c:ext>
            </c:extLst>
          </c:dPt>
          <c:dPt>
            <c:idx val="10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2A83-4712-AC08-19D21DE2D972}"/>
              </c:ext>
            </c:extLst>
          </c:dPt>
          <c:dPt>
            <c:idx val="11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2A83-4712-AC08-19D21DE2D972}"/>
              </c:ext>
            </c:extLst>
          </c:dPt>
          <c:dPt>
            <c:idx val="12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2A83-4712-AC08-19D21DE2D972}"/>
              </c:ext>
            </c:extLst>
          </c:dPt>
          <c:dPt>
            <c:idx val="13"/>
            <c:invertIfNegative val="0"/>
            <c:bubble3D val="0"/>
            <c:spPr>
              <a:solidFill>
                <a:srgbClr val="D2A28F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B-2A83-4712-AC08-19D21DE2D972}"/>
              </c:ext>
            </c:extLst>
          </c:dPt>
          <c:dPt>
            <c:idx val="14"/>
            <c:invertIfNegative val="0"/>
            <c:bubble3D val="0"/>
            <c:spPr>
              <a:solidFill>
                <a:srgbClr val="EFDFD9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2A83-4712-AC08-19D21DE2D972}"/>
              </c:ext>
            </c:extLst>
          </c:dPt>
          <c:dPt>
            <c:idx val="15"/>
            <c:invertIfNegative val="0"/>
            <c:bubble3D val="0"/>
            <c:spPr>
              <a:solidFill>
                <a:srgbClr val="EFDFD9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2A83-4712-AC08-19D21DE2D972}"/>
              </c:ext>
            </c:extLst>
          </c:dPt>
          <c:dPt>
            <c:idx val="16"/>
            <c:invertIfNegative val="0"/>
            <c:bubble3D val="0"/>
            <c:spPr>
              <a:solidFill>
                <a:srgbClr val="EFDFD9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2A83-4712-AC08-19D21DE2D972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2A83-4712-AC08-19D21DE2D972}"/>
              </c:ext>
            </c:extLst>
          </c:dPt>
          <c:dPt>
            <c:idx val="18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2A83-4712-AC08-19D21DE2D972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2A83-4712-AC08-19D21DE2D972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2A83-4712-AC08-19D21DE2D972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2A83-4712-AC08-19D21DE2D972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2A83-4712-AC08-19D21DE2D972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2A83-4712-AC08-19D21DE2D972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2A83-4712-AC08-19D21DE2D972}"/>
              </c:ext>
            </c:extLst>
          </c:dPt>
          <c:dPt>
            <c:idx val="25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2A83-4712-AC08-19D21DE2D972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E8D0C7"/>
                </a:solidFill>
              </a:ln>
            </c:spPr>
            <c:extLst>
              <c:ext xmlns:c16="http://schemas.microsoft.com/office/drawing/2014/chart" uri="{C3380CC4-5D6E-409C-BE32-E72D297353CC}">
                <c16:uniqueId val="{00000035-2A83-4712-AC08-19D21DE2D972}"/>
              </c:ext>
            </c:extLst>
          </c:dPt>
          <c:cat>
            <c:strRef>
              <c:f>Datenblatt!$D$138:$AD$138</c:f>
              <c:strCache>
                <c:ptCount val="27"/>
                <c:pt idx="0">
                  <c:v>UR</c:v>
                </c:pt>
                <c:pt idx="1">
                  <c:v>AI</c:v>
                </c:pt>
                <c:pt idx="2">
                  <c:v>NW</c:v>
                </c:pt>
                <c:pt idx="3">
                  <c:v>AR</c:v>
                </c:pt>
                <c:pt idx="4">
                  <c:v>ZG</c:v>
                </c:pt>
                <c:pt idx="5">
                  <c:v>OW</c:v>
                </c:pt>
                <c:pt idx="6">
                  <c:v>LU</c:v>
                </c:pt>
                <c:pt idx="7">
                  <c:v>TG</c:v>
                </c:pt>
                <c:pt idx="8">
                  <c:v>SZ</c:v>
                </c:pt>
                <c:pt idx="9">
                  <c:v>SG</c:v>
                </c:pt>
                <c:pt idx="10">
                  <c:v>GL</c:v>
                </c:pt>
                <c:pt idx="11">
                  <c:v>ZH</c:v>
                </c:pt>
                <c:pt idx="12">
                  <c:v>SO*</c:v>
                </c:pt>
                <c:pt idx="13">
                  <c:v>BL*</c:v>
                </c:pt>
                <c:pt idx="14">
                  <c:v>GR</c:v>
                </c:pt>
                <c:pt idx="15">
                  <c:v>BE</c:v>
                </c:pt>
                <c:pt idx="16">
                  <c:v>SH</c:v>
                </c:pt>
                <c:pt idx="17">
                  <c:v>AG</c:v>
                </c:pt>
                <c:pt idx="18">
                  <c:v>FR</c:v>
                </c:pt>
                <c:pt idx="19">
                  <c:v>VS</c:v>
                </c:pt>
                <c:pt idx="20">
                  <c:v>VD</c:v>
                </c:pt>
                <c:pt idx="21">
                  <c:v>JU</c:v>
                </c:pt>
                <c:pt idx="22">
                  <c:v>GE</c:v>
                </c:pt>
                <c:pt idx="23">
                  <c:v>TI</c:v>
                </c:pt>
                <c:pt idx="24">
                  <c:v>NE</c:v>
                </c:pt>
                <c:pt idx="25">
                  <c:v>BS</c:v>
                </c:pt>
                <c:pt idx="26">
                  <c:v>CH</c:v>
                </c:pt>
              </c:strCache>
            </c:strRef>
          </c:cat>
          <c:val>
            <c:numRef>
              <c:f>Datenblatt!$D$142:$AD$142</c:f>
              <c:numCache>
                <c:formatCode>0</c:formatCode>
                <c:ptCount val="27"/>
                <c:pt idx="0">
                  <c:v>446</c:v>
                </c:pt>
                <c:pt idx="1">
                  <c:v>465</c:v>
                </c:pt>
                <c:pt idx="2">
                  <c:v>498</c:v>
                </c:pt>
                <c:pt idx="3">
                  <c:v>506</c:v>
                </c:pt>
                <c:pt idx="4">
                  <c:v>532</c:v>
                </c:pt>
                <c:pt idx="5">
                  <c:v>535</c:v>
                </c:pt>
                <c:pt idx="6">
                  <c:v>538</c:v>
                </c:pt>
                <c:pt idx="7">
                  <c:v>539</c:v>
                </c:pt>
                <c:pt idx="8">
                  <c:v>561</c:v>
                </c:pt>
                <c:pt idx="9">
                  <c:v>580</c:v>
                </c:pt>
                <c:pt idx="10">
                  <c:v>593</c:v>
                </c:pt>
                <c:pt idx="11">
                  <c:v>674</c:v>
                </c:pt>
                <c:pt idx="12">
                  <c:v>688</c:v>
                </c:pt>
                <c:pt idx="13">
                  <c:v>760</c:v>
                </c:pt>
                <c:pt idx="14">
                  <c:v>627</c:v>
                </c:pt>
                <c:pt idx="15">
                  <c:v>693</c:v>
                </c:pt>
                <c:pt idx="16">
                  <c:v>703</c:v>
                </c:pt>
                <c:pt idx="17">
                  <c:v>650</c:v>
                </c:pt>
                <c:pt idx="18">
                  <c:v>653</c:v>
                </c:pt>
                <c:pt idx="19">
                  <c:v>695</c:v>
                </c:pt>
                <c:pt idx="20">
                  <c:v>745</c:v>
                </c:pt>
                <c:pt idx="21">
                  <c:v>781</c:v>
                </c:pt>
                <c:pt idx="22">
                  <c:v>808</c:v>
                </c:pt>
                <c:pt idx="23">
                  <c:v>813</c:v>
                </c:pt>
                <c:pt idx="24">
                  <c:v>849</c:v>
                </c:pt>
                <c:pt idx="25">
                  <c:v>850</c:v>
                </c:pt>
                <c:pt idx="26">
                  <c:v>645.46153846153845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2A83-4712-AC08-19D21DE2D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5344784"/>
        <c:axId val="1"/>
        <c:axId val="0"/>
      </c:bar3DChart>
      <c:catAx>
        <c:axId val="38534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3853447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9544455-C14E-452B-923C-40630A2E6541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854843D-F13A-4ED6-B582-97AE89D338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5 % der </a:t>
            </a:r>
            <a:r>
              <a:rPr lang="de-CH" dirty="0" err="1"/>
              <a:t>Hospitalisationen</a:t>
            </a:r>
            <a:r>
              <a:rPr lang="de-CH" dirty="0"/>
              <a:t> aufgrund von Fehlmedikation</a:t>
            </a:r>
          </a:p>
          <a:p>
            <a:endParaRPr lang="de-CH" dirty="0"/>
          </a:p>
          <a:p>
            <a:r>
              <a:rPr lang="de-CH" dirty="0"/>
              <a:t>Kosten gehen in die Milliarden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4843D-F13A-4ED6-B582-97AE89D3384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03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r>
              <a:rPr lang="de-CH" dirty="0"/>
              <a:t>Protokolle zur Qualitätssicherung in der Patientenapotheke</a:t>
            </a:r>
          </a:p>
          <a:p>
            <a:endParaRPr lang="de-CH" dirty="0"/>
          </a:p>
          <a:p>
            <a:pPr defTabSz="914305">
              <a:defRPr/>
            </a:pPr>
            <a:r>
              <a:rPr lang="de-CH" dirty="0"/>
              <a:t>Digitales Handbuch zur Qualitätssicherung in der Patientenapotheke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4843D-F13A-4ED6-B582-97AE89D3384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17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4843D-F13A-4ED6-B582-97AE89D3384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15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4843D-F13A-4ED6-B582-97AE89D3384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69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D2A28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D2A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64277"/>
            <a:ext cx="7543800" cy="182820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rgbClr val="365E87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820084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01.03.2018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Generalversammlung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04D4A60-8EE6-49AD-8526-598CD85C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56" y="118586"/>
            <a:ext cx="2889504" cy="5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01.03.2018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Generalversammlung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031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988905"/>
            <a:ext cx="7543800" cy="748456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01.03.2018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Generalversammlung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33B72A1-ECE5-4DC2-9AB0-21E8092147B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1845736"/>
            <a:ext cx="3703320" cy="40233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9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988906"/>
            <a:ext cx="7543800" cy="74845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01.03.2018</a:t>
            </a:r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Generalversammlung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878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01.03.2018</a:t>
            </a:r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Generalversammlung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918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D2A28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D2A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01.03.2018</a:t>
            </a:r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Generalversammlung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685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D2A28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D2A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047412"/>
            <a:ext cx="7543800" cy="689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de-DE"/>
              <a:t>01.03.2018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de-CH" dirty="0"/>
              <a:t>Titel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835B82-A7EB-4C6F-813B-A62A297E6F59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8B06A8D0-28B3-46F2-AF05-00E7E07295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56" y="396495"/>
            <a:ext cx="2889504" cy="5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2" r:id="rId3"/>
    <p:sldLayoutId id="2147483743" r:id="rId4"/>
    <p:sldLayoutId id="2147483744" r:id="rId5"/>
    <p:sldLayoutId id="2147483745" r:id="rId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kern="1200" spc="-50" baseline="0">
          <a:solidFill>
            <a:srgbClr val="365E87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64F1E-2E13-465E-A637-6EFE63A038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Qualitätssicherung in der Patientenapotheke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1AB9BC-4F0F-4479-A349-E1500D2D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3091992"/>
            <a:ext cx="7543800" cy="871092"/>
          </a:xfrm>
        </p:spPr>
        <p:txBody>
          <a:bodyPr>
            <a:normAutofit/>
          </a:bodyPr>
          <a:lstStyle/>
          <a:p>
            <a:r>
              <a:rPr lang="de-CH" sz="2000" dirty="0"/>
              <a:t>Carla </a:t>
            </a:r>
            <a:r>
              <a:rPr lang="de-CH" sz="2000" dirty="0" err="1"/>
              <a:t>george</a:t>
            </a:r>
            <a:endParaRPr lang="de-CH" sz="2000" dirty="0"/>
          </a:p>
          <a:p>
            <a:r>
              <a:rPr lang="de-CH" sz="2000" dirty="0"/>
              <a:t>MPK Symposium, 21.09.2023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1F832A-F2A4-41E1-9B31-D5E64B62C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111793" y="4533213"/>
            <a:ext cx="9156032" cy="22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3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er enthält.&#10;&#10;Automatisch generierte Beschreibung">
            <a:extLst>
              <a:ext uri="{FF2B5EF4-FFF2-40B4-BE49-F238E27FC236}">
                <a16:creationId xmlns:a16="http://schemas.microsoft.com/office/drawing/2014/main" id="{C56518AE-596B-476E-BC22-B3021B318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2850" b="12755"/>
          <a:stretch/>
        </p:blipFill>
        <p:spPr>
          <a:xfrm>
            <a:off x="0" y="4755915"/>
            <a:ext cx="9144000" cy="21315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D9D47E-EFEA-451C-9707-E5FBDEC8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Heilmittelgesetz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3BFBDA-E4F4-477F-B9C8-9F97B46D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17336"/>
            <a:ext cx="7543800" cy="248867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CH" dirty="0"/>
              <a:t>HMG = Bundesgesetz über Arzneimittel und Medizinprodukte</a:t>
            </a:r>
          </a:p>
          <a:p>
            <a:pPr lvl="1"/>
            <a:r>
              <a:rPr lang="de-CH" dirty="0"/>
              <a:t>Zielsetzung: Schutz der Gesundheit von Mensch und Tier; sichere und geordnete Versorgung mit Heilmitteln</a:t>
            </a:r>
          </a:p>
          <a:p>
            <a:pPr lvl="1"/>
            <a:r>
              <a:rPr lang="de-CH" dirty="0"/>
              <a:t>Adressaten: Ärzte, Tierärzte, Apotheken,  Versandapotheken, Handel, </a:t>
            </a:r>
            <a:r>
              <a:rPr lang="de-CH" dirty="0" err="1"/>
              <a:t>Pharma</a:t>
            </a:r>
            <a:r>
              <a:rPr lang="de-CH" dirty="0"/>
              <a:t> / Hersteller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7C857D-92E1-4E95-AAD5-6AB089F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410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Wand, Mann, Person, drinnen enthält.&#10;&#10;Automatisch generierte Beschreibung">
            <a:extLst>
              <a:ext uri="{FF2B5EF4-FFF2-40B4-BE49-F238E27FC236}">
                <a16:creationId xmlns:a16="http://schemas.microsoft.com/office/drawing/2014/main" id="{7CECAF6C-F7D0-4DF6-B1FA-6B51FA168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46" r="562" b="5531"/>
          <a:stretch/>
        </p:blipFill>
        <p:spPr>
          <a:xfrm>
            <a:off x="822961" y="2077479"/>
            <a:ext cx="7543800" cy="37331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1FD0F9-CF61-4A88-A6D5-C9650BF7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SD abschaffen!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765D4C-0C3C-4D99-AC1D-C331E408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3799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FD0F9-CF61-4A88-A6D5-C9650BF7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Parlamentarische Debatte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765D4C-0C3C-4D99-AC1D-C331E408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12</a:t>
            </a:fld>
            <a:endParaRPr lang="de-CH"/>
          </a:p>
        </p:txBody>
      </p:sp>
      <p:pic>
        <p:nvPicPr>
          <p:cNvPr id="5" name="Grafik 4" descr="Ein Bild, das drinnen, Kunststoff, Essen, Tisch enthält.&#10;&#10;Automatisch generierte Beschreibung">
            <a:extLst>
              <a:ext uri="{FF2B5EF4-FFF2-40B4-BE49-F238E27FC236}">
                <a16:creationId xmlns:a16="http://schemas.microsoft.com/office/drawing/2014/main" id="{F3463D1B-7C74-4914-A8C8-4EF67EFC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b="9732"/>
          <a:stretch/>
        </p:blipFill>
        <p:spPr>
          <a:xfrm>
            <a:off x="822960" y="2077479"/>
            <a:ext cx="7543800" cy="3733109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11B5CDB-1B49-4DD9-A29D-6DA5E46E1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6013"/>
          <a:stretch/>
        </p:blipFill>
        <p:spPr>
          <a:xfrm>
            <a:off x="822960" y="2077479"/>
            <a:ext cx="7543800" cy="3733110"/>
          </a:xfrm>
        </p:spPr>
      </p:pic>
    </p:spTree>
    <p:extLst>
      <p:ext uri="{BB962C8B-B14F-4D97-AF65-F5344CB8AC3E}">
        <p14:creationId xmlns:p14="http://schemas.microsoft.com/office/powerpoint/2010/main" val="342347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ebäude, Himmel, draußen, groß enthält.&#10;&#10;Automatisch generierte Beschreibung">
            <a:extLst>
              <a:ext uri="{FF2B5EF4-FFF2-40B4-BE49-F238E27FC236}">
                <a16:creationId xmlns:a16="http://schemas.microsoft.com/office/drawing/2014/main" id="{B1486E76-E7ED-4EDD-800C-3596055DB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7" b="41667"/>
          <a:stretch/>
        </p:blipFill>
        <p:spPr>
          <a:xfrm>
            <a:off x="0" y="4726413"/>
            <a:ext cx="9144000" cy="21315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3814D7-46B3-4C0E-A9E9-02CC7DDA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Parlamentarische Debatte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FE5F3-DE1C-455B-95C8-F998376A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17336"/>
            <a:ext cx="7543801" cy="2045617"/>
          </a:xfrm>
        </p:spPr>
        <p:txBody>
          <a:bodyPr>
            <a:normAutofit fontScale="92500"/>
          </a:bodyPr>
          <a:lstStyle/>
          <a:p>
            <a:pPr lvl="1"/>
            <a:r>
              <a:rPr lang="de-CH" dirty="0"/>
              <a:t>Botschaft des Bundesrates vom 7. November 2012</a:t>
            </a:r>
          </a:p>
          <a:p>
            <a:pPr lvl="1"/>
            <a:r>
              <a:rPr lang="de-CH" dirty="0"/>
              <a:t>Kommissions- und Parlamentsberatungen </a:t>
            </a:r>
          </a:p>
          <a:p>
            <a:pPr lvl="1"/>
            <a:r>
              <a:rPr lang="de-CH" dirty="0"/>
              <a:t>Einigungskonferenz</a:t>
            </a:r>
          </a:p>
          <a:p>
            <a:pPr lvl="1"/>
            <a:r>
              <a:rPr lang="de-CH" dirty="0"/>
              <a:t>Schlussabstimmung Frühlingssession 2016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426085-C3BB-4FDC-AA3B-3746AE96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961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1CE01A3E-8075-4D2D-9CBA-BF5F17D35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8067"/>
          <a:stretch/>
        </p:blipFill>
        <p:spPr>
          <a:xfrm>
            <a:off x="0" y="4708945"/>
            <a:ext cx="9144000" cy="21490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53FDDE-F2C1-4C34-9A91-E7819AA2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Fazit für Selbstdispensation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46CB9-6D26-4DC5-B015-8B946B1E6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17336"/>
            <a:ext cx="7543801" cy="269606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CH" dirty="0"/>
              <a:t>SD als Abgabekanal gestärkt</a:t>
            </a:r>
          </a:p>
          <a:p>
            <a:pPr lvl="1"/>
            <a:r>
              <a:rPr lang="de-CH" dirty="0"/>
              <a:t>Keine generelle Rezeptpflicht</a:t>
            </a:r>
          </a:p>
          <a:p>
            <a:pPr lvl="1"/>
            <a:r>
              <a:rPr lang="de-CH" dirty="0"/>
              <a:t>Zunehmende Digitalisierung </a:t>
            </a:r>
            <a:br>
              <a:rPr lang="de-CH" dirty="0"/>
            </a:br>
            <a:r>
              <a:rPr lang="de-CH" dirty="0"/>
              <a:t>(elektronisches Kompendium)</a:t>
            </a:r>
          </a:p>
          <a:p>
            <a:pPr lvl="1"/>
            <a:r>
              <a:rPr lang="de-CH" dirty="0"/>
              <a:t>Striktere Transparenzvorschriften</a:t>
            </a:r>
          </a:p>
          <a:p>
            <a:pPr lvl="1"/>
            <a:r>
              <a:rPr lang="de-CH" dirty="0"/>
              <a:t>Apotheker dringen immer mehr in Kompetenzfelder der Ärzte vor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721D35-3F2F-4BAA-83AA-E0EBF193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132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F3A89-367D-42AF-A1A1-0FA64091F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HMG-Verordnungspaket IV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0DE210-06E1-4DA3-8D0C-9CF8559F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15</a:t>
            </a:fld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5D923F-DD6E-4A2B-AE23-C93C15246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1925026"/>
            <a:ext cx="3028949" cy="40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F595D-7D2A-42E3-8DB9-8378EB77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HMG-Verordnungspaket IV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990FC8-2F3A-4D25-AC74-E2ED07A1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16</a:t>
            </a:fld>
            <a:endParaRPr lang="de-CH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2C27769-FA03-4452-8717-DD35D7D93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022725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1000 Artikel, schwierige Materie, «Bürokratie»</a:t>
            </a:r>
          </a:p>
          <a:p>
            <a:pPr lvl="1"/>
            <a:r>
              <a:rPr lang="de-CH" dirty="0"/>
              <a:t>Medikamente der Liste B</a:t>
            </a:r>
          </a:p>
          <a:p>
            <a:pPr lvl="1"/>
            <a:r>
              <a:rPr lang="de-CH" dirty="0"/>
              <a:t>Regelungen zu den geldwerten Vorteilen</a:t>
            </a:r>
          </a:p>
          <a:p>
            <a:pPr lvl="1"/>
            <a:r>
              <a:rPr lang="de-CH" dirty="0"/>
              <a:t>geeignete elektronische Dokumentation aller Medikamente</a:t>
            </a:r>
          </a:p>
          <a:p>
            <a:r>
              <a:rPr lang="de-CH" dirty="0"/>
              <a:t>Wir fordern: </a:t>
            </a:r>
          </a:p>
          <a:p>
            <a:pPr lvl="1"/>
            <a:r>
              <a:rPr lang="de-CH" dirty="0"/>
              <a:t>eine unbürokratische und </a:t>
            </a:r>
          </a:p>
          <a:p>
            <a:pPr lvl="1"/>
            <a:r>
              <a:rPr lang="de-CH" dirty="0"/>
              <a:t>einfache Umsetzung des HMG im Praxisalltag!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317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EF305-1FEE-401C-AD4A-084376737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096252"/>
            <a:ext cx="7543800" cy="1183106"/>
          </a:xfrm>
        </p:spPr>
        <p:txBody>
          <a:bodyPr>
            <a:normAutofit/>
          </a:bodyPr>
          <a:lstStyle/>
          <a:p>
            <a:r>
              <a:rPr lang="de-CH" sz="6000" dirty="0"/>
              <a:t>Qualitätssicherung</a:t>
            </a:r>
            <a:endParaRPr lang="de-DE" sz="6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4F13F4-37B5-4CFF-9BD2-22AAF50FB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  <a:p>
            <a:endParaRPr lang="de-DE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9593BA83-C3E8-4628-8E5A-04362A4F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47830" r="-116" b="15674"/>
          <a:stretch/>
        </p:blipFill>
        <p:spPr>
          <a:xfrm>
            <a:off x="0" y="4635785"/>
            <a:ext cx="9165305" cy="22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7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DA072-0E17-4A84-825A-722A8437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Warum Qualitätssicherung?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CBB1D0-86AF-4A27-A565-31AF441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18</a:t>
            </a:fld>
            <a:endParaRPr lang="de-CH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D57F2E-2CC0-497B-BE10-F831AB37B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3246" r="-104" b="5562"/>
          <a:stretch/>
        </p:blipFill>
        <p:spPr>
          <a:xfrm>
            <a:off x="865563" y="4056254"/>
            <a:ext cx="7543800" cy="1731805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7AB286-D6B4-484A-AD80-CCD5F537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b="6395"/>
          <a:stretch/>
        </p:blipFill>
        <p:spPr>
          <a:xfrm>
            <a:off x="865563" y="2080941"/>
            <a:ext cx="7543800" cy="18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C4F39-1B9F-4A4B-ADAD-AC0BF629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Warum Qualitätssicherung?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D4DD99-9512-4BED-B62A-BA7A4060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19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283B3E3-C0BB-4FBF-9C87-1394A667B3B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lvl="1"/>
            <a:r>
              <a:rPr lang="de-CH" dirty="0"/>
              <a:t>Patientensicherheit</a:t>
            </a:r>
          </a:p>
          <a:p>
            <a:pPr lvl="1"/>
            <a:r>
              <a:rPr lang="de-CH" dirty="0"/>
              <a:t>Gefährliche Situationen vermeiden</a:t>
            </a:r>
          </a:p>
          <a:p>
            <a:pPr lvl="1"/>
            <a:r>
              <a:rPr lang="de-CH" dirty="0"/>
              <a:t>Gesetzliche Vorschriften (HMG)</a:t>
            </a:r>
          </a:p>
          <a:p>
            <a:pPr lvl="1"/>
            <a:r>
              <a:rPr lang="de-CH" dirty="0"/>
              <a:t>Effiziente Prozesse</a:t>
            </a: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623D5532-1238-43E1-A124-FBC369B9C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23" y="3201364"/>
            <a:ext cx="3902698" cy="3048983"/>
          </a:xfrm>
        </p:spPr>
      </p:pic>
    </p:spTree>
    <p:extLst>
      <p:ext uri="{BB962C8B-B14F-4D97-AF65-F5344CB8AC3E}">
        <p14:creationId xmlns:p14="http://schemas.microsoft.com/office/powerpoint/2010/main" val="44639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C4143-B165-4302-9C68-5BF815DA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Programm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2E12FD-A1F7-470D-9FAB-FFC231CA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72FF0C1-3B05-7211-317B-55625B01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 Wir stellen uns vor!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 Medikamentenabgabe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 Qualitätssicherung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 Fragen</a:t>
            </a:r>
          </a:p>
          <a:p>
            <a:pPr>
              <a:buFont typeface="Wingdings" panose="05000000000000000000" pitchFamily="2" charset="2"/>
              <a:buChar char="§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2967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C2BA8-A38D-46AF-BB5A-E9D5384C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Werkzeuge zur Qualitätssicherung</a:t>
            </a:r>
            <a:endParaRPr lang="de-DE" sz="4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6E9EA0-B0FF-4DD0-9572-FBAAC2AF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20</a:t>
            </a:fld>
            <a:endParaRPr lang="de-CH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0BBFE73-ADF0-4142-BB33-E735C27FB9F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9"/>
          <a:stretch/>
        </p:blipFill>
        <p:spPr>
          <a:xfrm>
            <a:off x="5414921" y="2085520"/>
            <a:ext cx="2994442" cy="3878252"/>
          </a:xfrm>
          <a:noFill/>
          <a:ln>
            <a:solidFill>
              <a:srgbClr val="D2A28F"/>
            </a:solidFill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62E3577-70D6-42E5-B244-1503E6FD1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6"/>
          <a:stretch/>
        </p:blipFill>
        <p:spPr>
          <a:xfrm>
            <a:off x="822960" y="2085520"/>
            <a:ext cx="4380636" cy="3878252"/>
          </a:xfrm>
          <a:ln>
            <a:solidFill>
              <a:srgbClr val="D2A28F"/>
            </a:solidFill>
          </a:ln>
        </p:spPr>
      </p:pic>
    </p:spTree>
    <p:extLst>
      <p:ext uri="{BB962C8B-B14F-4D97-AF65-F5344CB8AC3E}">
        <p14:creationId xmlns:p14="http://schemas.microsoft.com/office/powerpoint/2010/main" val="215909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91DA3-E079-491D-93F6-A1439154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Digitales Handbuch</a:t>
            </a:r>
            <a:endParaRPr lang="de-DE" sz="4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DCF24-DAF5-4CA5-A43F-9F8BC4C8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21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6B6F73-1043-4EAC-BE01-F2416467A5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45616"/>
            <a:ext cx="7543800" cy="42928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CH" sz="2400" dirty="0"/>
              <a:t>Personal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Umgang mit Heilmitteln und kontrollierte Substanzen*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Bestellwesen der Medikamente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Retouren und Entsorgungen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Beanstandungen &amp; Produkterückrufe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Temperaturkontrolle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2400" dirty="0"/>
              <a:t>Reinigung Lagerraum &amp; Medikamentenkühlschrank</a:t>
            </a:r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296D35-4CA3-42D4-A9F7-2B672C64BE0C}"/>
              </a:ext>
            </a:extLst>
          </p:cNvPr>
          <p:cNvSpPr txBox="1"/>
          <p:nvPr/>
        </p:nvSpPr>
        <p:spPr>
          <a:xfrm>
            <a:off x="114299" y="6446830"/>
            <a:ext cx="6682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*kontrollierte Substanzen = Betäubungsmittel (Verzeichnis a), psychotrope Stoffe (Verzeichnis b) und kontrollierte Substanzen der Verzeichnisse c, d, e und f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8179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91DA3-E079-491D-93F6-A1439154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Digitales Handbuch</a:t>
            </a:r>
            <a:endParaRPr lang="de-DE" sz="43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AC4DC0-C56B-481B-956A-F9194BF3F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2064470"/>
            <a:ext cx="7586403" cy="42739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Kontrolle des Notfallkoffers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Kontrolle der Ablaufdaten bei Heilmitteln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Selbstinspektion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Preisanschreibepflicht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Rechtliche Grundlagen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Gesetze Verordnungen Vorschriften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de-CH" sz="2400" dirty="0"/>
              <a:t>Einsatz von EDV-Mitteln</a:t>
            </a: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DCF24-DAF5-4CA5-A43F-9F8BC4C8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9167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51AA7AB-0F34-43A8-94F2-F505A7DC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7" b="30517"/>
          <a:stretch/>
        </p:blipFill>
        <p:spPr>
          <a:xfrm>
            <a:off x="0" y="4484505"/>
            <a:ext cx="9144000" cy="237349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D33CCA7-70EF-4467-985E-7606D9832474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35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Nutzung des Handbuchs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781120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D085E5-2628-4AF0-B921-3933AC96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4" b="12934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8B94F-9AA0-42D7-B3B9-9CBA375A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Nutzung des Handbuchs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A2B63-063D-4CF2-8845-011D9A4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24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961EAC-C242-4410-AF7B-E08DEF6C59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4"/>
            <a:ext cx="7586402" cy="251695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de-DE" sz="2600" dirty="0"/>
              <a:t>Inhaberinnen oder Inhaber einer Bewilligung zur Führung einer Patientenapotheke sind verpflichtet, die Qualitätssicherung in der Patientenapotheke sicherzustellen.</a:t>
            </a:r>
          </a:p>
          <a:p>
            <a:pPr lvl="1"/>
            <a:r>
              <a:rPr lang="de-DE" sz="2600" dirty="0"/>
              <a:t>Hierfür ist ein praxisspezifisches Qualitätssicherungssystem notwendig.</a:t>
            </a:r>
          </a:p>
          <a:p>
            <a:pPr lvl="1"/>
            <a:r>
              <a:rPr lang="de-DE" sz="2600" dirty="0"/>
              <a:t>Am besten eignet sich dafür ein Handbuch für die Qualitätssicherung in der Patientenapotheke.</a:t>
            </a:r>
          </a:p>
          <a:p>
            <a:pPr lvl="1"/>
            <a:r>
              <a:rPr lang="de-DE" sz="2600" dirty="0"/>
              <a:t>Ein solches umfasst Vorgabe- und Nachweisdokumente.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412856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D085E5-2628-4AF0-B921-3933AC96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4" b="12934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8B94F-9AA0-42D7-B3B9-9CBA375A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Vorgabedokumente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A2B63-063D-4CF2-8845-011D9A4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25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961EAC-C242-4410-AF7B-E08DEF6C59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4"/>
            <a:ext cx="7586402" cy="2516955"/>
          </a:xfrm>
        </p:spPr>
        <p:txBody>
          <a:bodyPr>
            <a:normAutofit/>
          </a:bodyPr>
          <a:lstStyle/>
          <a:p>
            <a:pPr lvl="1"/>
            <a:r>
              <a:rPr lang="de-DE" sz="3600" dirty="0"/>
              <a:t>Bei Vorgabedokumenten handelt es sich um Arbeitsanweisungen, Vorschriften, Spezifikationen etc.</a:t>
            </a:r>
            <a:endParaRPr lang="de-CH" sz="3600" dirty="0"/>
          </a:p>
          <a:p>
            <a:pPr lvl="2"/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423551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D085E5-2628-4AF0-B921-3933AC96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4" b="12934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8B94F-9AA0-42D7-B3B9-9CBA375A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Nachweisdokumente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A2B63-063D-4CF2-8845-011D9A4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26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961EAC-C242-4410-AF7B-E08DEF6C59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4"/>
            <a:ext cx="7586402" cy="2516955"/>
          </a:xfrm>
        </p:spPr>
        <p:txBody>
          <a:bodyPr>
            <a:normAutofit/>
          </a:bodyPr>
          <a:lstStyle/>
          <a:p>
            <a:pPr lvl="2"/>
            <a:r>
              <a:rPr lang="de-DE" sz="3600" dirty="0"/>
              <a:t>Bei Nachweisdokumenten handelt es sich um Protokolle, Lieferscheine, Rechnungen etc.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688788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1F28176-6FCA-4A3F-BE78-050C231F4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5289" r="1598" b="47110"/>
          <a:stretch/>
        </p:blipFill>
        <p:spPr>
          <a:xfrm>
            <a:off x="-1" y="4510726"/>
            <a:ext cx="9144001" cy="23472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4289C-FB54-4F60-9070-6E5A3813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206632"/>
            <a:ext cx="7543800" cy="958862"/>
          </a:xfrm>
        </p:spPr>
        <p:txBody>
          <a:bodyPr>
            <a:normAutofit/>
          </a:bodyPr>
          <a:lstStyle/>
          <a:p>
            <a:r>
              <a:rPr lang="de-CH" sz="5600" dirty="0"/>
              <a:t>1. Personal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583914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81C3BEF-D1D6-4B48-B408-B66282959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b="50713"/>
          <a:stretch/>
        </p:blipFill>
        <p:spPr>
          <a:xfrm>
            <a:off x="0" y="4537120"/>
            <a:ext cx="9144000" cy="23208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CDF96-785F-4F90-8DD6-F561B1D6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Personal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28FEAE-4DC2-4193-B8FF-302D2D37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>
                <a:solidFill>
                  <a:schemeClr val="tx1"/>
                </a:solidFill>
              </a:rPr>
              <a:t>28</a:t>
            </a:fld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2F10D4A-3D56-41B6-9188-6F5C45306C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64470"/>
            <a:ext cx="7543800" cy="3804625"/>
          </a:xfrm>
        </p:spPr>
        <p:txBody>
          <a:bodyPr/>
          <a:lstStyle/>
          <a:p>
            <a:pPr lvl="1"/>
            <a:r>
              <a:rPr lang="de-CH" dirty="0"/>
              <a:t>Organigramm</a:t>
            </a:r>
          </a:p>
          <a:p>
            <a:pPr lvl="1"/>
            <a:r>
              <a:rPr lang="de-CH" dirty="0"/>
              <a:t>Schulungen (Konzept/Kontrolle)</a:t>
            </a:r>
          </a:p>
          <a:p>
            <a:pPr lvl="1"/>
            <a:r>
              <a:rPr lang="de-CH" dirty="0"/>
              <a:t>Einsatzplan</a:t>
            </a:r>
          </a:p>
          <a:p>
            <a:pPr lvl="1"/>
            <a:r>
              <a:rPr lang="de-CH" dirty="0"/>
              <a:t>Regelung der Zuständigkeiten</a:t>
            </a:r>
          </a:p>
        </p:txBody>
      </p:sp>
    </p:spTree>
    <p:extLst>
      <p:ext uri="{BB962C8B-B14F-4D97-AF65-F5344CB8AC3E}">
        <p14:creationId xmlns:p14="http://schemas.microsoft.com/office/powerpoint/2010/main" val="3352050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4DC5CCC-0559-451C-A076-D423D0069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4" b="25869"/>
          <a:stretch/>
        </p:blipFill>
        <p:spPr>
          <a:xfrm>
            <a:off x="0" y="3907378"/>
            <a:ext cx="9144000" cy="242272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E5B3173-A2A5-41FE-98DA-0BA41A0F85C8}"/>
              </a:ext>
            </a:extLst>
          </p:cNvPr>
          <p:cNvSpPr txBox="1"/>
          <p:nvPr/>
        </p:nvSpPr>
        <p:spPr>
          <a:xfrm>
            <a:off x="114299" y="6446830"/>
            <a:ext cx="62770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  <a:p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CF72A4A-01C8-43DC-9CAA-058D7B5E4F3E}"/>
              </a:ext>
            </a:extLst>
          </p:cNvPr>
          <p:cNvSpPr txBox="1">
            <a:spLocks/>
          </p:cNvSpPr>
          <p:nvPr/>
        </p:nvSpPr>
        <p:spPr>
          <a:xfrm>
            <a:off x="800100" y="922874"/>
            <a:ext cx="7543800" cy="1828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400" dirty="0"/>
              <a:t>2. Umgang mit Heilmitteln </a:t>
            </a:r>
          </a:p>
          <a:p>
            <a:r>
              <a:rPr lang="de-CH" sz="4400" dirty="0"/>
              <a:t>und kontrollierten Substanzen*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8672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EF305-1FEE-401C-AD4A-084376737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096252"/>
            <a:ext cx="7543800" cy="1183106"/>
          </a:xfrm>
        </p:spPr>
        <p:txBody>
          <a:bodyPr>
            <a:normAutofit/>
          </a:bodyPr>
          <a:lstStyle/>
          <a:p>
            <a:r>
              <a:rPr lang="de-CH" sz="6000" dirty="0"/>
              <a:t>Wir stellen uns vor!</a:t>
            </a:r>
            <a:endParaRPr lang="de-DE" sz="6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4F13F4-37B5-4CFF-9BD2-22AAF50FB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  <a:p>
            <a:endParaRPr lang="de-DE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9593BA83-C3E8-4628-8E5A-04362A4F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47830" r="-116" b="15674"/>
          <a:stretch/>
        </p:blipFill>
        <p:spPr>
          <a:xfrm>
            <a:off x="0" y="4635785"/>
            <a:ext cx="9165305" cy="22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75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innen, Essen enthält.&#10;&#10;Automatisch generierte Beschreibung">
            <a:extLst>
              <a:ext uri="{FF2B5EF4-FFF2-40B4-BE49-F238E27FC236}">
                <a16:creationId xmlns:a16="http://schemas.microsoft.com/office/drawing/2014/main" id="{0A18B944-C34A-4B1B-BE5A-2E8D0A72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1" b="18275"/>
          <a:stretch/>
        </p:blipFill>
        <p:spPr>
          <a:xfrm>
            <a:off x="0" y="4962705"/>
            <a:ext cx="9144000" cy="18952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2DB0CD-3A99-437C-81BB-427D0AFD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Lagerung Heilmittel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3E9D50-72EB-48C6-870C-BE845F7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30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D544B65-CAFB-43A4-AB95-C9D4A3CDB6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90833"/>
            <a:ext cx="7586403" cy="1981545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Abschliessbares Lager</a:t>
            </a:r>
          </a:p>
          <a:p>
            <a:pPr lvl="1"/>
            <a:r>
              <a:rPr lang="de-CH" dirty="0"/>
              <a:t>Korrekte Temperatur</a:t>
            </a:r>
          </a:p>
          <a:p>
            <a:pPr lvl="1"/>
            <a:r>
              <a:rPr lang="de-CH" dirty="0"/>
              <a:t>Keine Lebensmittel im Kühlschrank</a:t>
            </a:r>
          </a:p>
          <a:p>
            <a:pPr lvl="1"/>
            <a:r>
              <a:rPr lang="de-CH" dirty="0"/>
              <a:t>Schliesskonzept</a:t>
            </a:r>
          </a:p>
        </p:txBody>
      </p:sp>
    </p:spTree>
    <p:extLst>
      <p:ext uri="{BB962C8B-B14F-4D97-AF65-F5344CB8AC3E}">
        <p14:creationId xmlns:p14="http://schemas.microsoft.com/office/powerpoint/2010/main" val="1611059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ebäude, drinnen, Szene, Zug enthält.&#10;&#10;Automatisch generierte Beschreibung">
            <a:extLst>
              <a:ext uri="{FF2B5EF4-FFF2-40B4-BE49-F238E27FC236}">
                <a16:creationId xmlns:a16="http://schemas.microsoft.com/office/drawing/2014/main" id="{166BAFE6-28D3-4101-B085-E2FD77D8F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0" b="29393"/>
          <a:stretch/>
        </p:blipFill>
        <p:spPr>
          <a:xfrm>
            <a:off x="0" y="4445280"/>
            <a:ext cx="9144000" cy="18895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2DB0CD-3A99-437C-81BB-427D0AFD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/>
              <a:t>Lagerung kontrollierte Substanzen*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3E9D50-72EB-48C6-870C-BE845F7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>
                <a:solidFill>
                  <a:schemeClr val="tx1"/>
                </a:solidFill>
              </a:rPr>
              <a:t>31</a:t>
            </a:fld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D544B65-CAFB-43A4-AB95-C9D4A3CDB6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34272"/>
            <a:ext cx="7586403" cy="2279148"/>
          </a:xfrm>
        </p:spPr>
        <p:txBody>
          <a:bodyPr>
            <a:noAutofit/>
          </a:bodyPr>
          <a:lstStyle/>
          <a:p>
            <a:pPr lvl="1"/>
            <a:r>
              <a:rPr lang="de-CH" sz="2000" dirty="0"/>
              <a:t>Betäubungsmittel (Verzeichnis a) sowie kontrollierte Substanzen* der Verzeichnisse d und e müssen in einem Tresor (mind. 300 kg) oder in einem Kassenschrank (mit Gebäude verbunden) aufbewahrt werden.</a:t>
            </a:r>
          </a:p>
          <a:p>
            <a:pPr lvl="1"/>
            <a:r>
              <a:rPr lang="de-CH" sz="2000" dirty="0"/>
              <a:t>Psychotrope Stoffe (Verzeichnis b) sowie kontrollierte Substanzen* der Verzeichnisse c und f können in der Patientenapotheke aufbewahrt werden.</a:t>
            </a:r>
          </a:p>
          <a:p>
            <a:pPr lvl="1"/>
            <a:r>
              <a:rPr lang="de-CH" sz="2000" dirty="0"/>
              <a:t>Rezepte kontrollierter Substanzen* in abschliessbarer Schublade/Tresor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271947-1B1F-4DB8-AE30-015CEE655F20}"/>
              </a:ext>
            </a:extLst>
          </p:cNvPr>
          <p:cNvSpPr txBox="1"/>
          <p:nvPr/>
        </p:nvSpPr>
        <p:spPr>
          <a:xfrm>
            <a:off x="114298" y="6446830"/>
            <a:ext cx="6192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</p:txBody>
      </p:sp>
    </p:spTree>
    <p:extLst>
      <p:ext uri="{BB962C8B-B14F-4D97-AF65-F5344CB8AC3E}">
        <p14:creationId xmlns:p14="http://schemas.microsoft.com/office/powerpoint/2010/main" val="653113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41D0C-6A71-45B0-A869-55E804A2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Medikamentenabgabe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D6414A-037A-485C-9BB2-7366A74F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32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E07A092-188E-4FDF-9056-3151E840E7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26763"/>
            <a:ext cx="7543800" cy="3842332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5-</a:t>
            </a:r>
            <a:r>
              <a:rPr lang="de-CH" sz="2600" b="1" dirty="0"/>
              <a:t>R</a:t>
            </a:r>
            <a:r>
              <a:rPr lang="de-CH" sz="2600" dirty="0"/>
              <a:t>-Regel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b="1" dirty="0"/>
              <a:t> R</a:t>
            </a:r>
            <a:r>
              <a:rPr lang="de-CH" sz="2600" dirty="0"/>
              <a:t>ichtiger Patient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b="1" dirty="0"/>
              <a:t> R</a:t>
            </a:r>
            <a:r>
              <a:rPr lang="de-CH" sz="2600" dirty="0"/>
              <a:t>ichtiges Medikament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b="1" dirty="0"/>
              <a:t> R</a:t>
            </a:r>
            <a:r>
              <a:rPr lang="de-CH" sz="2600" dirty="0"/>
              <a:t>ichtige Dosierung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b="1" dirty="0"/>
              <a:t> R</a:t>
            </a:r>
            <a:r>
              <a:rPr lang="de-CH" sz="2600" dirty="0"/>
              <a:t>ichtige Verabreichungsform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b="1" dirty="0"/>
              <a:t> R</a:t>
            </a:r>
            <a:r>
              <a:rPr lang="de-CH" sz="2600" dirty="0"/>
              <a:t>ichtige Beschriftung</a:t>
            </a:r>
          </a:p>
          <a:p>
            <a:pPr lvl="1"/>
            <a:r>
              <a:rPr lang="de-CH" sz="2600" dirty="0"/>
              <a:t>MPA darf ohne Kontrolle durch den Arzt keine Medikamente abgeben!</a:t>
            </a:r>
          </a:p>
          <a:p>
            <a:pPr lvl="2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0461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4289C-FB54-4F60-9070-6E5A3813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100878"/>
            <a:ext cx="7543800" cy="1828202"/>
          </a:xfrm>
        </p:spPr>
        <p:txBody>
          <a:bodyPr>
            <a:normAutofit/>
          </a:bodyPr>
          <a:lstStyle/>
          <a:p>
            <a:r>
              <a:rPr lang="de-CH" sz="5600" dirty="0"/>
              <a:t>3. Bestellwesen der Medikamente</a:t>
            </a:r>
            <a:endParaRPr lang="de-DE" sz="5600" dirty="0"/>
          </a:p>
        </p:txBody>
      </p:sp>
      <p:pic>
        <p:nvPicPr>
          <p:cNvPr id="7" name="Grafik 6" descr="Ein Bild, das drinnen, Person, Kühlschrank, Schrank enthält.&#10;&#10;Automatisch generierte Beschreibung">
            <a:extLst>
              <a:ext uri="{FF2B5EF4-FFF2-40B4-BE49-F238E27FC236}">
                <a16:creationId xmlns:a16="http://schemas.microsoft.com/office/drawing/2014/main" id="{8E672F21-4BE9-4F73-8B85-A0AFA835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43483"/>
          <a:stretch/>
        </p:blipFill>
        <p:spPr>
          <a:xfrm>
            <a:off x="0" y="4537120"/>
            <a:ext cx="9144000" cy="23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drinnen, Haushaltsgerät, Schrank enthält.&#10;&#10;Automatisch generierte Beschreibung">
            <a:extLst>
              <a:ext uri="{FF2B5EF4-FFF2-40B4-BE49-F238E27FC236}">
                <a16:creationId xmlns:a16="http://schemas.microsoft.com/office/drawing/2014/main" id="{61454DAD-CA04-48AC-93A4-0D73F7DFC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3" b="12312"/>
          <a:stretch/>
        </p:blipFill>
        <p:spPr>
          <a:xfrm>
            <a:off x="0" y="3990349"/>
            <a:ext cx="9144000" cy="23472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45FE8-AEAD-428D-9206-BA41A1E4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Wareneingang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3A579A-B5D2-4C94-ADAE-EAEAB384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34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38E864B-5BD0-413B-9DA5-98536C2584D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111604"/>
            <a:ext cx="7500158" cy="3757491"/>
          </a:xfrm>
        </p:spPr>
        <p:txBody>
          <a:bodyPr/>
          <a:lstStyle/>
          <a:p>
            <a:pPr lvl="1"/>
            <a:r>
              <a:rPr lang="de-CH" dirty="0"/>
              <a:t>Zu kühlende Medikamente sofort in den Kühlschrank!</a:t>
            </a:r>
          </a:p>
          <a:p>
            <a:pPr lvl="1"/>
            <a:r>
              <a:rPr lang="de-CH" dirty="0"/>
              <a:t>Kontrollierte Substanzen* sofort separieren!</a:t>
            </a:r>
          </a:p>
          <a:p>
            <a:pPr lvl="1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ED5E9DF-F2BD-4FCE-B648-147D5EFB0234}"/>
              </a:ext>
            </a:extLst>
          </p:cNvPr>
          <p:cNvSpPr txBox="1"/>
          <p:nvPr/>
        </p:nvSpPr>
        <p:spPr>
          <a:xfrm>
            <a:off x="114299" y="6446830"/>
            <a:ext cx="6390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</p:txBody>
      </p:sp>
    </p:spTree>
    <p:extLst>
      <p:ext uri="{BB962C8B-B14F-4D97-AF65-F5344CB8AC3E}">
        <p14:creationId xmlns:p14="http://schemas.microsoft.com/office/powerpoint/2010/main" val="4199590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Essen, Teller, drinnen, Tisch enthält.&#10;&#10;Automatisch generierte Beschreibung">
            <a:extLst>
              <a:ext uri="{FF2B5EF4-FFF2-40B4-BE49-F238E27FC236}">
                <a16:creationId xmlns:a16="http://schemas.microsoft.com/office/drawing/2014/main" id="{2056005D-3964-46E4-9EA1-2F22AD013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2" b="16394"/>
          <a:stretch/>
        </p:blipFill>
        <p:spPr>
          <a:xfrm>
            <a:off x="4005" y="4537120"/>
            <a:ext cx="9144000" cy="2325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4B497F-B070-4F1B-8B43-D0753EE7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Eingangskontrolle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A378C7-46BC-4862-B510-7326D004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>
                <a:solidFill>
                  <a:schemeClr val="tx1"/>
                </a:solidFill>
              </a:rPr>
              <a:t>35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15B129-1892-420D-B662-DA4B356BC0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55043"/>
            <a:ext cx="7543800" cy="2281287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Kontrolle gemäss Lieferschein</a:t>
            </a:r>
          </a:p>
          <a:p>
            <a:pPr lvl="1"/>
            <a:r>
              <a:rPr lang="de-CH" sz="2600" dirty="0"/>
              <a:t>Datum &amp; Visum nicht vergessen!</a:t>
            </a:r>
          </a:p>
          <a:p>
            <a:pPr lvl="1"/>
            <a:r>
              <a:rPr lang="de-CH" sz="2600" dirty="0"/>
              <a:t>Unstimmigkeiten melden</a:t>
            </a:r>
          </a:p>
          <a:p>
            <a:pPr lvl="1"/>
            <a:r>
              <a:rPr lang="de-CH" sz="2600" dirty="0"/>
              <a:t>Bereitstellen und Verrechnen der bestellten Medikamente</a:t>
            </a:r>
          </a:p>
          <a:p>
            <a:pPr lvl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8245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0C595AD1-C748-4C88-94D2-457390624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775"/>
          <a:stretch/>
        </p:blipFill>
        <p:spPr>
          <a:xfrm>
            <a:off x="0" y="4236360"/>
            <a:ext cx="9144000" cy="20974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4B497F-B070-4F1B-8B43-D0753EE7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Eingangskontrolle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A378C7-46BC-4862-B510-7326D004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36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15B129-1892-420D-B662-DA4B356BC0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55043"/>
            <a:ext cx="7543800" cy="1706252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Lieferscheine ablegen (5 Jahre Dokumentationspflicht)</a:t>
            </a:r>
          </a:p>
          <a:p>
            <a:pPr lvl="1"/>
            <a:r>
              <a:rPr lang="de-CH" sz="2600" dirty="0"/>
              <a:t>Lieferscheine kontrollierte Substanzen* separat ablegen (10 Jahre Dokumentationspflicht)</a:t>
            </a:r>
          </a:p>
          <a:p>
            <a:pPr lvl="1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85F039-3AE8-4436-9B4F-4F93AFFF5B36}"/>
              </a:ext>
            </a:extLst>
          </p:cNvPr>
          <p:cNvSpPr txBox="1"/>
          <p:nvPr/>
        </p:nvSpPr>
        <p:spPr>
          <a:xfrm>
            <a:off x="114299" y="6446830"/>
            <a:ext cx="633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</p:txBody>
      </p:sp>
    </p:spTree>
    <p:extLst>
      <p:ext uri="{BB962C8B-B14F-4D97-AF65-F5344CB8AC3E}">
        <p14:creationId xmlns:p14="http://schemas.microsoft.com/office/powerpoint/2010/main" val="3456771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80A23F-9905-4291-A647-B58388FAD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 b="37689"/>
          <a:stretch/>
        </p:blipFill>
        <p:spPr>
          <a:xfrm>
            <a:off x="-1" y="4510726"/>
            <a:ext cx="9144000" cy="23472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39DD18-4885-48BF-BC1A-2A896F7B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Einsortieren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4C51FC-5878-41B3-BE7A-DD325EE3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45616"/>
            <a:ext cx="7543801" cy="3823478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Neue Medikamente gehören hinter die alten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9CB381-A396-430F-AEA5-EB7CB503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2129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3EAEBF5-7EED-4C9B-88B2-8BB4ED1A43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7" y="3161716"/>
            <a:ext cx="3094147" cy="270737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5D06EE-F775-4C98-98E8-BAB8C223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Nicht zugelassene Arzneimittel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4A1083-245E-4708-B6FA-BDA5528B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38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25B8D3-2F01-4478-A236-1150263FF0B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92751"/>
            <a:ext cx="7543800" cy="3776344"/>
          </a:xfrm>
        </p:spPr>
        <p:txBody>
          <a:bodyPr/>
          <a:lstStyle/>
          <a:p>
            <a:pPr lvl="1"/>
            <a:r>
              <a:rPr lang="de-CH" sz="2600" dirty="0"/>
              <a:t>Nur in kleinen Mengen</a:t>
            </a:r>
          </a:p>
          <a:p>
            <a:pPr lvl="1"/>
            <a:r>
              <a:rPr lang="de-CH" sz="2600" dirty="0"/>
              <a:t>In begründeten Einzelfällen</a:t>
            </a:r>
          </a:p>
          <a:p>
            <a:pPr lvl="1"/>
            <a:r>
              <a:rPr lang="de-CH" sz="2600" dirty="0"/>
              <a:t>Aus Ländern mit vergleichbaren Zulassungsbedingungen*</a:t>
            </a:r>
          </a:p>
          <a:p>
            <a:pPr lvl="1"/>
            <a:r>
              <a:rPr lang="de-CH" sz="2600" dirty="0"/>
              <a:t>Buchführungspflicht</a:t>
            </a:r>
          </a:p>
          <a:p>
            <a:pPr lvl="1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AF786D-1E13-4664-B082-2706032B05B3}"/>
              </a:ext>
            </a:extLst>
          </p:cNvPr>
          <p:cNvSpPr txBox="1"/>
          <p:nvPr/>
        </p:nvSpPr>
        <p:spPr>
          <a:xfrm>
            <a:off x="114298" y="6446830"/>
            <a:ext cx="6003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*Gem. AMBV, Art. 36  (keine Alternative, Notfälle, Touristen, Wechsel wäre nicht angebracht)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4654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CD8FFA-B22C-4B2F-A0A7-E58B64151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0" b="15438"/>
          <a:stretch/>
        </p:blipFill>
        <p:spPr>
          <a:xfrm>
            <a:off x="0" y="4510725"/>
            <a:ext cx="9144000" cy="2347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4289C-FB54-4F60-9070-6E5A3813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119733"/>
            <a:ext cx="7543800" cy="1828202"/>
          </a:xfrm>
        </p:spPr>
        <p:txBody>
          <a:bodyPr>
            <a:normAutofit/>
          </a:bodyPr>
          <a:lstStyle/>
          <a:p>
            <a:r>
              <a:rPr lang="de-CH" sz="5600" dirty="0"/>
              <a:t>4. Retouren &amp; Entsorgungen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167427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A26FF91-3D1E-40DD-8DBB-E8FC4F888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5" b="15873"/>
          <a:stretch/>
        </p:blipFill>
        <p:spPr>
          <a:xfrm>
            <a:off x="0" y="4757987"/>
            <a:ext cx="9148729" cy="22222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5C0F5-3D9D-4CB0-921E-BB98BA93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Wir stellen uns vor!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556F66-169E-411E-82EF-0E5DFEF8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4837799-D0A8-4E04-B208-AECA7D9B75F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1949430"/>
            <a:ext cx="7543800" cy="270741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de-CH" dirty="0"/>
              <a:t>APA = Ärzte mit Patientenapotheke</a:t>
            </a:r>
          </a:p>
          <a:p>
            <a:pPr lvl="1"/>
            <a:r>
              <a:rPr lang="de-CH" dirty="0"/>
              <a:t>Vereinigung der selbstdispensierenden Ärzte der Schweiz</a:t>
            </a:r>
          </a:p>
          <a:p>
            <a:pPr lvl="1"/>
            <a:r>
              <a:rPr lang="de-CH" dirty="0"/>
              <a:t>Wir gewährleisten die direkte ärztliche Medikamentenabgabe in der Schweiz.</a:t>
            </a:r>
          </a:p>
          <a:p>
            <a:pPr lvl="1"/>
            <a:r>
              <a:rPr lang="de-CH" dirty="0"/>
              <a:t>Wir vertreten die Interessen der selbstdispensierenden Ärzte gegenüber der Politik, der Industrie und den Grossisten.</a:t>
            </a:r>
          </a:p>
          <a:p>
            <a:pPr lvl="1"/>
            <a:r>
              <a:rPr lang="de-CH" dirty="0"/>
              <a:t>Wir zählen 1’000 Mitglieder.</a:t>
            </a:r>
          </a:p>
          <a:p>
            <a:pPr lvl="1"/>
            <a:endParaRPr lang="de-CH" dirty="0"/>
          </a:p>
          <a:p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BB9ECE-CDC9-477A-AD21-936EF622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72" y="5370902"/>
            <a:ext cx="4851493" cy="9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0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3F4599B-0E88-4859-8FCD-05D91A946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6772"/>
          <a:stretch/>
        </p:blipFill>
        <p:spPr>
          <a:xfrm>
            <a:off x="0" y="4460108"/>
            <a:ext cx="9144000" cy="23978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3E6D33-9127-421D-87C9-BBD5E97F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Retouren und</a:t>
            </a:r>
            <a:br>
              <a:rPr lang="de-CH" sz="4300" dirty="0"/>
            </a:br>
            <a:r>
              <a:rPr lang="de-CH" sz="4300" dirty="0"/>
              <a:t>Entsorgungen Heilmittel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CBBAED-FFE6-4CE8-B080-1EFF6252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40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9C896E7-EC4A-47CD-8671-150FBFAE6B6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32707"/>
            <a:ext cx="7543799" cy="2397892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de-CH" dirty="0"/>
              <a:t>Patientenretouren in speziell gekennzeichneter Kiste aufbewahren; kein Eintrag in die </a:t>
            </a:r>
            <a:r>
              <a:rPr lang="de-CH" dirty="0" err="1"/>
              <a:t>Retourenliste</a:t>
            </a:r>
            <a:endParaRPr lang="de-CH" dirty="0"/>
          </a:p>
          <a:p>
            <a:pPr lvl="1"/>
            <a:r>
              <a:rPr lang="de-CH" dirty="0"/>
              <a:t>Retourniert ein Patient Arzneimittel, die er andernorts bezogen hat, können auch diese entgegengenommen und ohne Lieferschein entsorgt werden.</a:t>
            </a:r>
          </a:p>
          <a:p>
            <a:pPr lvl="1"/>
            <a:r>
              <a:rPr lang="de-CH" dirty="0"/>
              <a:t>Abgelaufene, falsch oder defekt gelieferte Medikamente mit Lieferschein in separater Kiste</a:t>
            </a:r>
          </a:p>
          <a:p>
            <a:pPr lvl="1"/>
            <a:r>
              <a:rPr lang="de-CH" dirty="0"/>
              <a:t>Wichtig: Gutschriftenkontrolle</a:t>
            </a:r>
          </a:p>
        </p:txBody>
      </p:sp>
    </p:spTree>
    <p:extLst>
      <p:ext uri="{BB962C8B-B14F-4D97-AF65-F5344CB8AC3E}">
        <p14:creationId xmlns:p14="http://schemas.microsoft.com/office/powerpoint/2010/main" val="1537976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3F4599B-0E88-4859-8FCD-05D91A946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6772"/>
          <a:stretch/>
        </p:blipFill>
        <p:spPr>
          <a:xfrm>
            <a:off x="0" y="4317475"/>
            <a:ext cx="9144000" cy="20115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3E6D33-9127-421D-87C9-BBD5E97F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dirty="0"/>
              <a:t>Retouren und</a:t>
            </a:r>
            <a:br>
              <a:rPr lang="de-CH" sz="3600" dirty="0"/>
            </a:br>
            <a:r>
              <a:rPr lang="de-CH" sz="3600" dirty="0"/>
              <a:t>Entsorgungen kontrollierte Substanzen*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CBBAED-FFE6-4CE8-B080-1EFF6252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41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9C896E7-EC4A-47CD-8671-150FBFAE6B6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32707"/>
            <a:ext cx="7543799" cy="2397892"/>
          </a:xfrm>
        </p:spPr>
        <p:txBody>
          <a:bodyPr>
            <a:normAutofit lnSpcReduction="10000"/>
          </a:bodyPr>
          <a:lstStyle/>
          <a:p>
            <a:pPr lvl="1"/>
            <a:r>
              <a:rPr lang="de-CH" sz="1600" dirty="0"/>
              <a:t>Kontrollierte Substanzen* werden in einer eigenen Kiste unter Verschluss gelagert und gekennzeichnet.</a:t>
            </a:r>
          </a:p>
          <a:p>
            <a:pPr lvl="1"/>
            <a:r>
              <a:rPr lang="de-CH" sz="1600" dirty="0"/>
              <a:t>Diese werden mit einem Lieferschein zur Vernichtung zurück an den Lieferanten oder per Einschreiben an die zuständige kantonale Behörde geschickt.</a:t>
            </a:r>
          </a:p>
          <a:p>
            <a:pPr lvl="1"/>
            <a:r>
              <a:rPr lang="de-CH" sz="1600" dirty="0"/>
              <a:t>Wichtig: Den Lagerbestand im Kontrolldokument der Betäubungsmittel und psychotropen Stoffe nachtragen.</a:t>
            </a:r>
          </a:p>
          <a:p>
            <a:pPr lvl="1"/>
            <a:r>
              <a:rPr lang="de-CH" sz="1600" dirty="0"/>
              <a:t>«Unter Verschluss» meint, dass die Kiste mit den retournierten und zu entsorgenden kontrollierten Substanzen* in einem Tresor (mind. 300kg) oder in einem mit dem Gebäude verbundenen Kassenschrank gelagert wird, sofern es sich um angebrochene kontrollierte Substanzen* handelt.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1BBCDF-846B-4E8C-A1BF-1700249EA161}"/>
              </a:ext>
            </a:extLst>
          </p:cNvPr>
          <p:cNvSpPr txBox="1"/>
          <p:nvPr/>
        </p:nvSpPr>
        <p:spPr>
          <a:xfrm>
            <a:off x="114299" y="6446830"/>
            <a:ext cx="633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</p:txBody>
      </p:sp>
    </p:spTree>
    <p:extLst>
      <p:ext uri="{BB962C8B-B14F-4D97-AF65-F5344CB8AC3E}">
        <p14:creationId xmlns:p14="http://schemas.microsoft.com/office/powerpoint/2010/main" val="1602132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and, drinnen, Person enthält.&#10;&#10;Automatisch generierte Beschreibung">
            <a:extLst>
              <a:ext uri="{FF2B5EF4-FFF2-40B4-BE49-F238E27FC236}">
                <a16:creationId xmlns:a16="http://schemas.microsoft.com/office/drawing/2014/main" id="{361852A4-423F-4B48-AD1A-E05497FCE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 b="17090"/>
          <a:stretch/>
        </p:blipFill>
        <p:spPr>
          <a:xfrm>
            <a:off x="0" y="4510724"/>
            <a:ext cx="9144000" cy="234727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0964C35-9D59-4776-93E9-34AB4674E735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1828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5. Beanstandungen &amp; Produkterückrufe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2872950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Tisch enthält.&#10;&#10;Automatisch generierte Beschreibung">
            <a:extLst>
              <a:ext uri="{FF2B5EF4-FFF2-40B4-BE49-F238E27FC236}">
                <a16:creationId xmlns:a16="http://schemas.microsoft.com/office/drawing/2014/main" id="{A4CC842F-FC57-41E7-AC71-987BE8F2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b="12638"/>
          <a:stretch/>
        </p:blipFill>
        <p:spPr>
          <a:xfrm>
            <a:off x="0" y="4795169"/>
            <a:ext cx="9144000" cy="20628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AEA8BB-0AE4-4004-A616-ED4C0846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Beanstandungen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C1F89D-384B-475D-8978-320A3358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43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1C7C9B3-211A-40DC-8457-021EE0561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55042"/>
            <a:ext cx="7543800" cy="2707038"/>
          </a:xfrm>
        </p:spPr>
        <p:txBody>
          <a:bodyPr>
            <a:normAutofit lnSpcReduction="10000"/>
          </a:bodyPr>
          <a:lstStyle/>
          <a:p>
            <a:pPr lvl="1"/>
            <a:r>
              <a:rPr lang="de-CH" sz="2600" dirty="0"/>
              <a:t>Unerwünschte Nebenwirkungen sowie Qualitätsmängel müssen erfasst, bearbeitet und unverzüglich den zuständigen Behörden bekannt gegeben werden.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Swissmedic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Kantonale Gesundheitsbehörde</a:t>
            </a:r>
          </a:p>
          <a:p>
            <a:pPr lvl="1"/>
            <a:r>
              <a:rPr lang="de-CH" sz="2600" dirty="0"/>
              <a:t>Formulare von Swissmedic verwenden</a:t>
            </a:r>
          </a:p>
        </p:txBody>
      </p:sp>
    </p:spTree>
    <p:extLst>
      <p:ext uri="{BB962C8B-B14F-4D97-AF65-F5344CB8AC3E}">
        <p14:creationId xmlns:p14="http://schemas.microsoft.com/office/powerpoint/2010/main" val="1036164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09F598-5FDF-43B4-A28F-E2B83819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44</a:t>
            </a:fld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DAFF84F-CB55-40EA-B50B-0EBCF31B0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45616"/>
            <a:ext cx="7543800" cy="428292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8A1645F-9A9C-499B-9B73-46F2CCB2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Rückrufe</a:t>
            </a:r>
          </a:p>
        </p:txBody>
      </p:sp>
    </p:spTree>
    <p:extLst>
      <p:ext uri="{BB962C8B-B14F-4D97-AF65-F5344CB8AC3E}">
        <p14:creationId xmlns:p14="http://schemas.microsoft.com/office/powerpoint/2010/main" val="1949036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56944D5-500C-4D36-8E89-838EC25E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96"/>
          <a:stretch/>
        </p:blipFill>
        <p:spPr>
          <a:xfrm>
            <a:off x="0" y="4475823"/>
            <a:ext cx="9143825" cy="237349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E3F9E60-ADAF-4D47-B459-55B98E35209B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01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6. Temperaturkontrolle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4155843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8BFB83E4-4408-4484-8D09-7FAA16E38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1715"/>
          <a:stretch/>
        </p:blipFill>
        <p:spPr>
          <a:xfrm>
            <a:off x="0" y="4795169"/>
            <a:ext cx="9144000" cy="20873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E2986-DE05-472F-AE2B-BF44E0FD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Temperaturkontrolle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CD15AC-F0F0-4224-99A8-6766DB50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46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B61438-06E6-4B1A-A99B-362CBED600A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325" y="2045616"/>
            <a:ext cx="7543800" cy="2978871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Kühlschrank täglich kontrollieren</a:t>
            </a:r>
          </a:p>
          <a:p>
            <a:pPr lvl="1"/>
            <a:r>
              <a:rPr lang="de-CH" sz="2600" dirty="0"/>
              <a:t>Medikamentenlager wöchentlich (bei Hitzeperioden besser täglich)</a:t>
            </a:r>
          </a:p>
          <a:p>
            <a:pPr lvl="1"/>
            <a:r>
              <a:rPr lang="de-CH" sz="2600" dirty="0"/>
              <a:t>Vorgeschriebene Temperaturen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Kühlschrank: 2-8°C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Lager: 15-25°C</a:t>
            </a:r>
          </a:p>
        </p:txBody>
      </p:sp>
    </p:spTree>
    <p:extLst>
      <p:ext uri="{BB962C8B-B14F-4D97-AF65-F5344CB8AC3E}">
        <p14:creationId xmlns:p14="http://schemas.microsoft.com/office/powerpoint/2010/main" val="1710869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8BFB83E4-4408-4484-8D09-7FAA16E38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1715"/>
          <a:stretch/>
        </p:blipFill>
        <p:spPr>
          <a:xfrm>
            <a:off x="0" y="4795169"/>
            <a:ext cx="9144000" cy="20873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E2986-DE05-472F-AE2B-BF44E0FD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Temperaturkontrolle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CD15AC-F0F0-4224-99A8-6766DB50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47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B61438-06E6-4B1A-A99B-362CBED600A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325" y="2045616"/>
            <a:ext cx="7543800" cy="2978871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Pharmavista Newsletter vom 13. Juli 2019: Neue Studienergebnisse</a:t>
            </a:r>
          </a:p>
          <a:p>
            <a:pPr lvl="1"/>
            <a:r>
              <a:rPr lang="de-CH" sz="2600" dirty="0"/>
              <a:t>Exposition von Medikamenten bei 40°C über 6 Monate </a:t>
            </a:r>
            <a:r>
              <a:rPr lang="de-CH" sz="2600" dirty="0">
                <a:sym typeface="Wingdings" panose="05000000000000000000" pitchFamily="2" charset="2"/>
              </a:rPr>
              <a:t> Kein Wirkstoffabbau bei nicht-flüssigen Medikamenten</a:t>
            </a:r>
          </a:p>
          <a:p>
            <a:pPr lvl="1"/>
            <a:r>
              <a:rPr lang="de-CH" sz="2600" dirty="0">
                <a:sym typeface="Wingdings" panose="05000000000000000000" pitchFamily="2" charset="2"/>
              </a:rPr>
              <a:t>Flüssige Medikamente  toxisch</a:t>
            </a:r>
            <a:endParaRPr lang="de-CH" sz="2600" dirty="0"/>
          </a:p>
        </p:txBody>
      </p:sp>
    </p:spTree>
    <p:extLst>
      <p:ext uri="{BB962C8B-B14F-4D97-AF65-F5344CB8AC3E}">
        <p14:creationId xmlns:p14="http://schemas.microsoft.com/office/powerpoint/2010/main" val="118219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8BFB83E4-4408-4484-8D09-7FAA16E38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 b="31715"/>
          <a:stretch/>
        </p:blipFill>
        <p:spPr>
          <a:xfrm>
            <a:off x="0" y="4795169"/>
            <a:ext cx="9144000" cy="20873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E2986-DE05-472F-AE2B-BF44E0FD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Temperaturkontrolle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CD15AC-F0F0-4224-99A8-6766DB50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48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B61438-06E6-4B1A-A99B-362CBED600A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325" y="2045616"/>
            <a:ext cx="7543800" cy="2978871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Neue Regeln? Mögliche Aufwandsentlastung für Ärzteschaft?</a:t>
            </a:r>
          </a:p>
          <a:p>
            <a:pPr lvl="1"/>
            <a:r>
              <a:rPr lang="de-CH" sz="2600" dirty="0"/>
              <a:t>Empfehlung der APA: Aktuell auf der sicheren Seite mit Raumtemperatur von 15 – 25</a:t>
            </a:r>
            <a:r>
              <a:rPr lang="de-CH" dirty="0"/>
              <a:t>°C</a:t>
            </a:r>
          </a:p>
          <a:p>
            <a:pPr lvl="1"/>
            <a:r>
              <a:rPr lang="de-CH" sz="2600" dirty="0"/>
              <a:t>Thema wird beobachtet</a:t>
            </a:r>
          </a:p>
        </p:txBody>
      </p:sp>
    </p:spTree>
    <p:extLst>
      <p:ext uri="{BB962C8B-B14F-4D97-AF65-F5344CB8AC3E}">
        <p14:creationId xmlns:p14="http://schemas.microsoft.com/office/powerpoint/2010/main" val="273923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E6C8A6F8-FDA8-48EF-AD68-BC45918666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4" b="5371"/>
          <a:stretch/>
        </p:blipFill>
        <p:spPr>
          <a:xfrm>
            <a:off x="0" y="4804595"/>
            <a:ext cx="9144000" cy="20628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C2D6B0-D635-40FC-B774-C86CCBD0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Thermometer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A4923A-6666-4D8B-818E-8551FA2F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49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9085234-8555-4FC4-B6CF-599CFE074DE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36190"/>
            <a:ext cx="7543800" cy="3832905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Grundsätzlich Min-/Max-Anzeige</a:t>
            </a:r>
          </a:p>
          <a:p>
            <a:pPr lvl="1"/>
            <a:r>
              <a:rPr lang="de-CH" sz="2600" dirty="0"/>
              <a:t>Kalibriert (regelmässig kontrolliert)</a:t>
            </a:r>
          </a:p>
        </p:txBody>
      </p:sp>
    </p:spTree>
    <p:extLst>
      <p:ext uri="{BB962C8B-B14F-4D97-AF65-F5344CB8AC3E}">
        <p14:creationId xmlns:p14="http://schemas.microsoft.com/office/powerpoint/2010/main" val="155290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EF305-1FEE-401C-AD4A-084376737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096252"/>
            <a:ext cx="7543800" cy="1183106"/>
          </a:xfrm>
        </p:spPr>
        <p:txBody>
          <a:bodyPr>
            <a:normAutofit fontScale="90000"/>
          </a:bodyPr>
          <a:lstStyle/>
          <a:p>
            <a:r>
              <a:rPr lang="de-CH" dirty="0"/>
              <a:t>Medikamentenabgabe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4F13F4-37B5-4CFF-9BD2-22AAF50FB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  <a:p>
            <a:endParaRPr lang="de-DE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9593BA83-C3E8-4628-8E5A-04362A4F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47830" r="-116" b="15674"/>
          <a:stretch/>
        </p:blipFill>
        <p:spPr>
          <a:xfrm>
            <a:off x="0" y="4635785"/>
            <a:ext cx="9165305" cy="22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7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470D4011-EBD1-4DAA-933F-212BD72F3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6" r="1221" b="18274"/>
          <a:stretch/>
        </p:blipFill>
        <p:spPr>
          <a:xfrm>
            <a:off x="0" y="4795169"/>
            <a:ext cx="9144000" cy="20628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394F6-981F-448C-A0C4-8C3A7C9A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Datenlogger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5344B6-A9DE-4C52-B24C-BA3184BF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50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DC1F018-7F75-42F1-8627-42301D564D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102177"/>
            <a:ext cx="7543799" cy="1102936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Entweder mit Alarmfunktion oder gem. Vorgaben (täglich/wöchentlich) auswerten</a:t>
            </a:r>
          </a:p>
        </p:txBody>
      </p:sp>
    </p:spTree>
    <p:extLst>
      <p:ext uri="{BB962C8B-B14F-4D97-AF65-F5344CB8AC3E}">
        <p14:creationId xmlns:p14="http://schemas.microsoft.com/office/powerpoint/2010/main" val="712791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4D1F7-12DC-4E36-84FD-61E3854E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Kühlschrank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4730D1-66D5-4981-95B9-74FD234B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51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B0E30-1EF3-4F78-8D88-8D927BF427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47875"/>
            <a:ext cx="3703320" cy="3821220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Medikamenten-kühlschrank</a:t>
            </a:r>
          </a:p>
          <a:p>
            <a:pPr lvl="1"/>
            <a:r>
              <a:rPr lang="de-CH" sz="2600" dirty="0"/>
              <a:t>Keinesfalls Haushaltskühlschrank</a:t>
            </a:r>
          </a:p>
          <a:p>
            <a:pPr lvl="1"/>
            <a:r>
              <a:rPr lang="de-CH" sz="2600" dirty="0"/>
              <a:t>Fragen Sie Ihren Ärztelieferanten oder suchen Sie nach «Medikamenten-kühlschrank»</a:t>
            </a:r>
          </a:p>
        </p:txBody>
      </p:sp>
      <p:pic>
        <p:nvPicPr>
          <p:cNvPr id="6" name="Picture 10" descr="Medikamentenkühlschrank MEB-140-0">
            <a:extLst>
              <a:ext uri="{FF2B5EF4-FFF2-40B4-BE49-F238E27FC236}">
                <a16:creationId xmlns:a16="http://schemas.microsoft.com/office/drawing/2014/main" id="{C985BF0A-F926-4333-949F-AF7505F18F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2047875"/>
            <a:ext cx="1359388" cy="198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B51BDC-EB2A-4601-988A-E2703021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38" y="2086614"/>
            <a:ext cx="1378625" cy="162058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37CEEDE-E2A0-4C21-8E02-3835C5F42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90" y="4296005"/>
            <a:ext cx="1683406" cy="16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489C6A-1C11-458D-ADB1-1F06D5305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796" y="4296005"/>
            <a:ext cx="1303964" cy="1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6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ühlschrank, Person, Schrank, drinnen enthält.&#10;&#10;Automatisch generierte Beschreibung">
            <a:extLst>
              <a:ext uri="{FF2B5EF4-FFF2-40B4-BE49-F238E27FC236}">
                <a16:creationId xmlns:a16="http://schemas.microsoft.com/office/drawing/2014/main" id="{2C3BB572-7D37-46EE-8F3D-95F4A8412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40097"/>
          <a:stretch/>
        </p:blipFill>
        <p:spPr>
          <a:xfrm>
            <a:off x="0" y="4482445"/>
            <a:ext cx="9144000" cy="237555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6AF1EFF-44C6-4220-9995-CE702287F6F2}"/>
              </a:ext>
            </a:extLst>
          </p:cNvPr>
          <p:cNvSpPr txBox="1">
            <a:spLocks/>
          </p:cNvSpPr>
          <p:nvPr/>
        </p:nvSpPr>
        <p:spPr>
          <a:xfrm>
            <a:off x="800099" y="1102338"/>
            <a:ext cx="7815999" cy="1650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7. Reinigung Lagerraum &amp; Medikamentenkühlschrank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1633248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D03B9BD9-4358-4148-AAEC-E495F04B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9" b="27311"/>
          <a:stretch/>
        </p:blipFill>
        <p:spPr>
          <a:xfrm>
            <a:off x="0" y="4795168"/>
            <a:ext cx="9144000" cy="2069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D848EC-6F89-485F-9423-C6C34894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Reinigung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E40C5F-4F8C-4A1A-AFF2-5955EB4A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53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7B27E99-DEB4-4065-B75A-E13D52751FE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115690"/>
            <a:ext cx="7543800" cy="3753405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Medikamentenlager und -kühlschrank sind stets sauber zu halten</a:t>
            </a:r>
          </a:p>
          <a:p>
            <a:pPr lvl="1"/>
            <a:r>
              <a:rPr lang="de-CH" sz="2600" dirty="0"/>
              <a:t>Kühlschrank mind. halbjährlich komplett reinigen</a:t>
            </a:r>
          </a:p>
          <a:p>
            <a:pPr lvl="1"/>
            <a:r>
              <a:rPr lang="de-CH" sz="2600" dirty="0"/>
              <a:t>Regale und Schubladen des Medikamentenlagers alle 2 bis 3 Monate feucht abwischen</a:t>
            </a:r>
          </a:p>
          <a:p>
            <a:pPr lvl="1"/>
            <a:r>
              <a:rPr lang="de-CH" sz="2600" dirty="0"/>
              <a:t>Bodenreinigung zweimal pro Woche</a:t>
            </a:r>
          </a:p>
          <a:p>
            <a:pPr lvl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3238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ebäude, drinnen, Szene, Zug enthält.&#10;&#10;Automatisch generierte Beschreibung">
            <a:extLst>
              <a:ext uri="{FF2B5EF4-FFF2-40B4-BE49-F238E27FC236}">
                <a16:creationId xmlns:a16="http://schemas.microsoft.com/office/drawing/2014/main" id="{166BAFE6-28D3-4101-B085-E2FD77D8F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0" b="29393"/>
          <a:stretch/>
        </p:blipFill>
        <p:spPr>
          <a:xfrm>
            <a:off x="0" y="4968467"/>
            <a:ext cx="9144000" cy="18895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2DB0CD-3A99-437C-81BB-427D0AFD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Lagerung während</a:t>
            </a:r>
            <a:br>
              <a:rPr lang="de-CH" sz="4300" dirty="0"/>
            </a:br>
            <a:r>
              <a:rPr lang="de-CH" sz="4300" dirty="0"/>
              <a:t>Reinigung Kühlschrank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3E9D50-72EB-48C6-870C-BE845F7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>
                <a:solidFill>
                  <a:schemeClr val="tx1"/>
                </a:solidFill>
              </a:rPr>
              <a:t>54</a:t>
            </a:fld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D544B65-CAFB-43A4-AB95-C9D4A3CDB6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34272"/>
            <a:ext cx="7586403" cy="2279148"/>
          </a:xfrm>
        </p:spPr>
        <p:txBody>
          <a:bodyPr>
            <a:noAutofit/>
          </a:bodyPr>
          <a:lstStyle/>
          <a:p>
            <a:pPr lvl="1"/>
            <a:r>
              <a:rPr lang="de-CH" sz="2000" dirty="0"/>
              <a:t>Toleranzbereich für den Kühlschrank liegt bei 2 bis 8°C</a:t>
            </a:r>
          </a:p>
          <a:p>
            <a:pPr lvl="1"/>
            <a:r>
              <a:rPr lang="de-CH" sz="2000" dirty="0"/>
              <a:t>Medikamente ausserhalb der Solltemperatur von 2 bis 8°C</a:t>
            </a:r>
          </a:p>
          <a:p>
            <a:pPr lvl="2"/>
            <a:r>
              <a:rPr lang="de-CH" sz="1600" dirty="0"/>
              <a:t>Lebendimpfstoffe keinesfalls über 8°C lagern, ansonsten sofort entsorgen</a:t>
            </a:r>
          </a:p>
          <a:p>
            <a:pPr lvl="2"/>
            <a:r>
              <a:rPr lang="de-CH" sz="1600" dirty="0"/>
              <a:t>Totimpfstoffe bis zu 48 Stunden über 8°C</a:t>
            </a:r>
          </a:p>
          <a:p>
            <a:pPr lvl="2"/>
            <a:r>
              <a:rPr lang="de-CH" sz="1600" dirty="0"/>
              <a:t>Was Insuline und andere Arzneimittel anbelangt, muss beim Hersteller nachgefragt werden.</a:t>
            </a:r>
          </a:p>
        </p:txBody>
      </p:sp>
    </p:spTree>
    <p:extLst>
      <p:ext uri="{BB962C8B-B14F-4D97-AF65-F5344CB8AC3E}">
        <p14:creationId xmlns:p14="http://schemas.microsoft.com/office/powerpoint/2010/main" val="1888461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nen, Tisch enthält.&#10;&#10;Automatisch generierte Beschreibung">
            <a:extLst>
              <a:ext uri="{FF2B5EF4-FFF2-40B4-BE49-F238E27FC236}">
                <a16:creationId xmlns:a16="http://schemas.microsoft.com/office/drawing/2014/main" id="{D69083A9-8AEA-487D-B458-402310EB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0" b="13806"/>
          <a:stretch/>
        </p:blipFill>
        <p:spPr>
          <a:xfrm>
            <a:off x="0" y="4484504"/>
            <a:ext cx="9144000" cy="23734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9CCCA3F-86CB-47DE-BF87-1D98E918BE45}"/>
              </a:ext>
            </a:extLst>
          </p:cNvPr>
          <p:cNvSpPr txBox="1">
            <a:spLocks/>
          </p:cNvSpPr>
          <p:nvPr/>
        </p:nvSpPr>
        <p:spPr>
          <a:xfrm>
            <a:off x="800099" y="1102338"/>
            <a:ext cx="7815999" cy="1650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8. Kontrolle des   Notfallkoffers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3628625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sitzend, drinnen, rot enthält.&#10;&#10;Automatisch generierte Beschreibung">
            <a:extLst>
              <a:ext uri="{FF2B5EF4-FFF2-40B4-BE49-F238E27FC236}">
                <a16:creationId xmlns:a16="http://schemas.microsoft.com/office/drawing/2014/main" id="{B6F05618-3DDE-4EF2-82EE-A58EFDDA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30293" r="123" b="19946"/>
          <a:stretch/>
        </p:blipFill>
        <p:spPr>
          <a:xfrm>
            <a:off x="-11271" y="4788098"/>
            <a:ext cx="9166541" cy="2069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FBF494-1688-4BF3-8234-CD0724B5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Kontrolle des Notfallkoffers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0A3135-E2DD-4798-88D5-5C386828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56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630CA43-E5BD-4451-9D5C-F4ED645B15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06600"/>
            <a:ext cx="7543165" cy="1707561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Der Notfallkoffer darf nicht im Auto gelagert werden!</a:t>
            </a:r>
          </a:p>
          <a:p>
            <a:pPr lvl="1"/>
            <a:r>
              <a:rPr lang="de-CH" sz="2600" dirty="0"/>
              <a:t>Alle 6 Monate alle Ablaufdaten prüfen</a:t>
            </a:r>
          </a:p>
        </p:txBody>
      </p:sp>
    </p:spTree>
    <p:extLst>
      <p:ext uri="{BB962C8B-B14F-4D97-AF65-F5344CB8AC3E}">
        <p14:creationId xmlns:p14="http://schemas.microsoft.com/office/powerpoint/2010/main" val="1106440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C738B88-2598-4029-B3C4-659C6A87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4" b="21752"/>
          <a:stretch/>
        </p:blipFill>
        <p:spPr>
          <a:xfrm>
            <a:off x="0" y="4484504"/>
            <a:ext cx="9144000" cy="23734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FD72FBF-AC23-4749-8666-EDA4E0EAF008}"/>
              </a:ext>
            </a:extLst>
          </p:cNvPr>
          <p:cNvSpPr txBox="1">
            <a:spLocks/>
          </p:cNvSpPr>
          <p:nvPr/>
        </p:nvSpPr>
        <p:spPr>
          <a:xfrm>
            <a:off x="800099" y="1102338"/>
            <a:ext cx="7815999" cy="2253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9. Kontrolle der Ablaufdaten bei Heilmitteln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681237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8DEA264-16C5-4E69-BB8C-EED3C5044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1" b="22457"/>
          <a:stretch/>
        </p:blipFill>
        <p:spPr>
          <a:xfrm>
            <a:off x="0" y="4515439"/>
            <a:ext cx="9144000" cy="18152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5D7DFA-ADB5-4922-B949-DEDCB035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Kontrolle der </a:t>
            </a:r>
            <a:br>
              <a:rPr lang="de-CH" dirty="0"/>
            </a:br>
            <a:r>
              <a:rPr lang="de-CH" dirty="0"/>
              <a:t>Ablaufdaten bei Heilmitteln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A5DD8-74F1-4761-B956-06915F59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58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32407B6-8D35-4E89-8E89-EAD4925913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73896"/>
            <a:ext cx="7586403" cy="264893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CH" dirty="0"/>
              <a:t>Alle 6 Monate: alle Ablaufdaten prüfen</a:t>
            </a:r>
          </a:p>
          <a:p>
            <a:pPr lvl="1"/>
            <a:r>
              <a:rPr lang="de-CH" dirty="0"/>
              <a:t>Lagerraum, Schrank kontrollierter Substanzen*, Kühlschrank, Schubladen in Sprechzimmern, Notfallkoffer, Reanimationskoffer und Lagerbestände in Schränken kontrollieren</a:t>
            </a:r>
          </a:p>
          <a:p>
            <a:pPr lvl="1"/>
            <a:r>
              <a:rPr lang="de-CH" dirty="0"/>
              <a:t>Waren, die innerhalb von 6 Monaten ablaufen, separat bezeichnen</a:t>
            </a:r>
          </a:p>
          <a:p>
            <a:pPr lvl="1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D75F83-2192-46D4-AC71-8EA2D7F31152}"/>
              </a:ext>
            </a:extLst>
          </p:cNvPr>
          <p:cNvSpPr txBox="1"/>
          <p:nvPr/>
        </p:nvSpPr>
        <p:spPr>
          <a:xfrm>
            <a:off x="114299" y="6446830"/>
            <a:ext cx="633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1000" dirty="0">
                <a:solidFill>
                  <a:srgbClr val="000000"/>
                </a:solidFill>
              </a:rPr>
              <a:t>*kontrollierte Substanzen = Betäubungsmittel (Verzeichnis a), psychotrope Stoffe (Verzeichnis b) und kontrollierte Substanzen der Verzeichnisse c, d, e und f </a:t>
            </a:r>
          </a:p>
        </p:txBody>
      </p:sp>
    </p:spTree>
    <p:extLst>
      <p:ext uri="{BB962C8B-B14F-4D97-AF65-F5344CB8AC3E}">
        <p14:creationId xmlns:p14="http://schemas.microsoft.com/office/powerpoint/2010/main" val="40028261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4FBACD4-3D98-415E-9CB9-C86E92F1F238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01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10. Selbstinspektion</a:t>
            </a:r>
            <a:endParaRPr lang="de-DE" sz="5600" dirty="0"/>
          </a:p>
        </p:txBody>
      </p:sp>
      <p:pic>
        <p:nvPicPr>
          <p:cNvPr id="7" name="Grafik 6" descr="Ein Bild, das Briefpapier enthält.&#10;&#10;Automatisch generierte Beschreibung">
            <a:extLst>
              <a:ext uri="{FF2B5EF4-FFF2-40B4-BE49-F238E27FC236}">
                <a16:creationId xmlns:a16="http://schemas.microsoft.com/office/drawing/2014/main" id="{51001091-19F8-4402-A636-9391AFBD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 b="33591"/>
          <a:stretch/>
        </p:blipFill>
        <p:spPr>
          <a:xfrm>
            <a:off x="0" y="4484504"/>
            <a:ext cx="9144000" cy="23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48794-5E23-4570-B607-E3806E96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Medikamentenabgabe Schweiz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2FD59D-560A-441E-BC99-0C6F4694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6</a:t>
            </a:fld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3A4410-E329-43FC-ACF6-FC81DD812F70}"/>
              </a:ext>
            </a:extLst>
          </p:cNvPr>
          <p:cNvSpPr/>
          <p:nvPr/>
        </p:nvSpPr>
        <p:spPr>
          <a:xfrm>
            <a:off x="6162675" y="5699091"/>
            <a:ext cx="2695575" cy="54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C2DD73-F845-4541-A1F4-05891B49D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36" y="1955767"/>
            <a:ext cx="5761608" cy="3739226"/>
          </a:xfrm>
        </p:spPr>
      </p:pic>
    </p:spTree>
    <p:extLst>
      <p:ext uri="{BB962C8B-B14F-4D97-AF65-F5344CB8AC3E}">
        <p14:creationId xmlns:p14="http://schemas.microsoft.com/office/powerpoint/2010/main" val="3938939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drinnen, Person, sitzend enthält.&#10;&#10;Automatisch generierte Beschreibung">
            <a:extLst>
              <a:ext uri="{FF2B5EF4-FFF2-40B4-BE49-F238E27FC236}">
                <a16:creationId xmlns:a16="http://schemas.microsoft.com/office/drawing/2014/main" id="{C79BEA18-CB78-4712-A5F4-669BDA18C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30668" r="999" b="26215"/>
          <a:stretch/>
        </p:blipFill>
        <p:spPr>
          <a:xfrm>
            <a:off x="-1" y="4788098"/>
            <a:ext cx="9144001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052214-CE41-48BF-997B-D4077FD1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Selbstinspektion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BDFD6E-F912-4E6B-93C6-44599A1C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60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DE65446-427A-4CC0-823B-277B379722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55043"/>
            <a:ext cx="7543800" cy="1373957"/>
          </a:xfrm>
        </p:spPr>
        <p:txBody>
          <a:bodyPr/>
          <a:lstStyle/>
          <a:p>
            <a:pPr lvl="1"/>
            <a:r>
              <a:rPr lang="de-CH" sz="2600" dirty="0"/>
              <a:t>Selbstinspektion zweimal pro Jahr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 Checkliste zur Qualitätssicherung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CH" sz="2600" dirty="0"/>
              <a:t> Protokoll für die Selbstinspektion</a:t>
            </a:r>
          </a:p>
          <a:p>
            <a:pPr lvl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7810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lau, drinnen, Person enthält.&#10;&#10;Automatisch generierte Beschreibung">
            <a:extLst>
              <a:ext uri="{FF2B5EF4-FFF2-40B4-BE49-F238E27FC236}">
                <a16:creationId xmlns:a16="http://schemas.microsoft.com/office/drawing/2014/main" id="{751AA7AB-0F34-43A8-94F2-F505A7DC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35758"/>
          <a:stretch/>
        </p:blipFill>
        <p:spPr>
          <a:xfrm>
            <a:off x="0" y="4484505"/>
            <a:ext cx="9144000" cy="237349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D33CCA7-70EF-4467-985E-7606D9832474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01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11. </a:t>
            </a:r>
            <a:r>
              <a:rPr lang="de-CH" sz="5600" dirty="0" err="1"/>
              <a:t>Preisanschreibepflicht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4006195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oolball enthält.&#10;&#10;Automatisch generierte Beschreibung">
            <a:extLst>
              <a:ext uri="{FF2B5EF4-FFF2-40B4-BE49-F238E27FC236}">
                <a16:creationId xmlns:a16="http://schemas.microsoft.com/office/drawing/2014/main" id="{EBD085E5-2628-4AF0-B921-3933AC96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6" b="33545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8B94F-9AA0-42D7-B3B9-9CBA375A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Preisanschreibepflicht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A2B63-063D-4CF2-8845-011D9A4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62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961EAC-C242-4410-AF7B-E08DEF6C59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5"/>
            <a:ext cx="7586402" cy="1414020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Auf der Packung anschreiben</a:t>
            </a:r>
          </a:p>
          <a:p>
            <a:pPr lvl="1"/>
            <a:r>
              <a:rPr lang="de-CH" sz="2600" dirty="0"/>
              <a:t>Notfalls Preisliste auslegen; die APA empfiehlt dies nicht!</a:t>
            </a:r>
          </a:p>
        </p:txBody>
      </p:sp>
    </p:spTree>
    <p:extLst>
      <p:ext uri="{BB962C8B-B14F-4D97-AF65-F5344CB8AC3E}">
        <p14:creationId xmlns:p14="http://schemas.microsoft.com/office/powerpoint/2010/main" val="1176275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nen, Tisch, Boden enthält.&#10;&#10;Automatisch generierte Beschreibung">
            <a:extLst>
              <a:ext uri="{FF2B5EF4-FFF2-40B4-BE49-F238E27FC236}">
                <a16:creationId xmlns:a16="http://schemas.microsoft.com/office/drawing/2014/main" id="{1088344D-7EA4-4126-AA31-561145E78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7" b="33616"/>
          <a:stretch/>
        </p:blipFill>
        <p:spPr>
          <a:xfrm>
            <a:off x="0" y="4484504"/>
            <a:ext cx="9144000" cy="23734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F6A6436-51EE-4E88-B691-7E6B169A85D0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01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12. Rechtliche Grundlagen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3629022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Tisch, Werkzeug, sitzend enthält.&#10;&#10;Automatisch generierte Beschreibung">
            <a:extLst>
              <a:ext uri="{FF2B5EF4-FFF2-40B4-BE49-F238E27FC236}">
                <a16:creationId xmlns:a16="http://schemas.microsoft.com/office/drawing/2014/main" id="{60001BA0-C027-44D4-A892-4FF2FCF0B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3" b="12306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8A82F-C90A-4047-B6EE-64BD385A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Rechtliche Grundlagen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1AD90-C1C1-4BC1-A05F-E831BB79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64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AF115EF-2F92-45B0-B6EE-15549F3210F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4"/>
            <a:ext cx="7543800" cy="1168924"/>
          </a:xfrm>
        </p:spPr>
        <p:txBody>
          <a:bodyPr>
            <a:normAutofit/>
          </a:bodyPr>
          <a:lstStyle/>
          <a:p>
            <a:pPr lvl="1"/>
            <a:r>
              <a:rPr lang="de-CH" sz="2600" dirty="0"/>
              <a:t>Gesetzessammlung für die Qualitätssicherung in der Patientenapotheke</a:t>
            </a:r>
          </a:p>
        </p:txBody>
      </p:sp>
    </p:spTree>
    <p:extLst>
      <p:ext uri="{BB962C8B-B14F-4D97-AF65-F5344CB8AC3E}">
        <p14:creationId xmlns:p14="http://schemas.microsoft.com/office/powerpoint/2010/main" val="1722043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51AA7AB-0F34-43A8-94F2-F505A7DC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0" b="14540"/>
          <a:stretch/>
        </p:blipFill>
        <p:spPr>
          <a:xfrm>
            <a:off x="0" y="4484505"/>
            <a:ext cx="9144000" cy="237349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D33CCA7-70EF-4467-985E-7606D9832474}"/>
              </a:ext>
            </a:extLst>
          </p:cNvPr>
          <p:cNvSpPr txBox="1">
            <a:spLocks/>
          </p:cNvSpPr>
          <p:nvPr/>
        </p:nvSpPr>
        <p:spPr>
          <a:xfrm>
            <a:off x="800100" y="1119733"/>
            <a:ext cx="7543800" cy="901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0" kern="1200" spc="-50" baseline="0">
                <a:solidFill>
                  <a:srgbClr val="365E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600" dirty="0"/>
              <a:t>13. Einsatz von EDV-Mitteln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11266979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D085E5-2628-4AF0-B921-3933AC96A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5" b="28345"/>
          <a:stretch/>
        </p:blipFill>
        <p:spPr>
          <a:xfrm>
            <a:off x="0" y="4788098"/>
            <a:ext cx="9144000" cy="2069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8B94F-9AA0-42D7-B3B9-9CBA375A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Einsatz von EDV-Mitteln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A2B63-063D-4CF2-8845-011D9A4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66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961EAC-C242-4410-AF7B-E08DEF6C59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60" y="2083325"/>
            <a:ext cx="7586402" cy="2671684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de-DE" sz="2600" dirty="0"/>
              <a:t>Zugriff regeln</a:t>
            </a:r>
          </a:p>
          <a:p>
            <a:pPr lvl="1"/>
            <a:r>
              <a:rPr lang="de-DE" sz="2600" dirty="0"/>
              <a:t>Nachvollziehbarkeit sicherstellen</a:t>
            </a:r>
          </a:p>
          <a:p>
            <a:pPr lvl="1"/>
            <a:r>
              <a:rPr lang="de-DE" sz="2600" dirty="0"/>
              <a:t>Bei der Eingabe kritischer Daten das Vier-Augen-Prinzip anwenden</a:t>
            </a:r>
          </a:p>
          <a:p>
            <a:pPr lvl="1"/>
            <a:r>
              <a:rPr lang="de-DE" sz="2600" dirty="0"/>
              <a:t>Sicherung und Lagerung sowie die Wartung gewährleisten</a:t>
            </a:r>
          </a:p>
          <a:p>
            <a:pPr lvl="1"/>
            <a:r>
              <a:rPr lang="de-DE" sz="2600" dirty="0"/>
              <a:t>Vorgehen bei Systemausfall definieren</a:t>
            </a:r>
          </a:p>
          <a:p>
            <a:pPr lvl="1"/>
            <a:r>
              <a:rPr lang="de-DE" sz="2600" dirty="0"/>
              <a:t>Gesetzliche Vorgaben bezüglich elektronischer Unterschriften und elektronischer Verschreibung (E-Rezept) einhalten</a:t>
            </a:r>
            <a:endParaRPr lang="de-CH" sz="2600" dirty="0"/>
          </a:p>
        </p:txBody>
      </p:sp>
    </p:spTree>
    <p:extLst>
      <p:ext uri="{BB962C8B-B14F-4D97-AF65-F5344CB8AC3E}">
        <p14:creationId xmlns:p14="http://schemas.microsoft.com/office/powerpoint/2010/main" val="21389210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EF305-1FEE-401C-AD4A-084376737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096252"/>
            <a:ext cx="7543800" cy="1183106"/>
          </a:xfrm>
        </p:spPr>
        <p:txBody>
          <a:bodyPr>
            <a:normAutofit/>
          </a:bodyPr>
          <a:lstStyle/>
          <a:p>
            <a:r>
              <a:rPr lang="de-CH" sz="6000" dirty="0"/>
              <a:t>Fragen?</a:t>
            </a:r>
            <a:endParaRPr lang="de-DE" sz="6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4F13F4-37B5-4CFF-9BD2-22AAF50FB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  <a:p>
            <a:endParaRPr lang="de-DE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9593BA83-C3E8-4628-8E5A-04362A4F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47830" r="-116" b="15674"/>
          <a:stretch/>
        </p:blipFill>
        <p:spPr>
          <a:xfrm>
            <a:off x="0" y="4635785"/>
            <a:ext cx="9165305" cy="22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92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64F1E-2E13-465E-A637-6EFE63A03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964277"/>
            <a:ext cx="7543800" cy="949364"/>
          </a:xfrm>
        </p:spPr>
        <p:txBody>
          <a:bodyPr>
            <a:normAutofit/>
          </a:bodyPr>
          <a:lstStyle/>
          <a:p>
            <a:r>
              <a:rPr lang="de-CH" sz="5900" dirty="0"/>
              <a:t>Vielen Dank!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1AB9BC-4F0F-4479-A349-E1500D2D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877533"/>
            <a:ext cx="7543800" cy="1143000"/>
          </a:xfrm>
        </p:spPr>
        <p:txBody>
          <a:bodyPr>
            <a:normAutofit/>
          </a:bodyPr>
          <a:lstStyle/>
          <a:p>
            <a:r>
              <a:rPr lang="de-CH" sz="2000" dirty="0"/>
              <a:t>Carla </a:t>
            </a:r>
            <a:r>
              <a:rPr lang="de-CH" sz="2000" dirty="0" err="1"/>
              <a:t>george</a:t>
            </a:r>
            <a:endParaRPr lang="de-CH" sz="2000" dirty="0"/>
          </a:p>
          <a:p>
            <a:r>
              <a:rPr lang="de-CH" sz="2000" dirty="0"/>
              <a:t>MPK Symposium, 21.09.2023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DA3E26-62AB-48DE-B890-74D648AF2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-12032" y="4637988"/>
            <a:ext cx="9156032" cy="22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78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F0156D5-A4AD-4F07-BF6A-AACD3AE57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43188" y="3295585"/>
            <a:ext cx="2813481" cy="29328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6335BB-9F1A-4F8F-B102-D43A2F7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300" dirty="0"/>
              <a:t>Vorteile der SD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4EF65F-C68D-4AE8-8437-4DA21C27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7</a:t>
            </a:fld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90AC7B-B12D-4CA3-BAAC-C51E754DA94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959" y="2026763"/>
            <a:ext cx="5422719" cy="3842332"/>
          </a:xfrm>
        </p:spPr>
        <p:txBody>
          <a:bodyPr/>
          <a:lstStyle/>
          <a:p>
            <a:pPr lvl="1"/>
            <a:r>
              <a:rPr lang="de-CH" dirty="0"/>
              <a:t>für den Patienten bequem</a:t>
            </a:r>
          </a:p>
          <a:p>
            <a:pPr lvl="1"/>
            <a:r>
              <a:rPr lang="de-CH" dirty="0"/>
              <a:t>für die Versorgungssicherheit vorteilhaft</a:t>
            </a:r>
          </a:p>
          <a:p>
            <a:pPr lvl="1"/>
            <a:r>
              <a:rPr lang="de-CH" dirty="0"/>
              <a:t>für die Behandlungszuverlässigkeit bedeutsam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143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4A5B3-9FA1-43FB-B94C-75CCDC64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Medikamentenkosten</a:t>
            </a:r>
            <a:r>
              <a:rPr lang="de-CH" baseline="30000" dirty="0"/>
              <a:t>1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438D9C-8ACC-4AA1-B740-6441E86E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8</a:t>
            </a:fld>
            <a:endParaRPr lang="de-CH"/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6857F26E-3F8E-44D0-803B-3361343C8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8" y="6396335"/>
            <a:ext cx="7373923" cy="5078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sz="900" baseline="30000" dirty="0"/>
              <a:t>1 </a:t>
            </a:r>
            <a:r>
              <a:rPr lang="de-CH" sz="900" dirty="0"/>
              <a:t>in Franken pro versicherte Person</a:t>
            </a:r>
          </a:p>
          <a:p>
            <a:pPr>
              <a:defRPr/>
            </a:pPr>
            <a:r>
              <a:rPr lang="de-CH" sz="900" dirty="0"/>
              <a:t>*Die Kantone Baselland (44.6 % SD-Anteil) und Solothurn (55.1 % SD-Anteil) weisen einen wesentlich tieferen SD-Anteil aus. In der Regel beträgt in den SD-Kantonen der Anteil mehr als 70 % (Quelle: SASIS AG, Solothurn, 2017).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804BB58-0664-4079-89B2-A7229EAC2825}"/>
              </a:ext>
            </a:extLst>
          </p:cNvPr>
          <p:cNvGrpSpPr>
            <a:grpSpLocks/>
          </p:cNvGrpSpPr>
          <p:nvPr/>
        </p:nvGrpSpPr>
        <p:grpSpPr bwMode="auto">
          <a:xfrm>
            <a:off x="1630025" y="5200942"/>
            <a:ext cx="5942533" cy="295301"/>
            <a:chOff x="0" y="-19052"/>
            <a:chExt cx="7186016" cy="294543"/>
          </a:xfrm>
        </p:grpSpPr>
        <p:sp>
          <p:nvSpPr>
            <p:cNvPr id="9" name="Text Box 35">
              <a:extLst>
                <a:ext uri="{FF2B5EF4-FFF2-40B4-BE49-F238E27FC236}">
                  <a16:creationId xmlns:a16="http://schemas.microsoft.com/office/drawing/2014/main" id="{4D5DF4E7-38E8-4E60-9118-12CDF033A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09" y="-9526"/>
              <a:ext cx="2571425" cy="285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ärztliche Medikamentenabgabe</a:t>
              </a:r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CF905B44-4B08-43DC-8B55-32A4C394B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7625"/>
              <a:ext cx="161925" cy="1516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6CA63787-E140-4FF3-B8D1-EB39A0EE4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47625"/>
              <a:ext cx="161925" cy="151667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2" name="Text Box 36">
              <a:extLst>
                <a:ext uri="{FF2B5EF4-FFF2-40B4-BE49-F238E27FC236}">
                  <a16:creationId xmlns:a16="http://schemas.microsoft.com/office/drawing/2014/main" id="{CDB0A838-A75E-4E47-A036-E244151C0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0074" y="-19052"/>
              <a:ext cx="976909" cy="27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Mischform</a:t>
              </a:r>
            </a:p>
          </p:txBody>
        </p:sp>
        <p:sp>
          <p:nvSpPr>
            <p:cNvPr id="13" name="Rectangle 34">
              <a:extLst>
                <a:ext uri="{FF2B5EF4-FFF2-40B4-BE49-F238E27FC236}">
                  <a16:creationId xmlns:a16="http://schemas.microsoft.com/office/drawing/2014/main" id="{6814577B-163B-440F-AC82-68313DFAD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57150"/>
              <a:ext cx="190500" cy="15166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4" name="Text Box 36">
              <a:extLst>
                <a:ext uri="{FF2B5EF4-FFF2-40B4-BE49-F238E27FC236}">
                  <a16:creationId xmlns:a16="http://schemas.microsoft.com/office/drawing/2014/main" id="{72802AA2-3410-40A8-871C-22BC1AE69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242" y="-19051"/>
              <a:ext cx="866774" cy="27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Rezeptur</a:t>
              </a:r>
            </a:p>
          </p:txBody>
        </p:sp>
      </p:grpSp>
      <p:graphicFrame>
        <p:nvGraphicFramePr>
          <p:cNvPr id="15" name="Inhaltsplatzhalter 14">
            <a:extLst>
              <a:ext uri="{FF2B5EF4-FFF2-40B4-BE49-F238E27FC236}">
                <a16:creationId xmlns:a16="http://schemas.microsoft.com/office/drawing/2014/main" id="{999E797B-FF34-4CD2-97C3-9EE68BFEE6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863690"/>
              </p:ext>
            </p:extLst>
          </p:nvPr>
        </p:nvGraphicFramePr>
        <p:xfrm>
          <a:off x="888704" y="1953922"/>
          <a:ext cx="7373923" cy="387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804BB58-0664-4079-89B2-A7229EAC2825}"/>
              </a:ext>
            </a:extLst>
          </p:cNvPr>
          <p:cNvGrpSpPr>
            <a:grpSpLocks/>
          </p:cNvGrpSpPr>
          <p:nvPr/>
        </p:nvGrpSpPr>
        <p:grpSpPr bwMode="auto">
          <a:xfrm>
            <a:off x="1546892" y="5862520"/>
            <a:ext cx="5774052" cy="294860"/>
            <a:chOff x="661854" y="-9087"/>
            <a:chExt cx="5774052" cy="294104"/>
          </a:xfrm>
        </p:grpSpPr>
        <p:sp>
          <p:nvSpPr>
            <p:cNvPr id="17" name="Text Box 35">
              <a:extLst>
                <a:ext uri="{FF2B5EF4-FFF2-40B4-BE49-F238E27FC236}">
                  <a16:creationId xmlns:a16="http://schemas.microsoft.com/office/drawing/2014/main" id="{4D5DF4E7-38E8-4E60-9118-12CDF033A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579" y="0"/>
              <a:ext cx="2209800" cy="285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ärztliche Medikamentenabgabe</a:t>
              </a:r>
            </a:p>
          </p:txBody>
        </p:sp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CF905B44-4B08-43DC-8B55-32A4C394B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54" y="47625"/>
              <a:ext cx="161925" cy="151667"/>
            </a:xfrm>
            <a:prstGeom prst="rect">
              <a:avLst/>
            </a:prstGeom>
            <a:solidFill>
              <a:srgbClr val="D2A28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6CA63787-E140-4FF3-B8D1-EB39A0EE4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1425" y="47625"/>
              <a:ext cx="161925" cy="151667"/>
            </a:xfrm>
            <a:prstGeom prst="rect">
              <a:avLst/>
            </a:prstGeom>
            <a:solidFill>
              <a:srgbClr val="EFDFD9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CDB0A838-A75E-4E47-A036-E244151C0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3350" y="-9087"/>
              <a:ext cx="866775" cy="27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Mischform</a:t>
              </a:r>
            </a:p>
          </p:txBody>
        </p:sp>
        <p:sp>
          <p:nvSpPr>
            <p:cNvPr id="21" name="Rectangle 34">
              <a:extLst>
                <a:ext uri="{FF2B5EF4-FFF2-40B4-BE49-F238E27FC236}">
                  <a16:creationId xmlns:a16="http://schemas.microsoft.com/office/drawing/2014/main" id="{6814577B-163B-440F-AC82-68313DFAD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931" y="57150"/>
              <a:ext cx="190500" cy="15166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72802AA2-3410-40A8-871C-22BC1AE69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131" y="0"/>
              <a:ext cx="866775" cy="27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de-DE" dirty="0">
                  <a:latin typeface="Calibri" pitchFamily="34" charset="0"/>
                </a:rPr>
                <a:t>Rezeptur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01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057BD-E0B7-4444-8EB2-473613FB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Die HMG-Revision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06651B-1541-4BEC-A87B-7FFCF340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5B82-A7EB-4C6F-813B-A62A297E6F59}" type="slidenum">
              <a:rPr lang="de-CH" smtClean="0"/>
              <a:t>9</a:t>
            </a:fld>
            <a:endParaRPr lang="de-CH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56E5920-6170-4728-8467-78916196B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1" y="2077478"/>
            <a:ext cx="7543800" cy="37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28135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Benutzerdefiniert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CE6132"/>
      </a:accent1>
      <a:accent2>
        <a:srgbClr val="DF9778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8" id="{204D9B82-6B1F-4016-A9EB-7D1105C54231}" vid="{A11DFAA6-1194-40A8-8DCC-339CF0FD181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6_PowerPoint_neu</Template>
  <TotalTime>0</TotalTime>
  <Words>1524</Words>
  <Application>Microsoft Office PowerPoint</Application>
  <PresentationFormat>Bildschirmpräsentation (4:3)</PresentationFormat>
  <Paragraphs>288</Paragraphs>
  <Slides>68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2" baseType="lpstr">
      <vt:lpstr>Calibri</vt:lpstr>
      <vt:lpstr>Calibri Light</vt:lpstr>
      <vt:lpstr>Wingdings</vt:lpstr>
      <vt:lpstr>Rückblick</vt:lpstr>
      <vt:lpstr>Qualitätssicherung in der Patientenapotheke</vt:lpstr>
      <vt:lpstr>Programm</vt:lpstr>
      <vt:lpstr>Wir stellen uns vor!</vt:lpstr>
      <vt:lpstr>Wir stellen uns vor!</vt:lpstr>
      <vt:lpstr>Medikamentenabgabe</vt:lpstr>
      <vt:lpstr>Medikamentenabgabe Schweiz</vt:lpstr>
      <vt:lpstr>Vorteile der SD</vt:lpstr>
      <vt:lpstr>Medikamentenkosten1</vt:lpstr>
      <vt:lpstr>Die HMG-Revision</vt:lpstr>
      <vt:lpstr>Heilmittelgesetz</vt:lpstr>
      <vt:lpstr>SD abschaffen!</vt:lpstr>
      <vt:lpstr>Parlamentarische Debatte</vt:lpstr>
      <vt:lpstr>Parlamentarische Debatte</vt:lpstr>
      <vt:lpstr>Fazit für Selbstdispensation</vt:lpstr>
      <vt:lpstr>HMG-Verordnungspaket IV</vt:lpstr>
      <vt:lpstr>HMG-Verordnungspaket IV</vt:lpstr>
      <vt:lpstr>Qualitätssicherung</vt:lpstr>
      <vt:lpstr>Warum Qualitätssicherung?</vt:lpstr>
      <vt:lpstr>Warum Qualitätssicherung?</vt:lpstr>
      <vt:lpstr>Werkzeuge zur Qualitätssicherung</vt:lpstr>
      <vt:lpstr>Digitales Handbuch</vt:lpstr>
      <vt:lpstr>Digitales Handbuch</vt:lpstr>
      <vt:lpstr>PowerPoint-Präsentation</vt:lpstr>
      <vt:lpstr>Nutzung des Handbuchs</vt:lpstr>
      <vt:lpstr>Vorgabedokumente</vt:lpstr>
      <vt:lpstr>Nachweisdokumente</vt:lpstr>
      <vt:lpstr>1. Personal</vt:lpstr>
      <vt:lpstr>Personal</vt:lpstr>
      <vt:lpstr>PowerPoint-Präsentation</vt:lpstr>
      <vt:lpstr>Lagerung Heilmittel</vt:lpstr>
      <vt:lpstr>Lagerung kontrollierte Substanzen*</vt:lpstr>
      <vt:lpstr>Medikamentenabgabe</vt:lpstr>
      <vt:lpstr>3. Bestellwesen der Medikamente</vt:lpstr>
      <vt:lpstr>Wareneingang</vt:lpstr>
      <vt:lpstr>Eingangskontrolle</vt:lpstr>
      <vt:lpstr>Eingangskontrolle</vt:lpstr>
      <vt:lpstr>Einsortieren</vt:lpstr>
      <vt:lpstr>Nicht zugelassene Arzneimittel</vt:lpstr>
      <vt:lpstr>4. Retouren &amp; Entsorgungen</vt:lpstr>
      <vt:lpstr>Retouren und Entsorgungen Heilmittel</vt:lpstr>
      <vt:lpstr>Retouren und Entsorgungen kontrollierte Substanzen*</vt:lpstr>
      <vt:lpstr>PowerPoint-Präsentation</vt:lpstr>
      <vt:lpstr>Beanstandungen</vt:lpstr>
      <vt:lpstr>Rückrufe</vt:lpstr>
      <vt:lpstr>PowerPoint-Präsentation</vt:lpstr>
      <vt:lpstr>Temperaturkontrolle</vt:lpstr>
      <vt:lpstr>Temperaturkontrolle</vt:lpstr>
      <vt:lpstr>Temperaturkontrolle</vt:lpstr>
      <vt:lpstr>Thermometer</vt:lpstr>
      <vt:lpstr>Datenlogger</vt:lpstr>
      <vt:lpstr>Kühlschrank</vt:lpstr>
      <vt:lpstr>PowerPoint-Präsentation</vt:lpstr>
      <vt:lpstr>Reinigung</vt:lpstr>
      <vt:lpstr>Lagerung während Reinigung Kühlschrank</vt:lpstr>
      <vt:lpstr>PowerPoint-Präsentation</vt:lpstr>
      <vt:lpstr>Kontrolle des Notfallkoffers</vt:lpstr>
      <vt:lpstr>PowerPoint-Präsentation</vt:lpstr>
      <vt:lpstr>Kontrolle der  Ablaufdaten bei Heilmitteln</vt:lpstr>
      <vt:lpstr>PowerPoint-Präsentation</vt:lpstr>
      <vt:lpstr>Selbstinspektion</vt:lpstr>
      <vt:lpstr>PowerPoint-Präsentation</vt:lpstr>
      <vt:lpstr>Preisanschreibepflicht</vt:lpstr>
      <vt:lpstr>PowerPoint-Präsentation</vt:lpstr>
      <vt:lpstr>Rechtliche Grundlagen</vt:lpstr>
      <vt:lpstr>PowerPoint-Präsentation</vt:lpstr>
      <vt:lpstr>Einsatz von EDV-Mitteln</vt:lpstr>
      <vt:lpstr>Fragen?</vt:lpstr>
      <vt:lpstr>Vielen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zur Generalversammlung</dc:title>
  <dc:creator>Michael Lindenmann</dc:creator>
  <cp:lastModifiedBy>Carla George</cp:lastModifiedBy>
  <cp:revision>185</cp:revision>
  <cp:lastPrinted>2022-08-17T14:33:16Z</cp:lastPrinted>
  <dcterms:created xsi:type="dcterms:W3CDTF">2018-02-16T14:50:38Z</dcterms:created>
  <dcterms:modified xsi:type="dcterms:W3CDTF">2023-09-13T13:23:49Z</dcterms:modified>
</cp:coreProperties>
</file>