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345" r:id="rId3"/>
    <p:sldId id="328" r:id="rId4"/>
    <p:sldId id="332" r:id="rId5"/>
    <p:sldId id="318" r:id="rId6"/>
    <p:sldId id="333" r:id="rId7"/>
    <p:sldId id="330" r:id="rId8"/>
    <p:sldId id="331" r:id="rId9"/>
    <p:sldId id="303" r:id="rId10"/>
    <p:sldId id="284" r:id="rId11"/>
    <p:sldId id="308" r:id="rId12"/>
    <p:sldId id="266" r:id="rId13"/>
    <p:sldId id="296" r:id="rId14"/>
    <p:sldId id="300" r:id="rId15"/>
    <p:sldId id="311" r:id="rId16"/>
    <p:sldId id="313" r:id="rId17"/>
    <p:sldId id="288" r:id="rId18"/>
    <p:sldId id="346" r:id="rId19"/>
    <p:sldId id="336" r:id="rId20"/>
    <p:sldId id="338" r:id="rId21"/>
    <p:sldId id="335" r:id="rId22"/>
    <p:sldId id="341" r:id="rId23"/>
    <p:sldId id="344" r:id="rId24"/>
    <p:sldId id="343" r:id="rId25"/>
    <p:sldId id="306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la" initials="L" lastIdx="1" clrIdx="0">
    <p:extLst>
      <p:ext uri="{19B8F6BF-5375-455C-9EA6-DF929625EA0E}">
        <p15:presenceInfo xmlns:p15="http://schemas.microsoft.com/office/powerpoint/2012/main" userId="Le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5EB"/>
    <a:srgbClr val="75DEEF"/>
    <a:srgbClr val="00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946"/>
    </p:cViewPr>
  </p:sorterViewPr>
  <p:notesViewPr>
    <p:cSldViewPr snapToGrid="0">
      <p:cViewPr>
        <p:scale>
          <a:sx n="125" d="100"/>
          <a:sy n="125" d="100"/>
        </p:scale>
        <p:origin x="1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D58F6915-9166-42F0-9DB8-E38AFAF84C97}" type="datetimeFigureOut">
              <a:rPr lang="de-CH" smtClean="0"/>
              <a:t>21.09.2023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43754CAE-3B4C-4EF5-BFE9-A0DA6512AF9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439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294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8035" indent="-248035">
              <a:buAutoNum type="arabicPeriod"/>
            </a:pPr>
            <a:r>
              <a:rPr lang="de-CH" dirty="0"/>
              <a:t>Vorstellung Kardiologie, Philosophie, Team, Organigramm, Ausgangslage (Schwächen/Stärken.</a:t>
            </a:r>
          </a:p>
          <a:p>
            <a:pPr marL="248035" indent="-248035">
              <a:buAutoNum type="arabicPeriod"/>
            </a:pPr>
            <a:r>
              <a:rPr lang="de-CH" dirty="0"/>
              <a:t>Theorie, Fragen zu Qualität, </a:t>
            </a:r>
            <a:r>
              <a:rPr lang="de-CH" dirty="0" err="1"/>
              <a:t>Qualitätsmangagement</a:t>
            </a:r>
            <a:r>
              <a:rPr lang="de-CH" dirty="0"/>
              <a:t>, Sicherstellung, Systematisches Vorgehen</a:t>
            </a:r>
          </a:p>
          <a:p>
            <a:pPr marL="248035" indent="-248035">
              <a:buAutoNum type="arabicPeriod"/>
            </a:pPr>
            <a:r>
              <a:rPr lang="de-CH" dirty="0"/>
              <a:t>Praxis: </a:t>
            </a:r>
            <a:r>
              <a:rPr lang="de-CH" dirty="0" err="1"/>
              <a:t>Nich</a:t>
            </a:r>
            <a:r>
              <a:rPr lang="de-CH" dirty="0"/>
              <a:t> möglich ein Praxishandbuch aufzuzeigen: Einzelner Prozess Implantation ER.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8325A-275D-419E-B1C1-CF0CB1DD8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CH"/>
              <a:t>erstellt durch Leila Dubsky</a:t>
            </a:r>
          </a:p>
        </p:txBody>
      </p:sp>
    </p:spTree>
    <p:extLst>
      <p:ext uri="{BB962C8B-B14F-4D97-AF65-F5344CB8AC3E}">
        <p14:creationId xmlns:p14="http://schemas.microsoft.com/office/powerpoint/2010/main" val="221166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787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684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622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372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754CAE-3B4C-4EF5-BFE9-A0DA6512AF99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29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f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.jfif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4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f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4.jf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fif"/><Relationship Id="rId5" Type="http://schemas.openxmlformats.org/officeDocument/2006/relationships/image" Target="../media/image54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png"/><Relationship Id="rId7" Type="http://schemas.openxmlformats.org/officeDocument/2006/relationships/image" Target="../media/image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f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f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6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f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3CCD8-8DF9-4AD1-A11A-2C9F9839E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0" y="2742465"/>
            <a:ext cx="8750893" cy="1373070"/>
          </a:xfrm>
        </p:spPr>
        <p:txBody>
          <a:bodyPr anchor="ctr"/>
          <a:lstStyle/>
          <a:p>
            <a:pPr algn="l"/>
            <a:r>
              <a:rPr lang="de-DE" sz="2800" dirty="0"/>
              <a:t>Einblick in einen Leitfaden für die Praxisumsetzung</a:t>
            </a:r>
            <a:br>
              <a:rPr lang="de-DE" sz="2800" dirty="0"/>
            </a:br>
            <a:r>
              <a:rPr lang="de-DE" sz="2800" dirty="0"/>
              <a:t>			</a:t>
            </a:r>
            <a:r>
              <a:rPr lang="de-DE" sz="1800" dirty="0"/>
              <a:t>Einführung Herzinsuffizienzberatung in der Arztpraxis</a:t>
            </a:r>
            <a:endParaRPr lang="de-CH" sz="1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2A79EEF-6E95-44CD-BD33-E3BEF8D91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84" b="8484"/>
          <a:stretch/>
        </p:blipFill>
        <p:spPr>
          <a:xfrm>
            <a:off x="9456821" y="2742465"/>
            <a:ext cx="2438400" cy="131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Untertitel 2">
            <a:extLst>
              <a:ext uri="{FF2B5EF4-FFF2-40B4-BE49-F238E27FC236}">
                <a16:creationId xmlns:a16="http://schemas.microsoft.com/office/drawing/2014/main" id="{5707648B-A53E-F257-6AC1-E7BB48B5677A}"/>
              </a:ext>
            </a:extLst>
          </p:cNvPr>
          <p:cNvSpPr txBox="1">
            <a:spLocks/>
          </p:cNvSpPr>
          <p:nvPr/>
        </p:nvSpPr>
        <p:spPr>
          <a:xfrm>
            <a:off x="295036" y="6431104"/>
            <a:ext cx="2676336" cy="338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sz="1600" dirty="0"/>
              <a:t>Erstellt von Leila Dubsky</a:t>
            </a:r>
          </a:p>
        </p:txBody>
      </p:sp>
    </p:spTree>
    <p:extLst>
      <p:ext uri="{BB962C8B-B14F-4D97-AF65-F5344CB8AC3E}">
        <p14:creationId xmlns:p14="http://schemas.microsoft.com/office/powerpoint/2010/main" val="352382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E76F7-E14B-4BD5-88D6-8C0AAEEA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Auswahl Dokumente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5136BCC-996C-4F48-9EEF-E021C4079C33}"/>
              </a:ext>
            </a:extLst>
          </p:cNvPr>
          <p:cNvSpPr/>
          <p:nvPr/>
        </p:nvSpPr>
        <p:spPr>
          <a:xfrm>
            <a:off x="1137819" y="3490021"/>
            <a:ext cx="4349432" cy="610783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Schulungsunterlagen/Bilder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03957AD-D88C-4F8F-A793-F10F674D3250}"/>
              </a:ext>
            </a:extLst>
          </p:cNvPr>
          <p:cNvSpPr/>
          <p:nvPr/>
        </p:nvSpPr>
        <p:spPr>
          <a:xfrm>
            <a:off x="415460" y="3343852"/>
            <a:ext cx="1007322" cy="949052"/>
          </a:xfrm>
          <a:prstGeom prst="ellipse">
            <a:avLst/>
          </a:prstGeom>
          <a:blipFill rotWithShape="1">
            <a:blip r:embed="rId3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C167479-1180-4C7B-9A12-73796A937811}"/>
              </a:ext>
            </a:extLst>
          </p:cNvPr>
          <p:cNvSpPr/>
          <p:nvPr/>
        </p:nvSpPr>
        <p:spPr>
          <a:xfrm>
            <a:off x="1137819" y="4450074"/>
            <a:ext cx="4349432" cy="743108"/>
          </a:xfrm>
          <a:custGeom>
            <a:avLst/>
            <a:gdLst>
              <a:gd name="connsiteX0" fmla="*/ 0 w 4349432"/>
              <a:gd name="connsiteY0" fmla="*/ 0 h 743107"/>
              <a:gd name="connsiteX1" fmla="*/ 3977879 w 4349432"/>
              <a:gd name="connsiteY1" fmla="*/ 0 h 743107"/>
              <a:gd name="connsiteX2" fmla="*/ 4349432 w 4349432"/>
              <a:gd name="connsiteY2" fmla="*/ 371554 h 743107"/>
              <a:gd name="connsiteX3" fmla="*/ 3977879 w 4349432"/>
              <a:gd name="connsiteY3" fmla="*/ 743107 h 743107"/>
              <a:gd name="connsiteX4" fmla="*/ 0 w 4349432"/>
              <a:gd name="connsiteY4" fmla="*/ 743107 h 743107"/>
              <a:gd name="connsiteX5" fmla="*/ 0 w 4349432"/>
              <a:gd name="connsiteY5" fmla="*/ 0 h 7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43107">
                <a:moveTo>
                  <a:pt x="4349432" y="743106"/>
                </a:moveTo>
                <a:lnTo>
                  <a:pt x="371553" y="743106"/>
                </a:lnTo>
                <a:lnTo>
                  <a:pt x="0" y="371553"/>
                </a:lnTo>
                <a:lnTo>
                  <a:pt x="371553" y="1"/>
                </a:lnTo>
                <a:lnTo>
                  <a:pt x="4349432" y="1"/>
                </a:lnTo>
                <a:lnTo>
                  <a:pt x="4349432" y="743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501" tIns="80011" rIns="149352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Checklisten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100" kern="1200" dirty="0"/>
              <a:t>Alarmzeichen, Inhalt,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100" kern="1200" dirty="0"/>
              <a:t>Herzgesunde Ernährung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64F7AED-C4A4-43EE-840B-D1486810051D}"/>
              </a:ext>
            </a:extLst>
          </p:cNvPr>
          <p:cNvSpPr/>
          <p:nvPr/>
        </p:nvSpPr>
        <p:spPr>
          <a:xfrm>
            <a:off x="415460" y="4421932"/>
            <a:ext cx="943866" cy="929088"/>
          </a:xfrm>
          <a:prstGeom prst="ellipse">
            <a:avLst/>
          </a:prstGeom>
          <a:blipFill rotWithShape="1">
            <a:blip r:embed="rId4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98A4920-8BB6-4F73-BFE3-361C578D9DF4}"/>
              </a:ext>
            </a:extLst>
          </p:cNvPr>
          <p:cNvSpPr/>
          <p:nvPr/>
        </p:nvSpPr>
        <p:spPr>
          <a:xfrm>
            <a:off x="7020154" y="2507425"/>
            <a:ext cx="4349432" cy="576984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Ambivalenztabelle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CAF65FD-0CA2-433B-92E5-987FC5820A6A}"/>
              </a:ext>
            </a:extLst>
          </p:cNvPr>
          <p:cNvSpPr/>
          <p:nvPr/>
        </p:nvSpPr>
        <p:spPr>
          <a:xfrm>
            <a:off x="6374511" y="2380505"/>
            <a:ext cx="901940" cy="842076"/>
          </a:xfrm>
          <a:prstGeom prst="ellipse">
            <a:avLst/>
          </a:prstGeom>
          <a:blipFill rotWithShape="1">
            <a:blip r:embed="rId5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CDFB58-80BA-44A0-9759-0A986898DFB7}"/>
              </a:ext>
            </a:extLst>
          </p:cNvPr>
          <p:cNvSpPr/>
          <p:nvPr/>
        </p:nvSpPr>
        <p:spPr>
          <a:xfrm>
            <a:off x="7070311" y="3523820"/>
            <a:ext cx="4349432" cy="576984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 err="1"/>
              <a:t>Massnahmeplan</a:t>
            </a:r>
            <a:endParaRPr lang="de-CH" sz="2100" kern="12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F06530A-B6D4-406B-88E5-36497DB74377}"/>
              </a:ext>
            </a:extLst>
          </p:cNvPr>
          <p:cNvSpPr/>
          <p:nvPr/>
        </p:nvSpPr>
        <p:spPr>
          <a:xfrm>
            <a:off x="6318747" y="3357719"/>
            <a:ext cx="943866" cy="890463"/>
          </a:xfrm>
          <a:prstGeom prst="ellipse">
            <a:avLst/>
          </a:prstGeom>
          <a:blipFill rotWithShape="1">
            <a:blip r:embed="rId6"/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7281CEA-2F31-4404-AFD4-F460CE3FAEFB}"/>
              </a:ext>
            </a:extLst>
          </p:cNvPr>
          <p:cNvSpPr/>
          <p:nvPr/>
        </p:nvSpPr>
        <p:spPr>
          <a:xfrm>
            <a:off x="7070311" y="4520338"/>
            <a:ext cx="4349432" cy="576984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Patientenbewertung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D6FBB96-37EF-417D-BC56-D75F697E0279}"/>
              </a:ext>
            </a:extLst>
          </p:cNvPr>
          <p:cNvSpPr/>
          <p:nvPr/>
        </p:nvSpPr>
        <p:spPr>
          <a:xfrm>
            <a:off x="6332585" y="4363598"/>
            <a:ext cx="943866" cy="890463"/>
          </a:xfrm>
          <a:prstGeom prst="ellipse">
            <a:avLst/>
          </a:prstGeom>
          <a:blipFill rotWithShape="1">
            <a:blip r:embed="rId7"/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047DF8B-FE60-4B79-9A5C-0F8FED506F18}"/>
              </a:ext>
            </a:extLst>
          </p:cNvPr>
          <p:cNvSpPr/>
          <p:nvPr/>
        </p:nvSpPr>
        <p:spPr>
          <a:xfrm>
            <a:off x="1137819" y="2496151"/>
            <a:ext cx="4349432" cy="610783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Leitfaden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9766CB1-DE04-4311-B01F-1C7D9E3194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374" t="4173" r="9348" b="5589"/>
          <a:stretch/>
        </p:blipFill>
        <p:spPr>
          <a:xfrm>
            <a:off x="363483" y="2322300"/>
            <a:ext cx="1011770" cy="939844"/>
          </a:xfrm>
          <a:prstGeom prst="ellipse">
            <a:avLst/>
          </a:prstGeom>
          <a:ln w="12700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57D1B54A-925A-43EB-999B-AC8D58775F2E}"/>
              </a:ext>
            </a:extLst>
          </p:cNvPr>
          <p:cNvSpPr/>
          <p:nvPr/>
        </p:nvSpPr>
        <p:spPr>
          <a:xfrm>
            <a:off x="1137819" y="5657969"/>
            <a:ext cx="4349432" cy="610783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Ernährungsanalyse</a:t>
            </a:r>
            <a:endParaRPr lang="de-CH" sz="2100" kern="1200" dirty="0"/>
          </a:p>
        </p:txBody>
      </p:sp>
      <p:pic>
        <p:nvPicPr>
          <p:cNvPr id="5124" name="Picture 4" descr="Der Lebensmittelkreis - Ernährungstips für Kids - Ernährung bei Kindern und  Jugendlichen">
            <a:extLst>
              <a:ext uri="{FF2B5EF4-FFF2-40B4-BE49-F238E27FC236}">
                <a16:creationId xmlns:a16="http://schemas.microsoft.com/office/drawing/2014/main" id="{25C6E487-BE32-4FB8-A55A-BD6DE29C3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2" y="5494552"/>
            <a:ext cx="949052" cy="949052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D3D49848-E845-4BFA-A865-1CDD7B01C370}"/>
              </a:ext>
            </a:extLst>
          </p:cNvPr>
          <p:cNvSpPr/>
          <p:nvPr/>
        </p:nvSpPr>
        <p:spPr>
          <a:xfrm>
            <a:off x="7070311" y="5657969"/>
            <a:ext cx="4349432" cy="610783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Anamnese/Abschlussbericht</a:t>
            </a:r>
            <a:endParaRPr lang="de-CH" sz="2100" kern="12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C265028-3A55-4824-952A-A07C8EF2002C}"/>
              </a:ext>
            </a:extLst>
          </p:cNvPr>
          <p:cNvSpPr/>
          <p:nvPr/>
        </p:nvSpPr>
        <p:spPr>
          <a:xfrm>
            <a:off x="6332585" y="5505909"/>
            <a:ext cx="949052" cy="890463"/>
          </a:xfrm>
          <a:prstGeom prst="ellipse">
            <a:avLst/>
          </a:prstGeom>
          <a:blipFill rotWithShape="1">
            <a:blip r:embed="rId10"/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0FA012-8BA8-31F8-B085-4C5863DC66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618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E76F7-E14B-4BD5-88D6-8C0AAEEA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Auswahl Hilfsmittel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5136BCC-996C-4F48-9EEF-E021C4079C33}"/>
              </a:ext>
            </a:extLst>
          </p:cNvPr>
          <p:cNvSpPr/>
          <p:nvPr/>
        </p:nvSpPr>
        <p:spPr>
          <a:xfrm>
            <a:off x="1137819" y="2667444"/>
            <a:ext cx="4349432" cy="754661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Patientenauswahl</a:t>
            </a: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600" dirty="0"/>
              <a:t>Register, Arzt, freiwillig Patient</a:t>
            </a:r>
            <a:endParaRPr lang="de-CH" sz="1600" kern="1200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2CCF6732-526B-4C18-A34D-532EFC0D5E20}"/>
              </a:ext>
            </a:extLst>
          </p:cNvPr>
          <p:cNvSpPr/>
          <p:nvPr/>
        </p:nvSpPr>
        <p:spPr>
          <a:xfrm>
            <a:off x="7033820" y="5092503"/>
            <a:ext cx="4349432" cy="598052"/>
          </a:xfrm>
          <a:custGeom>
            <a:avLst/>
            <a:gdLst>
              <a:gd name="connsiteX0" fmla="*/ 0 w 4349432"/>
              <a:gd name="connsiteY0" fmla="*/ 0 h 598050"/>
              <a:gd name="connsiteX1" fmla="*/ 4050407 w 4349432"/>
              <a:gd name="connsiteY1" fmla="*/ 0 h 598050"/>
              <a:gd name="connsiteX2" fmla="*/ 4349432 w 4349432"/>
              <a:gd name="connsiteY2" fmla="*/ 299025 h 598050"/>
              <a:gd name="connsiteX3" fmla="*/ 4050407 w 4349432"/>
              <a:gd name="connsiteY3" fmla="*/ 598050 h 598050"/>
              <a:gd name="connsiteX4" fmla="*/ 0 w 4349432"/>
              <a:gd name="connsiteY4" fmla="*/ 598050 h 598050"/>
              <a:gd name="connsiteX5" fmla="*/ 0 w 4349432"/>
              <a:gd name="connsiteY5" fmla="*/ 0 h 59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598050">
                <a:moveTo>
                  <a:pt x="4349432" y="598049"/>
                </a:moveTo>
                <a:lnTo>
                  <a:pt x="299025" y="598049"/>
                </a:lnTo>
                <a:lnTo>
                  <a:pt x="0" y="299025"/>
                </a:lnTo>
                <a:lnTo>
                  <a:pt x="299025" y="1"/>
                </a:lnTo>
                <a:lnTo>
                  <a:pt x="4349432" y="1"/>
                </a:lnTo>
                <a:lnTo>
                  <a:pt x="4349432" y="5980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236" tIns="91441" rIns="170688" bIns="9144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Patienten-Tagebuch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FEE1B2A-120A-457E-8F64-ECA6D91A9551}"/>
              </a:ext>
            </a:extLst>
          </p:cNvPr>
          <p:cNvSpPr/>
          <p:nvPr/>
        </p:nvSpPr>
        <p:spPr>
          <a:xfrm>
            <a:off x="6292770" y="4931616"/>
            <a:ext cx="1015634" cy="919825"/>
          </a:xfrm>
          <a:prstGeom prst="ellipse">
            <a:avLst/>
          </a:prstGeom>
          <a:blipFill rotWithShape="1">
            <a:blip r:embed="rId3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C167479-1180-4C7B-9A12-73796A937811}"/>
              </a:ext>
            </a:extLst>
          </p:cNvPr>
          <p:cNvSpPr/>
          <p:nvPr/>
        </p:nvSpPr>
        <p:spPr>
          <a:xfrm>
            <a:off x="1137832" y="5019975"/>
            <a:ext cx="4349432" cy="743108"/>
          </a:xfrm>
          <a:custGeom>
            <a:avLst/>
            <a:gdLst>
              <a:gd name="connsiteX0" fmla="*/ 0 w 4349432"/>
              <a:gd name="connsiteY0" fmla="*/ 0 h 743107"/>
              <a:gd name="connsiteX1" fmla="*/ 3977879 w 4349432"/>
              <a:gd name="connsiteY1" fmla="*/ 0 h 743107"/>
              <a:gd name="connsiteX2" fmla="*/ 4349432 w 4349432"/>
              <a:gd name="connsiteY2" fmla="*/ 371554 h 743107"/>
              <a:gd name="connsiteX3" fmla="*/ 3977879 w 4349432"/>
              <a:gd name="connsiteY3" fmla="*/ 743107 h 743107"/>
              <a:gd name="connsiteX4" fmla="*/ 0 w 4349432"/>
              <a:gd name="connsiteY4" fmla="*/ 743107 h 743107"/>
              <a:gd name="connsiteX5" fmla="*/ 0 w 4349432"/>
              <a:gd name="connsiteY5" fmla="*/ 0 h 7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43107">
                <a:moveTo>
                  <a:pt x="4349432" y="743106"/>
                </a:moveTo>
                <a:lnTo>
                  <a:pt x="371553" y="743106"/>
                </a:lnTo>
                <a:lnTo>
                  <a:pt x="0" y="371553"/>
                </a:lnTo>
                <a:lnTo>
                  <a:pt x="371553" y="1"/>
                </a:lnTo>
                <a:lnTo>
                  <a:pt x="4349432" y="1"/>
                </a:lnTo>
                <a:lnTo>
                  <a:pt x="4349432" y="743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501" tIns="80011" rIns="149352" bIns="80010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Karteikarten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98A4920-8BB6-4F73-BFE3-361C578D9DF4}"/>
              </a:ext>
            </a:extLst>
          </p:cNvPr>
          <p:cNvSpPr/>
          <p:nvPr/>
        </p:nvSpPr>
        <p:spPr>
          <a:xfrm>
            <a:off x="7020154" y="2699357"/>
            <a:ext cx="4349432" cy="729644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3D-Modelle</a:t>
            </a:r>
            <a:endParaRPr lang="de-CH" sz="2100" kern="1200" dirty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CDFB58-80BA-44A0-9759-0A986898DFB7}"/>
              </a:ext>
            </a:extLst>
          </p:cNvPr>
          <p:cNvSpPr/>
          <p:nvPr/>
        </p:nvSpPr>
        <p:spPr>
          <a:xfrm>
            <a:off x="7020154" y="3818378"/>
            <a:ext cx="4349432" cy="729644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kern="1200" dirty="0"/>
              <a:t>Attrappen Devices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E14EEA1C-2F72-48DB-9025-6AB45BE7D89C}"/>
              </a:ext>
            </a:extLst>
          </p:cNvPr>
          <p:cNvSpPr/>
          <p:nvPr/>
        </p:nvSpPr>
        <p:spPr>
          <a:xfrm>
            <a:off x="1137819" y="3845482"/>
            <a:ext cx="4349432" cy="754661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100" dirty="0"/>
              <a:t>Software</a:t>
            </a:r>
            <a:endParaRPr lang="de-CH" sz="2100" kern="1200" dirty="0"/>
          </a:p>
        </p:txBody>
      </p:sp>
      <p:pic>
        <p:nvPicPr>
          <p:cNvPr id="4098" name="Picture 2" descr="COVID-19-Register: Zwischenergebnis präsentiert">
            <a:extLst>
              <a:ext uri="{FF2B5EF4-FFF2-40B4-BE49-F238E27FC236}">
                <a16:creationId xmlns:a16="http://schemas.microsoft.com/office/drawing/2014/main" id="{64E0CF80-C74A-444F-99CC-6DADDB4C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0" y="2603548"/>
            <a:ext cx="891249" cy="866026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mbedded Software: Definition, Beispiele und Vor- und Nachteile">
            <a:extLst>
              <a:ext uri="{FF2B5EF4-FFF2-40B4-BE49-F238E27FC236}">
                <a16:creationId xmlns:a16="http://schemas.microsoft.com/office/drawing/2014/main" id="{48156F9E-7423-4B88-8EA5-F471D347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9" y="3750187"/>
            <a:ext cx="891249" cy="866026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rben der Bewegung - Material für die Sprachförderung in der Grundschule,  Bildkarten zur Sprachförderung für Deutsch, DaZ u… | Bildkarten, Karten,  Sprachförderung">
            <a:extLst>
              <a:ext uri="{FF2B5EF4-FFF2-40B4-BE49-F238E27FC236}">
                <a16:creationId xmlns:a16="http://schemas.microsoft.com/office/drawing/2014/main" id="{DD0A14D4-D0CB-4879-AF0A-E8408AA6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9" y="4972147"/>
            <a:ext cx="895740" cy="866026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tockfotos Herz anatomie Bilder, Stockfotografie Herz anatomie -  lizenzfreie Fotos | Depositphotos">
            <a:extLst>
              <a:ext uri="{FF2B5EF4-FFF2-40B4-BE49-F238E27FC236}">
                <a16:creationId xmlns:a16="http://schemas.microsoft.com/office/drawing/2014/main" id="{BDA8C64D-0001-40FC-9DBC-B18CA6CA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71" y="2606006"/>
            <a:ext cx="1015634" cy="959680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erzschrittmacher / Defibrillatoren | Kardiovaskuläres Zentrum Darmstadt">
            <a:extLst>
              <a:ext uri="{FF2B5EF4-FFF2-40B4-BE49-F238E27FC236}">
                <a16:creationId xmlns:a16="http://schemas.microsoft.com/office/drawing/2014/main" id="{750E8BF4-8898-4C55-8B95-6CCE1562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70" y="3726573"/>
            <a:ext cx="1057825" cy="919825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662E905-C304-9E3E-EB67-A351AA48DAC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998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05C57-F704-46E5-B04B-60CFEA21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Auswahl Strategien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924A7FD1-1F5F-4E0F-81FE-E205EA8E4CF4}"/>
              </a:ext>
            </a:extLst>
          </p:cNvPr>
          <p:cNvSpPr/>
          <p:nvPr/>
        </p:nvSpPr>
        <p:spPr>
          <a:xfrm>
            <a:off x="1054966" y="2157171"/>
            <a:ext cx="7677150" cy="16194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5665A2F9-153C-451D-98DD-499122F1FC7A}"/>
              </a:ext>
            </a:extLst>
          </p:cNvPr>
          <p:cNvSpPr/>
          <p:nvPr/>
        </p:nvSpPr>
        <p:spPr>
          <a:xfrm>
            <a:off x="1510018" y="3776657"/>
            <a:ext cx="3259363" cy="2701432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000" b="1" u="sng" dirty="0"/>
              <a:t>Interessante </a:t>
            </a:r>
            <a:r>
              <a:rPr lang="de-CH" sz="2000" b="1" u="sng" dirty="0" err="1"/>
              <a:t>Wissenvermittlung</a:t>
            </a:r>
            <a:endParaRPr lang="de-CH" sz="2000" dirty="0"/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Patient miteinbeziehen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Lernkarten, </a:t>
            </a:r>
            <a:r>
              <a:rPr lang="de-CH" sz="2000" dirty="0" err="1"/>
              <a:t>Attrapen</a:t>
            </a:r>
            <a:r>
              <a:rPr lang="de-CH" sz="2000" dirty="0"/>
              <a:t>, Modell, Schulungskitt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C73A4C9-65FC-42D1-B517-C0507C5BB62A}"/>
              </a:ext>
            </a:extLst>
          </p:cNvPr>
          <p:cNvSpPr/>
          <p:nvPr/>
        </p:nvSpPr>
        <p:spPr>
          <a:xfrm>
            <a:off x="5075339" y="3776658"/>
            <a:ext cx="3259363" cy="2701431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8" rIns="267121" bIns="267121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2000" b="1" u="sng" dirty="0"/>
              <a:t>Motivierende Gesprächsführung</a:t>
            </a:r>
            <a:endParaRPr lang="de-CH" sz="20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Offene Fragen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2000" dirty="0"/>
              <a:t>Aktives Zuhören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20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u="sng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AB8EF2C-1DBE-4CDE-B567-F0AC71A07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56" y="2327260"/>
            <a:ext cx="2120388" cy="126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feil: gestreift nach rechts 4">
            <a:extLst>
              <a:ext uri="{FF2B5EF4-FFF2-40B4-BE49-F238E27FC236}">
                <a16:creationId xmlns:a16="http://schemas.microsoft.com/office/drawing/2014/main" id="{1AC0CC72-6AAF-476C-8E69-7F63A463C78D}"/>
              </a:ext>
            </a:extLst>
          </p:cNvPr>
          <p:cNvSpPr/>
          <p:nvPr/>
        </p:nvSpPr>
        <p:spPr>
          <a:xfrm>
            <a:off x="9037580" y="4298946"/>
            <a:ext cx="1386275" cy="108093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/>
              <a:t>Ziel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3AC74CE-E423-4AC4-A370-F07BE868F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31995" y="2327261"/>
            <a:ext cx="2120387" cy="126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Pfeil: gestreift nach rechts 17">
            <a:extLst>
              <a:ext uri="{FF2B5EF4-FFF2-40B4-BE49-F238E27FC236}">
                <a16:creationId xmlns:a16="http://schemas.microsoft.com/office/drawing/2014/main" id="{524366A5-92AD-4CEB-8733-09B711D42C69}"/>
              </a:ext>
            </a:extLst>
          </p:cNvPr>
          <p:cNvSpPr/>
          <p:nvPr/>
        </p:nvSpPr>
        <p:spPr>
          <a:xfrm>
            <a:off x="5935578" y="5682121"/>
            <a:ext cx="320843" cy="309799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D275F8B-0B62-4090-936F-8BD5B350E000}"/>
              </a:ext>
            </a:extLst>
          </p:cNvPr>
          <p:cNvSpPr txBox="1"/>
          <p:nvPr/>
        </p:nvSpPr>
        <p:spPr>
          <a:xfrm>
            <a:off x="6239464" y="5493204"/>
            <a:ext cx="17402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Ambivalenz hervorrufen</a:t>
            </a:r>
          </a:p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E582B-887A-E8D5-2FB4-29F078F265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562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8BB9F-DF10-4D24-96D6-2F704E0E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Strategien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D298CCA-A458-4F3C-B8D8-8E4FF9532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644" y="2378976"/>
            <a:ext cx="3383680" cy="2266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Bild 2" descr="http://www.raphaelsklinik.de/sites/default/files/imagecache/gallery_preview/raphaelsklinik/bilder/galerien/galerie-1996/IMG_1690.jpg">
            <a:extLst>
              <a:ext uri="{FF2B5EF4-FFF2-40B4-BE49-F238E27FC236}">
                <a16:creationId xmlns:a16="http://schemas.microsoft.com/office/drawing/2014/main" id="{CCC0E419-9DE6-46B0-8934-CF150F784E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61" y="2378976"/>
            <a:ext cx="3383679" cy="226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1553C9-C1F2-4DDB-85D3-DFD3C861E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36" r="8009" b="7705"/>
          <a:stretch/>
        </p:blipFill>
        <p:spPr>
          <a:xfrm>
            <a:off x="2289339" y="5010202"/>
            <a:ext cx="1026289" cy="1043556"/>
          </a:xfrm>
          <a:prstGeom prst="ellipse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24C5D9-BE8F-4F32-944D-4D5C2B8F3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6" t="-1" r="8146" b="2076"/>
          <a:stretch/>
        </p:blipFill>
        <p:spPr>
          <a:xfrm>
            <a:off x="6894746" y="5010203"/>
            <a:ext cx="1079707" cy="1043556"/>
          </a:xfrm>
          <a:prstGeom prst="ellipse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04C24A9-2E01-7D37-11AE-A70BD3F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9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9961E-E918-4799-BC1D-DDE71546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 1. Beratung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6D5CF04-7896-4185-8756-DD1533C99348}"/>
              </a:ext>
            </a:extLst>
          </p:cNvPr>
          <p:cNvSpPr txBox="1"/>
          <p:nvPr/>
        </p:nvSpPr>
        <p:spPr>
          <a:xfrm>
            <a:off x="6391564" y="4727420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8E82301-B35C-41A8-81DA-245F4272655B}"/>
              </a:ext>
            </a:extLst>
          </p:cNvPr>
          <p:cNvSpPr/>
          <p:nvPr/>
        </p:nvSpPr>
        <p:spPr>
          <a:xfrm>
            <a:off x="1184938" y="2407447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1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Krankheitsverständnis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Ursachen, Symptome, Zusammenhänge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FD16276-E460-4B30-B188-07C4B99CCB2C}"/>
              </a:ext>
            </a:extLst>
          </p:cNvPr>
          <p:cNvSpPr/>
          <p:nvPr/>
        </p:nvSpPr>
        <p:spPr>
          <a:xfrm>
            <a:off x="1184938" y="3433826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Therapiekonzept 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Arzt, Devices/Operationen, Medikation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5E299F0-7DC3-4B8E-92F5-FFEE265F918C}"/>
              </a:ext>
            </a:extLst>
          </p:cNvPr>
          <p:cNvSpPr/>
          <p:nvPr/>
        </p:nvSpPr>
        <p:spPr>
          <a:xfrm>
            <a:off x="1184938" y="4470520"/>
            <a:ext cx="5425177" cy="733956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Lebensstiländerungen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Ernährung, Salz, Noxen, Flüssigkeit, Bewegung, </a:t>
            </a:r>
            <a:r>
              <a:rPr lang="de-CH" sz="1300" kern="1200" dirty="0" err="1">
                <a:cs typeface="Arial" panose="020B0604020202020204" pitchFamily="34" charset="0"/>
              </a:rPr>
              <a:t>Soz.Umfeld</a:t>
            </a:r>
            <a:endParaRPr lang="de-CH" sz="1300" kern="1200" dirty="0">
              <a:cs typeface="Arial" panose="020B0604020202020204" pitchFamily="34" charset="0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C0B59652-2087-4CA0-A74A-E24101D3D18D}"/>
              </a:ext>
            </a:extLst>
          </p:cNvPr>
          <p:cNvSpPr/>
          <p:nvPr/>
        </p:nvSpPr>
        <p:spPr>
          <a:xfrm>
            <a:off x="1184938" y="5558417"/>
            <a:ext cx="5425177" cy="733956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Selbstmanagementmassnahmen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Gewichts-, BD-, Pulskontrollen, Alarmzeichen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55B43690-31CF-48E2-BCA4-EDFE579D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85" t="9348" r="14953" b="20143"/>
          <a:stretch/>
        </p:blipFill>
        <p:spPr>
          <a:xfrm>
            <a:off x="7689525" y="2675138"/>
            <a:ext cx="2604657" cy="176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520D76FD-74BE-4A92-A334-298FB3EEDF15}"/>
              </a:ext>
            </a:extLst>
          </p:cNvPr>
          <p:cNvSpPr/>
          <p:nvPr/>
        </p:nvSpPr>
        <p:spPr>
          <a:xfrm>
            <a:off x="7305962" y="4635087"/>
            <a:ext cx="386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Ich werde von jetzt an immer im Liegen wägen, ich erziele so eindeutig bessere Werte!</a:t>
            </a:r>
          </a:p>
        </p:txBody>
      </p:sp>
      <p:pic>
        <p:nvPicPr>
          <p:cNvPr id="5122" name="Picture 2" descr="Die Herbst-Apotheke: Die 100 besten Medikamente für das Schmuddel-Wetter -  Gesundheit - Bild.de">
            <a:extLst>
              <a:ext uri="{FF2B5EF4-FFF2-40B4-BE49-F238E27FC236}">
                <a16:creationId xmlns:a16="http://schemas.microsoft.com/office/drawing/2014/main" id="{98EBE927-8C35-474A-8C20-E9B28BA7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6" y="3362157"/>
            <a:ext cx="1027770" cy="87729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üraufkleber - Strichfiguren / Strichmännchen: Problemlösung, Sport. (Nr.  88) - Nikkel-Art.ch">
            <a:extLst>
              <a:ext uri="{FF2B5EF4-FFF2-40B4-BE49-F238E27FC236}">
                <a16:creationId xmlns:a16="http://schemas.microsoft.com/office/drawing/2014/main" id="{EFDFBF39-D6D1-457D-8F90-60FE5252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4" y="4360975"/>
            <a:ext cx="991135" cy="95237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richfiguren / strichmännchen: diät, gewicht, fitness. (nr. fototapete •  fototapeten Fitnesscenter, Storyboard, Strichmännchen | myloview.de">
            <a:extLst>
              <a:ext uri="{FF2B5EF4-FFF2-40B4-BE49-F238E27FC236}">
                <a16:creationId xmlns:a16="http://schemas.microsoft.com/office/drawing/2014/main" id="{1D652FA7-9DEC-46D1-ABC9-A12435B0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0" y="5437261"/>
            <a:ext cx="991135" cy="97626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trichfiguren / Strichmännchen: Idee, Glühbirne. (Nr. 8) | Strichmännchen,  Strichm, Flipchart gestalten">
            <a:extLst>
              <a:ext uri="{FF2B5EF4-FFF2-40B4-BE49-F238E27FC236}">
                <a16:creationId xmlns:a16="http://schemas.microsoft.com/office/drawing/2014/main" id="{481470D6-0A75-4F6E-8DE7-7BF9D0BD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0" y="2298238"/>
            <a:ext cx="1027770" cy="95237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1062886-1EA5-0173-AB58-67CBD80089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14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9961E-E918-4799-BC1D-DDE71546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2. Beratung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8E82301-B35C-41A8-81DA-245F4272655B}"/>
              </a:ext>
            </a:extLst>
          </p:cNvPr>
          <p:cNvSpPr/>
          <p:nvPr/>
        </p:nvSpPr>
        <p:spPr>
          <a:xfrm>
            <a:off x="2329654" y="2383793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1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Offene Fragen? </a:t>
            </a:r>
            <a:r>
              <a:rPr lang="de-CH" sz="1700" dirty="0">
                <a:cs typeface="Arial" panose="020B0604020202020204" pitchFamily="34" charset="0"/>
              </a:rPr>
              <a:t>Wiederholung</a:t>
            </a:r>
            <a:endParaRPr lang="de-CH" sz="1700" kern="1200" dirty="0">
              <a:cs typeface="Arial" panose="020B0604020202020204" pitchFamily="34" charset="0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Ursachen, Symptome, Zusammenhänge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FD16276-E460-4B30-B188-07C4B99CCB2C}"/>
              </a:ext>
            </a:extLst>
          </p:cNvPr>
          <p:cNvSpPr/>
          <p:nvPr/>
        </p:nvSpPr>
        <p:spPr>
          <a:xfrm>
            <a:off x="2329654" y="3398242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dirty="0">
                <a:cs typeface="Arial" panose="020B0604020202020204" pitchFamily="34" charset="0"/>
              </a:rPr>
              <a:t>Medikation</a:t>
            </a:r>
            <a:endParaRPr lang="de-CH" sz="1700" kern="1200" dirty="0">
              <a:cs typeface="Arial" panose="020B0604020202020204" pitchFamily="34" charset="0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Wichtigkeit der Medikation</a:t>
            </a:r>
            <a:r>
              <a:rPr lang="de-CH" sz="1300" dirty="0">
                <a:cs typeface="Arial" panose="020B0604020202020204" pitchFamily="34" charset="0"/>
              </a:rPr>
              <a:t>, Nebenwirkungen? Probleme?</a:t>
            </a:r>
            <a:endParaRPr lang="de-CH" sz="1300" kern="1200" dirty="0">
              <a:cs typeface="Arial" panose="020B0604020202020204" pitchFamily="34" charset="0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5E299F0-7DC3-4B8E-92F5-FFEE265F918C}"/>
              </a:ext>
            </a:extLst>
          </p:cNvPr>
          <p:cNvSpPr/>
          <p:nvPr/>
        </p:nvSpPr>
        <p:spPr>
          <a:xfrm>
            <a:off x="2329654" y="4521900"/>
            <a:ext cx="5425177" cy="733956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Lebensstiländerungen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Ernährung, Salz, Noxen, Flüssigkeit, Bewegung, Soz. Umfeld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C0B59652-2087-4CA0-A74A-E24101D3D18D}"/>
              </a:ext>
            </a:extLst>
          </p:cNvPr>
          <p:cNvSpPr/>
          <p:nvPr/>
        </p:nvSpPr>
        <p:spPr>
          <a:xfrm>
            <a:off x="2329654" y="5683097"/>
            <a:ext cx="5425177" cy="733956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Massnahmeplan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SMART-Ziele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6B08A6D-3FCE-499F-8A9A-1DA78EC4149B}"/>
              </a:ext>
            </a:extLst>
          </p:cNvPr>
          <p:cNvSpPr/>
          <p:nvPr/>
        </p:nvSpPr>
        <p:spPr>
          <a:xfrm>
            <a:off x="1668861" y="5573888"/>
            <a:ext cx="1027770" cy="999672"/>
          </a:xfrm>
          <a:prstGeom prst="ellipse">
            <a:avLst/>
          </a:prstGeom>
          <a:blipFill rotWithShape="1">
            <a:blip r:embed="rId2"/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pic>
        <p:nvPicPr>
          <p:cNvPr id="17" name="Picture 4" descr="Türaufkleber - Strichfiguren / Strichmännchen: Problemlösung, Sport. (Nr.  88) - Nikkel-Art.ch">
            <a:extLst>
              <a:ext uri="{FF2B5EF4-FFF2-40B4-BE49-F238E27FC236}">
                <a16:creationId xmlns:a16="http://schemas.microsoft.com/office/drawing/2014/main" id="{BE6AF2C0-9101-488C-82A2-DBA5BCF3E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30" y="4412690"/>
            <a:ext cx="991135" cy="95237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e Herbst-Apotheke: Die 100 besten Medikamente für das Schmuddel-Wetter -  Gesundheit - Bild.de">
            <a:extLst>
              <a:ext uri="{FF2B5EF4-FFF2-40B4-BE49-F238E27FC236}">
                <a16:creationId xmlns:a16="http://schemas.microsoft.com/office/drawing/2014/main" id="{62BEA539-9CB3-425C-9DF5-CDFF2BDB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95" y="3326573"/>
            <a:ext cx="1027770" cy="87729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richfiguren / Strichmännchen: Lösung. (Nr. 102) | Skizze notizen,  Strichmännchen, Vektorgrafik">
            <a:extLst>
              <a:ext uri="{FF2B5EF4-FFF2-40B4-BE49-F238E27FC236}">
                <a16:creationId xmlns:a16="http://schemas.microsoft.com/office/drawing/2014/main" id="{62817446-3CB4-4789-B623-CE8A5731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26" y="2260342"/>
            <a:ext cx="1027770" cy="9311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4D4585-C6E9-A667-BB8F-5F4D2B04EC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62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9961E-E918-4799-BC1D-DDE71546C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 3. / 4.  Beratung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F8E82301-B35C-41A8-81DA-245F4272655B}"/>
              </a:ext>
            </a:extLst>
          </p:cNvPr>
          <p:cNvSpPr/>
          <p:nvPr/>
        </p:nvSpPr>
        <p:spPr>
          <a:xfrm>
            <a:off x="2484336" y="2759154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1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Offene Fragen? </a:t>
            </a:r>
            <a:r>
              <a:rPr lang="de-CH" sz="1700" dirty="0">
                <a:cs typeface="Arial" panose="020B0604020202020204" pitchFamily="34" charset="0"/>
              </a:rPr>
              <a:t>Wiederholung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Ursachen, Symptome, Zusammenhänge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FD16276-E460-4B30-B188-07C4B99CCB2C}"/>
              </a:ext>
            </a:extLst>
          </p:cNvPr>
          <p:cNvSpPr/>
          <p:nvPr/>
        </p:nvSpPr>
        <p:spPr>
          <a:xfrm>
            <a:off x="2484336" y="3863888"/>
            <a:ext cx="5425177" cy="73395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Umsetzung Massnahmeplan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300" dirty="0">
                <a:cs typeface="Arial" panose="020B0604020202020204" pitchFamily="34" charset="0"/>
              </a:rPr>
              <a:t>Barrieren finden und lösen</a:t>
            </a:r>
          </a:p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CH" sz="1300" kern="1200" dirty="0">
              <a:cs typeface="Arial" panose="020B0604020202020204" pitchFamily="34" charset="0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5E299F0-7DC3-4B8E-92F5-FFEE265F918C}"/>
              </a:ext>
            </a:extLst>
          </p:cNvPr>
          <p:cNvSpPr/>
          <p:nvPr/>
        </p:nvSpPr>
        <p:spPr>
          <a:xfrm>
            <a:off x="2576934" y="4968622"/>
            <a:ext cx="5332579" cy="733956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Gestaltung des Alltags</a:t>
            </a: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300" dirty="0">
                <a:cs typeface="Arial" panose="020B0604020202020204" pitchFamily="34" charset="0"/>
              </a:rPr>
              <a:t>Sauna, Ferien, lange Busfahren/Flüge</a:t>
            </a:r>
            <a:endParaRPr lang="de-CH" sz="1300" kern="1200" dirty="0">
              <a:cs typeface="Arial" panose="020B0604020202020204" pitchFamily="34" charset="0"/>
            </a:endParaRPr>
          </a:p>
        </p:txBody>
      </p:sp>
      <p:pic>
        <p:nvPicPr>
          <p:cNvPr id="15" name="Picture 4" descr="Strichfiguren / Strichmännchen: Lösung. (Nr. 102) | Skizze notizen,  Strichmännchen, Vektorgrafik">
            <a:extLst>
              <a:ext uri="{FF2B5EF4-FFF2-40B4-BE49-F238E27FC236}">
                <a16:creationId xmlns:a16="http://schemas.microsoft.com/office/drawing/2014/main" id="{D3101044-D408-4493-A5A8-3C2FE2DD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3" y="2660573"/>
            <a:ext cx="1027770" cy="931117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7A72C971-A181-4DF9-9A13-1BADFC29D951}"/>
              </a:ext>
            </a:extLst>
          </p:cNvPr>
          <p:cNvSpPr/>
          <p:nvPr/>
        </p:nvSpPr>
        <p:spPr>
          <a:xfrm>
            <a:off x="1823543" y="3743377"/>
            <a:ext cx="1027770" cy="999672"/>
          </a:xfrm>
          <a:prstGeom prst="ellipse">
            <a:avLst/>
          </a:prstGeom>
          <a:blipFill rotWithShape="1">
            <a:blip r:embed="rId3"/>
            <a:srcRect/>
            <a:stretch>
              <a:fillRect l="-21000" r="-2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pic>
        <p:nvPicPr>
          <p:cNvPr id="7170" name="Picture 2" descr="Strichfiguren / Strichmännchen: Koffer, Reise. (Nr. 159) | Strichmännchen,  Stricher, Strichm">
            <a:extLst>
              <a:ext uri="{FF2B5EF4-FFF2-40B4-BE49-F238E27FC236}">
                <a16:creationId xmlns:a16="http://schemas.microsoft.com/office/drawing/2014/main" id="{C2E58652-E3B2-40B2-8D63-689D2CDE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43" y="4838865"/>
            <a:ext cx="1027770" cy="9860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6219A1-1F95-4F6B-1948-CBFC36422F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77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B9432-C133-4DD7-BDE9-D1C6AF99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Hindernisse HIB in Arztpraxis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6FAE9CF-FCE7-4017-A1BB-813AA1089881}"/>
              </a:ext>
            </a:extLst>
          </p:cNvPr>
          <p:cNvSpPr/>
          <p:nvPr/>
        </p:nvSpPr>
        <p:spPr>
          <a:xfrm>
            <a:off x="819039" y="3671405"/>
            <a:ext cx="4464162" cy="716982"/>
          </a:xfrm>
          <a:custGeom>
            <a:avLst/>
            <a:gdLst>
              <a:gd name="connsiteX0" fmla="*/ 0 w 5177859"/>
              <a:gd name="connsiteY0" fmla="*/ 0 h 1086406"/>
              <a:gd name="connsiteX1" fmla="*/ 4634656 w 5177859"/>
              <a:gd name="connsiteY1" fmla="*/ 0 h 1086406"/>
              <a:gd name="connsiteX2" fmla="*/ 5177859 w 5177859"/>
              <a:gd name="connsiteY2" fmla="*/ 543203 h 1086406"/>
              <a:gd name="connsiteX3" fmla="*/ 4634656 w 5177859"/>
              <a:gd name="connsiteY3" fmla="*/ 1086406 h 1086406"/>
              <a:gd name="connsiteX4" fmla="*/ 0 w 5177859"/>
              <a:gd name="connsiteY4" fmla="*/ 1086406 h 1086406"/>
              <a:gd name="connsiteX5" fmla="*/ 0 w 5177859"/>
              <a:gd name="connsiteY5" fmla="*/ 0 h 10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859" h="1086406">
                <a:moveTo>
                  <a:pt x="5177859" y="1086405"/>
                </a:moveTo>
                <a:lnTo>
                  <a:pt x="543203" y="1086405"/>
                </a:lnTo>
                <a:lnTo>
                  <a:pt x="0" y="543203"/>
                </a:lnTo>
                <a:lnTo>
                  <a:pt x="543203" y="1"/>
                </a:lnTo>
                <a:lnTo>
                  <a:pt x="5177859" y="1"/>
                </a:lnTo>
                <a:lnTo>
                  <a:pt x="5177859" y="1086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676" tIns="133351" rIns="248920" bIns="133351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dirty="0"/>
              <a:t>Bereitstellen der Strukturen: Zeit, Räumlichkeiten, Entwicklung Leitfaden usw.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6197461-FCFC-46CA-9D6B-0C5B3E43762A}"/>
              </a:ext>
            </a:extLst>
          </p:cNvPr>
          <p:cNvSpPr/>
          <p:nvPr/>
        </p:nvSpPr>
        <p:spPr>
          <a:xfrm>
            <a:off x="251918" y="3578083"/>
            <a:ext cx="969272" cy="904729"/>
          </a:xfrm>
          <a:prstGeom prst="ellipse">
            <a:avLst/>
          </a:prstGeom>
          <a:blipFill rotWithShape="1">
            <a:blip r:embed="rId2"/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EC60CF1-80C5-415D-ABF6-514E0E603BD0}"/>
              </a:ext>
            </a:extLst>
          </p:cNvPr>
          <p:cNvSpPr/>
          <p:nvPr/>
        </p:nvSpPr>
        <p:spPr>
          <a:xfrm>
            <a:off x="6125763" y="3688487"/>
            <a:ext cx="4296703" cy="780061"/>
          </a:xfrm>
          <a:custGeom>
            <a:avLst/>
            <a:gdLst>
              <a:gd name="connsiteX0" fmla="*/ 0 w 5177859"/>
              <a:gd name="connsiteY0" fmla="*/ 0 h 1086406"/>
              <a:gd name="connsiteX1" fmla="*/ 4634656 w 5177859"/>
              <a:gd name="connsiteY1" fmla="*/ 0 h 1086406"/>
              <a:gd name="connsiteX2" fmla="*/ 5177859 w 5177859"/>
              <a:gd name="connsiteY2" fmla="*/ 543203 h 1086406"/>
              <a:gd name="connsiteX3" fmla="*/ 4634656 w 5177859"/>
              <a:gd name="connsiteY3" fmla="*/ 1086406 h 1086406"/>
              <a:gd name="connsiteX4" fmla="*/ 0 w 5177859"/>
              <a:gd name="connsiteY4" fmla="*/ 1086406 h 1086406"/>
              <a:gd name="connsiteX5" fmla="*/ 0 w 5177859"/>
              <a:gd name="connsiteY5" fmla="*/ 0 h 10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859" h="1086406">
                <a:moveTo>
                  <a:pt x="5177859" y="1086405"/>
                </a:moveTo>
                <a:lnTo>
                  <a:pt x="543203" y="1086405"/>
                </a:lnTo>
                <a:lnTo>
                  <a:pt x="0" y="543203"/>
                </a:lnTo>
                <a:lnTo>
                  <a:pt x="543203" y="1"/>
                </a:lnTo>
                <a:lnTo>
                  <a:pt x="5177859" y="1"/>
                </a:lnTo>
                <a:lnTo>
                  <a:pt x="5177859" y="1086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675" tIns="133351" rIns="248920" bIns="133349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dirty="0"/>
              <a:t>Zusammenarbeit Spezialisten</a:t>
            </a: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400" dirty="0"/>
              <a:t>Z. T. fehlende Ansprechpartner, kein Bericht, Medianpassung ohne Info an HA </a:t>
            </a:r>
            <a:endParaRPr lang="de-CH" sz="1400" kern="1200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561D2F0-C926-4C8C-9E51-EB8B3C269047}"/>
              </a:ext>
            </a:extLst>
          </p:cNvPr>
          <p:cNvSpPr/>
          <p:nvPr/>
        </p:nvSpPr>
        <p:spPr>
          <a:xfrm>
            <a:off x="6185399" y="2404302"/>
            <a:ext cx="4237068" cy="823042"/>
          </a:xfrm>
          <a:custGeom>
            <a:avLst/>
            <a:gdLst>
              <a:gd name="connsiteX0" fmla="*/ 0 w 5177859"/>
              <a:gd name="connsiteY0" fmla="*/ 0 h 1086406"/>
              <a:gd name="connsiteX1" fmla="*/ 4634656 w 5177859"/>
              <a:gd name="connsiteY1" fmla="*/ 0 h 1086406"/>
              <a:gd name="connsiteX2" fmla="*/ 5177859 w 5177859"/>
              <a:gd name="connsiteY2" fmla="*/ 543203 h 1086406"/>
              <a:gd name="connsiteX3" fmla="*/ 4634656 w 5177859"/>
              <a:gd name="connsiteY3" fmla="*/ 1086406 h 1086406"/>
              <a:gd name="connsiteX4" fmla="*/ 0 w 5177859"/>
              <a:gd name="connsiteY4" fmla="*/ 1086406 h 1086406"/>
              <a:gd name="connsiteX5" fmla="*/ 0 w 5177859"/>
              <a:gd name="connsiteY5" fmla="*/ 0 h 10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859" h="1086406">
                <a:moveTo>
                  <a:pt x="5177859" y="1086405"/>
                </a:moveTo>
                <a:lnTo>
                  <a:pt x="543203" y="1086405"/>
                </a:lnTo>
                <a:lnTo>
                  <a:pt x="0" y="543203"/>
                </a:lnTo>
                <a:lnTo>
                  <a:pt x="543203" y="1"/>
                </a:lnTo>
                <a:lnTo>
                  <a:pt x="5177859" y="1"/>
                </a:lnTo>
                <a:lnTo>
                  <a:pt x="5177859" y="1086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676" tIns="133351" rIns="24892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dirty="0"/>
              <a:t>Patienten </a:t>
            </a:r>
          </a:p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400" kern="1200" dirty="0"/>
              <a:t>Depression</a:t>
            </a:r>
            <a:r>
              <a:rPr lang="de-CH" sz="1400" dirty="0"/>
              <a:t>, Alter, Demenz, Angehörige, falsche Erwartungen</a:t>
            </a:r>
            <a:endParaRPr lang="de-CH" sz="1400" kern="12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E835202-8BBF-4940-8778-A8C07BBD096F}"/>
              </a:ext>
            </a:extLst>
          </p:cNvPr>
          <p:cNvSpPr/>
          <p:nvPr/>
        </p:nvSpPr>
        <p:spPr>
          <a:xfrm>
            <a:off x="5633370" y="2493267"/>
            <a:ext cx="890675" cy="823043"/>
          </a:xfrm>
          <a:prstGeom prst="ellipse">
            <a:avLst/>
          </a:prstGeom>
          <a:blipFill rotWithShape="1">
            <a:blip r:embed="rId3"/>
            <a:srcRect/>
            <a:stretch>
              <a:fillRect l="-16000" r="-1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pic>
        <p:nvPicPr>
          <p:cNvPr id="5122" name="Picture 2" descr="Strichfiguren / Strichmännchen: Vertrag, Zusammenarbeit, Deal, Freunde.  (Nr. 17) Stock-Vektorgrafik | Adobe Stock">
            <a:extLst>
              <a:ext uri="{FF2B5EF4-FFF2-40B4-BE49-F238E27FC236}">
                <a16:creationId xmlns:a16="http://schemas.microsoft.com/office/drawing/2014/main" id="{4D385D2E-1B0F-AA81-27D5-74D6B28FD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/>
          <a:stretch/>
        </p:blipFill>
        <p:spPr bwMode="auto">
          <a:xfrm>
            <a:off x="5573735" y="3563820"/>
            <a:ext cx="921377" cy="98335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01B5F88-6598-2FE2-BF6C-EC2E93B5983F}"/>
              </a:ext>
            </a:extLst>
          </p:cNvPr>
          <p:cNvSpPr/>
          <p:nvPr/>
        </p:nvSpPr>
        <p:spPr>
          <a:xfrm>
            <a:off x="6429700" y="5059634"/>
            <a:ext cx="3992767" cy="688447"/>
          </a:xfrm>
          <a:custGeom>
            <a:avLst/>
            <a:gdLst>
              <a:gd name="connsiteX0" fmla="*/ 0 w 5425177"/>
              <a:gd name="connsiteY0" fmla="*/ 0 h 733955"/>
              <a:gd name="connsiteX1" fmla="*/ 5058200 w 5425177"/>
              <a:gd name="connsiteY1" fmla="*/ 0 h 733955"/>
              <a:gd name="connsiteX2" fmla="*/ 5425177 w 5425177"/>
              <a:gd name="connsiteY2" fmla="*/ 366978 h 733955"/>
              <a:gd name="connsiteX3" fmla="*/ 5058200 w 5425177"/>
              <a:gd name="connsiteY3" fmla="*/ 733955 h 733955"/>
              <a:gd name="connsiteX4" fmla="*/ 0 w 5425177"/>
              <a:gd name="connsiteY4" fmla="*/ 733955 h 733955"/>
              <a:gd name="connsiteX5" fmla="*/ 0 w 5425177"/>
              <a:gd name="connsiteY5" fmla="*/ 0 h 7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177" h="733955">
                <a:moveTo>
                  <a:pt x="5425177" y="733954"/>
                </a:moveTo>
                <a:lnTo>
                  <a:pt x="366977" y="733954"/>
                </a:lnTo>
                <a:lnTo>
                  <a:pt x="0" y="366977"/>
                </a:lnTo>
                <a:lnTo>
                  <a:pt x="366977" y="1"/>
                </a:lnTo>
                <a:lnTo>
                  <a:pt x="5425177" y="1"/>
                </a:lnTo>
                <a:lnTo>
                  <a:pt x="5425177" y="733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143" tIns="64771" rIns="120904" bIns="64770" numCol="1" spcCol="1270" anchor="t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>
                <a:cs typeface="Arial" panose="020B0604020202020204" pitchFamily="34" charset="0"/>
              </a:rPr>
              <a:t>Kein Tarif, </a:t>
            </a:r>
            <a:endParaRPr lang="de-CH" sz="1700" dirty="0">
              <a:cs typeface="Arial" panose="020B0604020202020204" pitchFamily="34" charset="0"/>
            </a:endParaRPr>
          </a:p>
          <a:p>
            <a:pPr marL="285750" lvl="0" indent="-28575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300" kern="1200" dirty="0">
                <a:cs typeface="Arial" panose="020B0604020202020204" pitchFamily="34" charset="0"/>
              </a:rPr>
              <a:t>00.1370, 00.1375</a:t>
            </a:r>
          </a:p>
        </p:txBody>
      </p:sp>
      <p:pic>
        <p:nvPicPr>
          <p:cNvPr id="4" name="Picture 6" descr="Gehalt / Saläre: Manager in der Schweiz müssen sich mit kleinem Plus  zufrieden geben">
            <a:extLst>
              <a:ext uri="{FF2B5EF4-FFF2-40B4-BE49-F238E27FC236}">
                <a16:creationId xmlns:a16="http://schemas.microsoft.com/office/drawing/2014/main" id="{EFE3B181-7BB3-AF5F-475A-4228582F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70" y="4886883"/>
            <a:ext cx="973489" cy="937758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00D956-76D8-61F1-199B-A75E3B8E61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FFD5D23-81B7-A6C8-F5DD-B8E406F63E40}"/>
              </a:ext>
            </a:extLst>
          </p:cNvPr>
          <p:cNvSpPr/>
          <p:nvPr/>
        </p:nvSpPr>
        <p:spPr>
          <a:xfrm>
            <a:off x="819039" y="5029404"/>
            <a:ext cx="4464162" cy="904729"/>
          </a:xfrm>
          <a:custGeom>
            <a:avLst/>
            <a:gdLst>
              <a:gd name="connsiteX0" fmla="*/ 0 w 5177859"/>
              <a:gd name="connsiteY0" fmla="*/ 0 h 1086406"/>
              <a:gd name="connsiteX1" fmla="*/ 4634656 w 5177859"/>
              <a:gd name="connsiteY1" fmla="*/ 0 h 1086406"/>
              <a:gd name="connsiteX2" fmla="*/ 5177859 w 5177859"/>
              <a:gd name="connsiteY2" fmla="*/ 543203 h 1086406"/>
              <a:gd name="connsiteX3" fmla="*/ 4634656 w 5177859"/>
              <a:gd name="connsiteY3" fmla="*/ 1086406 h 1086406"/>
              <a:gd name="connsiteX4" fmla="*/ 0 w 5177859"/>
              <a:gd name="connsiteY4" fmla="*/ 1086406 h 1086406"/>
              <a:gd name="connsiteX5" fmla="*/ 0 w 5177859"/>
              <a:gd name="connsiteY5" fmla="*/ 0 h 10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859" h="1086406">
                <a:moveTo>
                  <a:pt x="5177859" y="1086405"/>
                </a:moveTo>
                <a:lnTo>
                  <a:pt x="543203" y="1086405"/>
                </a:lnTo>
                <a:lnTo>
                  <a:pt x="0" y="543203"/>
                </a:lnTo>
                <a:lnTo>
                  <a:pt x="543203" y="1"/>
                </a:lnTo>
                <a:lnTo>
                  <a:pt x="5177859" y="1"/>
                </a:lnTo>
                <a:lnTo>
                  <a:pt x="5177859" y="1086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676" tIns="133351" rIns="248920" bIns="133351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dirty="0"/>
              <a:t>Komplexer HI-Patient in Arztpraxis</a:t>
            </a:r>
          </a:p>
          <a:p>
            <a:pPr marL="285750" lvl="0" indent="-28575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400" kern="1200" dirty="0"/>
              <a:t>Keine Erfahrung HIB</a:t>
            </a:r>
          </a:p>
          <a:p>
            <a:pPr marL="285750" lvl="0" indent="-28575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Kein </a:t>
            </a:r>
            <a:r>
              <a:rPr lang="de-CH" sz="1400" dirty="0" err="1"/>
              <a:t>Know</a:t>
            </a:r>
            <a:r>
              <a:rPr lang="de-CH" sz="1400" dirty="0"/>
              <a:t> </a:t>
            </a:r>
            <a:r>
              <a:rPr lang="de-CH" sz="1400" dirty="0" err="1"/>
              <a:t>How</a:t>
            </a:r>
            <a:r>
              <a:rPr lang="de-CH" sz="1400" dirty="0"/>
              <a:t> Kardiologie</a:t>
            </a:r>
            <a:endParaRPr lang="de-CH" sz="1400" kern="1200" dirty="0"/>
          </a:p>
        </p:txBody>
      </p:sp>
      <p:pic>
        <p:nvPicPr>
          <p:cNvPr id="15" name="Bild 2">
            <a:extLst>
              <a:ext uri="{FF2B5EF4-FFF2-40B4-BE49-F238E27FC236}">
                <a16:creationId xmlns:a16="http://schemas.microsoft.com/office/drawing/2014/main" id="{ED981576-DF5C-0CDF-736E-3BAFDCF5D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0" y="4934979"/>
            <a:ext cx="932210" cy="9377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6E69ED64-34BC-9FEE-1451-B4FF732B395B}"/>
              </a:ext>
            </a:extLst>
          </p:cNvPr>
          <p:cNvSpPr/>
          <p:nvPr/>
        </p:nvSpPr>
        <p:spPr>
          <a:xfrm>
            <a:off x="1046133" y="2661581"/>
            <a:ext cx="4237068" cy="493157"/>
          </a:xfrm>
          <a:custGeom>
            <a:avLst/>
            <a:gdLst>
              <a:gd name="connsiteX0" fmla="*/ 0 w 5177859"/>
              <a:gd name="connsiteY0" fmla="*/ 0 h 1086406"/>
              <a:gd name="connsiteX1" fmla="*/ 4634656 w 5177859"/>
              <a:gd name="connsiteY1" fmla="*/ 0 h 1086406"/>
              <a:gd name="connsiteX2" fmla="*/ 5177859 w 5177859"/>
              <a:gd name="connsiteY2" fmla="*/ 543203 h 1086406"/>
              <a:gd name="connsiteX3" fmla="*/ 4634656 w 5177859"/>
              <a:gd name="connsiteY3" fmla="*/ 1086406 h 1086406"/>
              <a:gd name="connsiteX4" fmla="*/ 0 w 5177859"/>
              <a:gd name="connsiteY4" fmla="*/ 1086406 h 1086406"/>
              <a:gd name="connsiteX5" fmla="*/ 0 w 5177859"/>
              <a:gd name="connsiteY5" fmla="*/ 0 h 108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7859" h="1086406">
                <a:moveTo>
                  <a:pt x="5177859" y="1086405"/>
                </a:moveTo>
                <a:lnTo>
                  <a:pt x="543203" y="1086405"/>
                </a:lnTo>
                <a:lnTo>
                  <a:pt x="0" y="543203"/>
                </a:lnTo>
                <a:lnTo>
                  <a:pt x="543203" y="1"/>
                </a:lnTo>
                <a:lnTo>
                  <a:pt x="5177859" y="1"/>
                </a:lnTo>
                <a:lnTo>
                  <a:pt x="5177859" y="108640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0676" tIns="133351" rIns="248920" bIns="133350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1700" kern="1200" dirty="0"/>
              <a:t>Arzt: Notwendigkeit MPK</a:t>
            </a:r>
          </a:p>
        </p:txBody>
      </p:sp>
      <p:pic>
        <p:nvPicPr>
          <p:cNvPr id="14" name="Picture 2" descr="Strichfiguren / Strichmännchen: Information, Auskunft. (Nr. 4)  Stock-Vektorgrafik | Adobe Stock">
            <a:extLst>
              <a:ext uri="{FF2B5EF4-FFF2-40B4-BE49-F238E27FC236}">
                <a16:creationId xmlns:a16="http://schemas.microsoft.com/office/drawing/2014/main" id="{7BC62862-5DE7-5653-6EDD-834D93FB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0" y="2380480"/>
            <a:ext cx="975934" cy="9047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95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A26DF-061E-C6BC-F147-14FA0489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Evaluation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E05048-FDAA-E032-C3BB-1913823A2B4C}"/>
              </a:ext>
            </a:extLst>
          </p:cNvPr>
          <p:cNvSpPr txBox="1"/>
          <p:nvPr/>
        </p:nvSpPr>
        <p:spPr>
          <a:xfrm>
            <a:off x="1573052" y="2211112"/>
            <a:ext cx="782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3-Dimensionenmodell nach Avedis Donabedian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4E6690B-0AE7-CCEB-1B3D-70EE906269A5}"/>
              </a:ext>
            </a:extLst>
          </p:cNvPr>
          <p:cNvGrpSpPr/>
          <p:nvPr/>
        </p:nvGrpSpPr>
        <p:grpSpPr>
          <a:xfrm>
            <a:off x="922677" y="3049723"/>
            <a:ext cx="7828398" cy="2847582"/>
            <a:chOff x="922676" y="3049723"/>
            <a:chExt cx="8175025" cy="3124278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58770685-14CB-BB6C-DEA4-4F785062C97F}"/>
                </a:ext>
              </a:extLst>
            </p:cNvPr>
            <p:cNvSpPr/>
            <p:nvPr/>
          </p:nvSpPr>
          <p:spPr>
            <a:xfrm>
              <a:off x="922676" y="3049723"/>
              <a:ext cx="8175025" cy="13459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7" name="Rechteck: abgerundete Ecken 6">
              <a:extLst>
                <a:ext uri="{FF2B5EF4-FFF2-40B4-BE49-F238E27FC236}">
                  <a16:creationId xmlns:a16="http://schemas.microsoft.com/office/drawing/2014/main" id="{5566CF5E-4452-A7E3-F472-5538C49BAFE3}"/>
                </a:ext>
              </a:extLst>
            </p:cNvPr>
            <p:cNvSpPr/>
            <p:nvPr/>
          </p:nvSpPr>
          <p:spPr>
            <a:xfrm>
              <a:off x="1192211" y="3223574"/>
              <a:ext cx="2198249" cy="88084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de-CH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de-CH" dirty="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49C771F-AACC-45AD-4DC4-16EB403DD487}"/>
                </a:ext>
              </a:extLst>
            </p:cNvPr>
            <p:cNvSpPr/>
            <p:nvPr/>
          </p:nvSpPr>
          <p:spPr>
            <a:xfrm>
              <a:off x="1006458" y="4387912"/>
              <a:ext cx="2494344" cy="1786087"/>
            </a:xfrm>
            <a:custGeom>
              <a:avLst/>
              <a:gdLst>
                <a:gd name="connsiteX0" fmla="*/ 207834 w 2824083"/>
                <a:gd name="connsiteY0" fmla="*/ 0 h 1979374"/>
                <a:gd name="connsiteX1" fmla="*/ 2616249 w 2824083"/>
                <a:gd name="connsiteY1" fmla="*/ 0 h 1979374"/>
                <a:gd name="connsiteX2" fmla="*/ 2824083 w 2824083"/>
                <a:gd name="connsiteY2" fmla="*/ 207834 h 1979374"/>
                <a:gd name="connsiteX3" fmla="*/ 2824083 w 2824083"/>
                <a:gd name="connsiteY3" fmla="*/ 1979374 h 1979374"/>
                <a:gd name="connsiteX4" fmla="*/ 2824083 w 2824083"/>
                <a:gd name="connsiteY4" fmla="*/ 1979374 h 1979374"/>
                <a:gd name="connsiteX5" fmla="*/ 0 w 2824083"/>
                <a:gd name="connsiteY5" fmla="*/ 1979374 h 1979374"/>
                <a:gd name="connsiteX6" fmla="*/ 0 w 2824083"/>
                <a:gd name="connsiteY6" fmla="*/ 1979374 h 1979374"/>
                <a:gd name="connsiteX7" fmla="*/ 0 w 2824083"/>
                <a:gd name="connsiteY7" fmla="*/ 207834 h 1979374"/>
                <a:gd name="connsiteX8" fmla="*/ 207834 w 2824083"/>
                <a:gd name="connsiteY8" fmla="*/ 0 h 19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083" h="1979374">
                  <a:moveTo>
                    <a:pt x="2616249" y="1979374"/>
                  </a:moveTo>
                  <a:lnTo>
                    <a:pt x="207834" y="1979374"/>
                  </a:lnTo>
                  <a:cubicBezTo>
                    <a:pt x="93050" y="1979374"/>
                    <a:pt x="0" y="1886324"/>
                    <a:pt x="0" y="177154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824083" y="0"/>
                  </a:lnTo>
                  <a:lnTo>
                    <a:pt x="2824083" y="0"/>
                  </a:lnTo>
                  <a:lnTo>
                    <a:pt x="2824083" y="1771540"/>
                  </a:lnTo>
                  <a:cubicBezTo>
                    <a:pt x="2824083" y="1886324"/>
                    <a:pt x="2731033" y="1979374"/>
                    <a:pt x="2616249" y="197937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889" tIns="128017" rIns="188890" bIns="188889" numCol="1" spcCol="1270" anchor="t" anchorCtr="0">
              <a:no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Indikation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Prozessabläufe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Beratungsablauf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Strategien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155A8750-8557-9022-C674-9594B398CC4A}"/>
                </a:ext>
              </a:extLst>
            </p:cNvPr>
            <p:cNvSpPr/>
            <p:nvPr/>
          </p:nvSpPr>
          <p:spPr>
            <a:xfrm>
              <a:off x="6329937" y="4387914"/>
              <a:ext cx="2618047" cy="1786087"/>
            </a:xfrm>
            <a:custGeom>
              <a:avLst/>
              <a:gdLst>
                <a:gd name="connsiteX0" fmla="*/ 207834 w 2824083"/>
                <a:gd name="connsiteY0" fmla="*/ 0 h 1979374"/>
                <a:gd name="connsiteX1" fmla="*/ 2616249 w 2824083"/>
                <a:gd name="connsiteY1" fmla="*/ 0 h 1979374"/>
                <a:gd name="connsiteX2" fmla="*/ 2824083 w 2824083"/>
                <a:gd name="connsiteY2" fmla="*/ 207834 h 1979374"/>
                <a:gd name="connsiteX3" fmla="*/ 2824083 w 2824083"/>
                <a:gd name="connsiteY3" fmla="*/ 1979374 h 1979374"/>
                <a:gd name="connsiteX4" fmla="*/ 2824083 w 2824083"/>
                <a:gd name="connsiteY4" fmla="*/ 1979374 h 1979374"/>
                <a:gd name="connsiteX5" fmla="*/ 0 w 2824083"/>
                <a:gd name="connsiteY5" fmla="*/ 1979374 h 1979374"/>
                <a:gd name="connsiteX6" fmla="*/ 0 w 2824083"/>
                <a:gd name="connsiteY6" fmla="*/ 1979374 h 1979374"/>
                <a:gd name="connsiteX7" fmla="*/ 0 w 2824083"/>
                <a:gd name="connsiteY7" fmla="*/ 207834 h 1979374"/>
                <a:gd name="connsiteX8" fmla="*/ 207834 w 2824083"/>
                <a:gd name="connsiteY8" fmla="*/ 0 h 19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083" h="1979374">
                  <a:moveTo>
                    <a:pt x="2616249" y="1979374"/>
                  </a:moveTo>
                  <a:lnTo>
                    <a:pt x="207834" y="1979374"/>
                  </a:lnTo>
                  <a:cubicBezTo>
                    <a:pt x="93050" y="1979374"/>
                    <a:pt x="0" y="1886324"/>
                    <a:pt x="0" y="177154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824083" y="0"/>
                  </a:lnTo>
                  <a:lnTo>
                    <a:pt x="2824083" y="0"/>
                  </a:lnTo>
                  <a:lnTo>
                    <a:pt x="2824083" y="1771540"/>
                  </a:lnTo>
                  <a:cubicBezTo>
                    <a:pt x="2824083" y="1886324"/>
                    <a:pt x="2731033" y="1979374"/>
                    <a:pt x="2616249" y="197937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889" tIns="128017" rIns="188890" bIns="188889" numCol="1" spcCol="1270" anchor="t" anchorCtr="0">
              <a:no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Profit Patient subjektiv/objektiv 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Patientenzufriedenheit</a:t>
              </a: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D3555C3-D902-EA3B-2A0D-553DD49874A9}"/>
                </a:ext>
              </a:extLst>
            </p:cNvPr>
            <p:cNvSpPr/>
            <p:nvPr/>
          </p:nvSpPr>
          <p:spPr>
            <a:xfrm>
              <a:off x="3643220" y="4387913"/>
              <a:ext cx="2494345" cy="1786087"/>
            </a:xfrm>
            <a:custGeom>
              <a:avLst/>
              <a:gdLst>
                <a:gd name="connsiteX0" fmla="*/ 207834 w 2824083"/>
                <a:gd name="connsiteY0" fmla="*/ 0 h 1979374"/>
                <a:gd name="connsiteX1" fmla="*/ 2616249 w 2824083"/>
                <a:gd name="connsiteY1" fmla="*/ 0 h 1979374"/>
                <a:gd name="connsiteX2" fmla="*/ 2824083 w 2824083"/>
                <a:gd name="connsiteY2" fmla="*/ 207834 h 1979374"/>
                <a:gd name="connsiteX3" fmla="*/ 2824083 w 2824083"/>
                <a:gd name="connsiteY3" fmla="*/ 1979374 h 1979374"/>
                <a:gd name="connsiteX4" fmla="*/ 2824083 w 2824083"/>
                <a:gd name="connsiteY4" fmla="*/ 1979374 h 1979374"/>
                <a:gd name="connsiteX5" fmla="*/ 0 w 2824083"/>
                <a:gd name="connsiteY5" fmla="*/ 1979374 h 1979374"/>
                <a:gd name="connsiteX6" fmla="*/ 0 w 2824083"/>
                <a:gd name="connsiteY6" fmla="*/ 1979374 h 1979374"/>
                <a:gd name="connsiteX7" fmla="*/ 0 w 2824083"/>
                <a:gd name="connsiteY7" fmla="*/ 207834 h 1979374"/>
                <a:gd name="connsiteX8" fmla="*/ 207834 w 2824083"/>
                <a:gd name="connsiteY8" fmla="*/ 0 h 197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083" h="1979374">
                  <a:moveTo>
                    <a:pt x="2616249" y="1979374"/>
                  </a:moveTo>
                  <a:lnTo>
                    <a:pt x="207834" y="1979374"/>
                  </a:lnTo>
                  <a:cubicBezTo>
                    <a:pt x="93050" y="1979374"/>
                    <a:pt x="0" y="1886324"/>
                    <a:pt x="0" y="177154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2824083" y="0"/>
                  </a:lnTo>
                  <a:lnTo>
                    <a:pt x="2824083" y="0"/>
                  </a:lnTo>
                  <a:lnTo>
                    <a:pt x="2824083" y="1771540"/>
                  </a:lnTo>
                  <a:cubicBezTo>
                    <a:pt x="2824083" y="1886324"/>
                    <a:pt x="2731033" y="1979374"/>
                    <a:pt x="2616249" y="1979374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889" tIns="128017" rIns="188890" bIns="188889" numCol="1" spcCol="1270" anchor="t" anchorCtr="0">
              <a:noAutofit/>
            </a:bodyPr>
            <a:lstStyle/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Qualifikationen Personal/Patient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Räumlichkeiten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Hilfsmittel, Dokumente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de-CH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Software</a:t>
              </a: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252EFCD8-B929-CCAA-F73E-8635075FE42D}"/>
                </a:ext>
              </a:extLst>
            </p:cNvPr>
            <p:cNvSpPr/>
            <p:nvPr/>
          </p:nvSpPr>
          <p:spPr>
            <a:xfrm>
              <a:off x="3862630" y="3223574"/>
              <a:ext cx="2142759" cy="8808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B855C1F1-B60E-1BF0-5970-BB7D8227454D}"/>
                </a:ext>
              </a:extLst>
            </p:cNvPr>
            <p:cNvSpPr/>
            <p:nvPr/>
          </p:nvSpPr>
          <p:spPr>
            <a:xfrm>
              <a:off x="6664551" y="3223574"/>
              <a:ext cx="1970338" cy="88084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CH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607B617-327D-6430-1656-4DA5DD7B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054" y="3475188"/>
              <a:ext cx="1498565" cy="458311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8788453-43EE-6C82-35ED-E4B09CFDADB3}"/>
                </a:ext>
              </a:extLst>
            </p:cNvPr>
            <p:cNvSpPr txBox="1"/>
            <p:nvPr/>
          </p:nvSpPr>
          <p:spPr>
            <a:xfrm>
              <a:off x="4141009" y="3495741"/>
              <a:ext cx="1738359" cy="344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solidFill>
                    <a:schemeClr val="accent1">
                      <a:lumMod val="50000"/>
                    </a:schemeClr>
                  </a:solidFill>
                </a:rPr>
                <a:t>Strukturqualität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8ABC712-E66E-8ACD-0899-F16EE59BAB05}"/>
                </a:ext>
              </a:extLst>
            </p:cNvPr>
            <p:cNvSpPr txBox="1"/>
            <p:nvPr/>
          </p:nvSpPr>
          <p:spPr>
            <a:xfrm>
              <a:off x="6819744" y="3475187"/>
              <a:ext cx="1738359" cy="337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400" dirty="0">
                  <a:solidFill>
                    <a:schemeClr val="accent1">
                      <a:lumMod val="50000"/>
                    </a:schemeClr>
                  </a:solidFill>
                </a:rPr>
                <a:t>Ergebnisqualität</a:t>
              </a: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642CAFA3-07B2-3BC9-4557-05133DCC9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6" r="8009" b="7705"/>
          <a:stretch/>
        </p:blipFill>
        <p:spPr>
          <a:xfrm>
            <a:off x="2466937" y="5532018"/>
            <a:ext cx="750144" cy="730570"/>
          </a:xfrm>
          <a:prstGeom prst="ellipse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BFF72C3-97FE-B1F8-18BB-3B7FDA982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6" r="8009" b="7705"/>
          <a:stretch/>
        </p:blipFill>
        <p:spPr>
          <a:xfrm>
            <a:off x="5039734" y="5576198"/>
            <a:ext cx="750145" cy="733555"/>
          </a:xfrm>
          <a:prstGeom prst="ellipse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28F7661-438F-4FE5-E0A3-40168C9F6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79C4947-D5F9-341A-EB11-63A1DD1B2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6" r="8009" b="7705"/>
          <a:stretch/>
        </p:blipFill>
        <p:spPr>
          <a:xfrm>
            <a:off x="7678320" y="5487083"/>
            <a:ext cx="750145" cy="7335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30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B51B5-D1AC-C81C-2E46-CB5F948F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Leitfaden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3FDC43-188C-9157-8D04-44523ED30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4" y="2218572"/>
            <a:ext cx="3484895" cy="43139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4FF1EF-9890-CB40-2DB2-D2BE28A0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577" y="2218570"/>
            <a:ext cx="3532620" cy="43139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BB1C6ED-CA2D-D56A-77EE-818498C2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4805" y="2218570"/>
            <a:ext cx="3500910" cy="43139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59E0839-A01B-34B0-A4FE-11D44AE542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89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923D6-F5CD-7566-CA92-457696CF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Disclosures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C3F8E41-C7D1-B694-73D6-D05EA25A8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71" y="3617805"/>
            <a:ext cx="9516975" cy="1305294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Ich habe keine über die normale Praxistätigkeit hinausgehenden Verbindungen oder Verpflichtungen gegenüber Pharmafirmen.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22CB10-CA86-B478-7D86-EEDD112C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11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8FC2-EF3C-708A-E898-F9364926A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Anamnese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D91669-D577-4661-3263-CC130B5C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" y="2186607"/>
            <a:ext cx="3468180" cy="43811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94BA81-06A1-1927-55C0-9A48A81C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65" y="2186607"/>
            <a:ext cx="3546571" cy="43924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16ECFD6-90F0-048A-4AE9-0BD467C94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77" y="2186607"/>
            <a:ext cx="3481586" cy="43924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3F4C5D2-57F7-D279-16C3-F43D79D81A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78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062F6-6C9B-E903-B543-E0BFE175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Checkliste Beratungsinhalt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AB8F1C-034A-49AC-FAEF-9AC1FCC36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DE13D8-E767-9780-3F5E-B9E26F425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068" y="2206486"/>
            <a:ext cx="2986947" cy="42692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A2586D-0FA9-3298-21EC-9F2779B4D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018" y="2206487"/>
            <a:ext cx="3082922" cy="42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5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9503E-3E4A-F38A-91C4-2F465235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Ernährungsanalyse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B66250-7476-AF4B-7EE4-406B37E9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12" y="2356652"/>
            <a:ext cx="3018278" cy="4228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19B408-B735-F1B8-6152-D483B1DCE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868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D4359-47D1-27F2-F02B-2441D0AB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Kurzinfo herzgesunde Ernährung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F241F9-CD98-C7C4-D6DE-812BD34F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66" y="2337684"/>
            <a:ext cx="2735985" cy="39464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BD8D31-019C-F47D-5A4D-FBEDCAB40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48" y="2337684"/>
            <a:ext cx="2820897" cy="39464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77BE25-0003-5CF6-531C-8A5B67609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96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ABC2B-A56D-F986-3294-F1D4D894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Novartis - Massnahmeplan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BEB54E-564B-561C-ECDA-2CF8C4D6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61" y="2478177"/>
            <a:ext cx="2458995" cy="34663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B5E2295-CF18-53AA-1021-000BF3CA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751" y="2481155"/>
            <a:ext cx="2479258" cy="34633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75A0D7-AB1F-9827-51A8-087D11E631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93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DF4DD-48AD-4402-B1DC-4F4244E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159"/>
            <a:ext cx="9613861" cy="1080938"/>
          </a:xfrm>
        </p:spPr>
        <p:txBody>
          <a:bodyPr>
            <a:normAutofit/>
          </a:bodyPr>
          <a:lstStyle/>
          <a:p>
            <a:r>
              <a:rPr lang="de-CH" dirty="0"/>
              <a:t>Herzlichen Dank – Fragen?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A4A849-CED2-4819-B9AB-184729A1D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Pin on Lebensweisheiten | Inspirierende Zitate zum Nachdenken">
            <a:extLst>
              <a:ext uri="{FF2B5EF4-FFF2-40B4-BE49-F238E27FC236}">
                <a16:creationId xmlns:a16="http://schemas.microsoft.com/office/drawing/2014/main" id="{72C6C611-D4A8-B0A5-4151-47181B159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8" b="22597"/>
          <a:stretch/>
        </p:blipFill>
        <p:spPr bwMode="auto">
          <a:xfrm>
            <a:off x="2286000" y="2345267"/>
            <a:ext cx="6053667" cy="3848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20BE8-E3BE-4FAD-99B5-C3F3907A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123DED1D-6E39-4B1E-B803-6C3598F757F3}"/>
              </a:ext>
            </a:extLst>
          </p:cNvPr>
          <p:cNvSpPr/>
          <p:nvPr/>
        </p:nvSpPr>
        <p:spPr>
          <a:xfrm>
            <a:off x="1084881" y="2254854"/>
            <a:ext cx="7985502" cy="16194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9CB4324-8439-40C3-8900-B9069B48D8DB}"/>
              </a:ext>
            </a:extLst>
          </p:cNvPr>
          <p:cNvSpPr/>
          <p:nvPr/>
        </p:nvSpPr>
        <p:spPr>
          <a:xfrm>
            <a:off x="1844165" y="3874147"/>
            <a:ext cx="2824084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CH" sz="8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Vorstellung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Ausgangslage Praxis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Rollen HA – Praxis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Herausforderung HIB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1600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31B4E7F4-6303-4E3B-A4D6-9E2BD0219446}"/>
              </a:ext>
            </a:extLst>
          </p:cNvPr>
          <p:cNvSpPr/>
          <p:nvPr/>
        </p:nvSpPr>
        <p:spPr>
          <a:xfrm>
            <a:off x="5383880" y="3874147"/>
            <a:ext cx="2824084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1" bIns="267121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8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Dokumente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Hilfsmittel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Strategien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Inhalte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Hindernisse 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Evaluation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Dokumente Novartis 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1600" dirty="0"/>
          </a:p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CH" sz="2900" kern="1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A0A0785-4091-4595-9489-4C403E2B5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62F10E-CE48-4321-BBE0-EF0D03262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822" y="2417625"/>
            <a:ext cx="1926771" cy="129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D31B8A-AC48-47FE-A9B7-56280E94E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537" y="2417625"/>
            <a:ext cx="1926771" cy="1293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32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7C706-2576-CE2F-9786-0086BCBB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Vorstellung 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E086A9B-C9AA-0C35-2055-B5AA46BC14D2}"/>
              </a:ext>
            </a:extLst>
          </p:cNvPr>
          <p:cNvSpPr/>
          <p:nvPr/>
        </p:nvSpPr>
        <p:spPr>
          <a:xfrm>
            <a:off x="1235544" y="3429000"/>
            <a:ext cx="2765198" cy="2773870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b="1" u="sng" dirty="0"/>
              <a:t>Berufliche Erfahrung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4 Jahre Hausarztpraxis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23 Jahre Kardiologie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3 Jahre Hausarztzentrum</a:t>
            </a:r>
          </a:p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600" dirty="0"/>
          </a:p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dirty="0"/>
              <a:t>		    	</a:t>
            </a:r>
          </a:p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600" dirty="0"/>
          </a:p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dirty="0"/>
              <a:t>	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7FE121C-6C0B-BED9-7994-C12CA6F1D324}"/>
              </a:ext>
            </a:extLst>
          </p:cNvPr>
          <p:cNvSpPr/>
          <p:nvPr/>
        </p:nvSpPr>
        <p:spPr>
          <a:xfrm>
            <a:off x="4099096" y="3429000"/>
            <a:ext cx="2765199" cy="2773870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8" rIns="267121" bIns="267121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b="1" u="sng" dirty="0"/>
              <a:t>Ausbildung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MPA EFZ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MPK leitend FA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MPK klinisch FA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Klinische Fachspezialistin MAS (in Ausbildung)</a:t>
            </a:r>
          </a:p>
          <a:p>
            <a:pPr lvl="1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dirty="0"/>
              <a:t>	</a:t>
            </a:r>
          </a:p>
          <a:p>
            <a:pPr lvl="1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dirty="0"/>
              <a:t>	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54F3629-EF13-7866-8EA6-80CC81286F1F}"/>
              </a:ext>
            </a:extLst>
          </p:cNvPr>
          <p:cNvSpPr/>
          <p:nvPr/>
        </p:nvSpPr>
        <p:spPr>
          <a:xfrm>
            <a:off x="1092829" y="2119393"/>
            <a:ext cx="8767967" cy="130960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2F5B9E-FEE2-4704-7300-14E12A487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20395"/>
          <a:stretch/>
        </p:blipFill>
        <p:spPr bwMode="auto">
          <a:xfrm>
            <a:off x="1851124" y="2272516"/>
            <a:ext cx="1534039" cy="91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Pfeil: gestreift nach rechts 16">
            <a:extLst>
              <a:ext uri="{FF2B5EF4-FFF2-40B4-BE49-F238E27FC236}">
                <a16:creationId xmlns:a16="http://schemas.microsoft.com/office/drawing/2014/main" id="{A2888494-443C-F865-30D0-73E0D9D00D5F}"/>
              </a:ext>
            </a:extLst>
          </p:cNvPr>
          <p:cNvSpPr/>
          <p:nvPr/>
        </p:nvSpPr>
        <p:spPr>
          <a:xfrm>
            <a:off x="1395356" y="5773458"/>
            <a:ext cx="433444" cy="337058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078F9DF-1A16-FF1F-2E3B-B841C1DB7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5116A99-9092-1FE0-A571-D14FC77702D5}"/>
              </a:ext>
            </a:extLst>
          </p:cNvPr>
          <p:cNvSpPr/>
          <p:nvPr/>
        </p:nvSpPr>
        <p:spPr>
          <a:xfrm>
            <a:off x="6962649" y="3429000"/>
            <a:ext cx="2765198" cy="2773870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8" rIns="267121" bIns="267121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b="1" u="sng" dirty="0"/>
              <a:t>Funktion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MPK leitend und klinisch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Klinische Fachspezialistin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Geschäftsführung ab 1/2023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55F195-6D05-EB7D-D29E-91886D6955BA}"/>
              </a:ext>
            </a:extLst>
          </p:cNvPr>
          <p:cNvSpPr txBox="1"/>
          <p:nvPr/>
        </p:nvSpPr>
        <p:spPr>
          <a:xfrm>
            <a:off x="1828800" y="5757321"/>
            <a:ext cx="181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Einführung CCM </a:t>
            </a:r>
          </a:p>
        </p:txBody>
      </p:sp>
      <p:pic>
        <p:nvPicPr>
          <p:cNvPr id="11" name="Bild 1" descr="Strichfiguren / Strichmännchen: Buch, Bildung, Ausbildung, Literatur. (Nr.  666) Stock-Vektorgrafik | Adobe Stock">
            <a:extLst>
              <a:ext uri="{FF2B5EF4-FFF2-40B4-BE49-F238E27FC236}">
                <a16:creationId xmlns:a16="http://schemas.microsoft.com/office/drawing/2014/main" id="{5949A60E-65E5-6E26-9A46-A8923371C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5728" r="12692" b="6933"/>
          <a:stretch/>
        </p:blipFill>
        <p:spPr bwMode="auto">
          <a:xfrm>
            <a:off x="4671800" y="2302587"/>
            <a:ext cx="1534040" cy="883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Strichfiguren / Strichmännchen: Planen, Planung. (Nr. 12) | Strichmännchen,  Strichmännchen bilder, Strichm">
            <a:extLst>
              <a:ext uri="{FF2B5EF4-FFF2-40B4-BE49-F238E27FC236}">
                <a16:creationId xmlns:a16="http://schemas.microsoft.com/office/drawing/2014/main" id="{2E3D5815-9B0F-4901-6244-A294011BCE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 b="7712"/>
          <a:stretch/>
        </p:blipFill>
        <p:spPr bwMode="auto">
          <a:xfrm>
            <a:off x="7578229" y="2272516"/>
            <a:ext cx="1534039" cy="883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143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45DA85-78B8-45EC-AE55-9905C54ED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Ausgangslage Arztpraxis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C1D4586-A742-4F16-845F-07CFAF86A92E}"/>
              </a:ext>
            </a:extLst>
          </p:cNvPr>
          <p:cNvSpPr/>
          <p:nvPr/>
        </p:nvSpPr>
        <p:spPr>
          <a:xfrm>
            <a:off x="510884" y="2093852"/>
            <a:ext cx="9613900" cy="114390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A750ED5-0042-4452-95A6-210551BC8550}"/>
              </a:ext>
            </a:extLst>
          </p:cNvPr>
          <p:cNvGrpSpPr/>
          <p:nvPr/>
        </p:nvGrpSpPr>
        <p:grpSpPr>
          <a:xfrm>
            <a:off x="631223" y="3151599"/>
            <a:ext cx="3948647" cy="3468827"/>
            <a:chOff x="316121" y="1547428"/>
            <a:chExt cx="2867910" cy="20514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Rechteck: obere Ecken abgerundet 18">
              <a:extLst>
                <a:ext uri="{FF2B5EF4-FFF2-40B4-BE49-F238E27FC236}">
                  <a16:creationId xmlns:a16="http://schemas.microsoft.com/office/drawing/2014/main" id="{27BCB25E-9E87-4516-9385-3F2744E64A04}"/>
                </a:ext>
              </a:extLst>
            </p:cNvPr>
            <p:cNvSpPr/>
            <p:nvPr/>
          </p:nvSpPr>
          <p:spPr>
            <a:xfrm rot="10800000">
              <a:off x="316121" y="1619488"/>
              <a:ext cx="2824083" cy="1979374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0" name="Rechteck: obere Ecken abgerundet 4">
              <a:extLst>
                <a:ext uri="{FF2B5EF4-FFF2-40B4-BE49-F238E27FC236}">
                  <a16:creationId xmlns:a16="http://schemas.microsoft.com/office/drawing/2014/main" id="{0CC6E071-3822-4E92-9FA1-7FAC0B795386}"/>
                </a:ext>
              </a:extLst>
            </p:cNvPr>
            <p:cNvSpPr txBox="1"/>
            <p:nvPr/>
          </p:nvSpPr>
          <p:spPr>
            <a:xfrm>
              <a:off x="359948" y="1547428"/>
              <a:ext cx="2824083" cy="205143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&gt;aufwändige Gesundheitsversorgung (QM,IT)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Wenig Grundversorger</a:t>
              </a:r>
            </a:p>
            <a:p>
              <a:pPr marL="45720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Wenig Zeit/Konsultation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Schlecht informierter Patient</a:t>
              </a:r>
            </a:p>
            <a:p>
              <a:pPr marL="45720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Viele chronisch Kranke</a:t>
              </a:r>
            </a:p>
            <a:p>
              <a:pPr marL="45720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Kardiopatient komplex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Hohe Anforderungen MPA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Verschwendung von Fachwissen MPA 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600" dirty="0"/>
                <a:t>Verschärfte Situation mit Corona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de-CH" sz="2400" kern="1200" dirty="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C8392FA-B61C-4FE7-A437-BA8AE0F709C5}"/>
              </a:ext>
            </a:extLst>
          </p:cNvPr>
          <p:cNvGrpSpPr/>
          <p:nvPr/>
        </p:nvGrpSpPr>
        <p:grpSpPr>
          <a:xfrm>
            <a:off x="6058935" y="3293050"/>
            <a:ext cx="3809136" cy="3319773"/>
            <a:chOff x="340994" y="1353037"/>
            <a:chExt cx="2824083" cy="21550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hteck: obere Ecken abgerundet 21">
              <a:extLst>
                <a:ext uri="{FF2B5EF4-FFF2-40B4-BE49-F238E27FC236}">
                  <a16:creationId xmlns:a16="http://schemas.microsoft.com/office/drawing/2014/main" id="{24C9D754-6D2F-44A3-A854-337342F25C04}"/>
                </a:ext>
              </a:extLst>
            </p:cNvPr>
            <p:cNvSpPr/>
            <p:nvPr/>
          </p:nvSpPr>
          <p:spPr>
            <a:xfrm rot="10800000">
              <a:off x="340994" y="1353037"/>
              <a:ext cx="2824083" cy="2155035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CH"/>
            </a:p>
          </p:txBody>
        </p:sp>
        <p:sp>
          <p:nvSpPr>
            <p:cNvPr id="23" name="Rechteck: obere Ecken abgerundet 4">
              <a:extLst>
                <a:ext uri="{FF2B5EF4-FFF2-40B4-BE49-F238E27FC236}">
                  <a16:creationId xmlns:a16="http://schemas.microsoft.com/office/drawing/2014/main" id="{21804E62-9D14-4BD4-AFBA-4B496F535286}"/>
                </a:ext>
              </a:extLst>
            </p:cNvPr>
            <p:cNvSpPr txBox="1"/>
            <p:nvPr/>
          </p:nvSpPr>
          <p:spPr>
            <a:xfrm>
              <a:off x="375283" y="1452829"/>
              <a:ext cx="2763210" cy="1932603"/>
            </a:xfrm>
            <a:prstGeom prst="rect">
              <a:avLst/>
            </a:prstGeom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marL="45720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800" dirty="0"/>
                <a:t>Befähigter, informierter und motivierter Patient</a:t>
              </a:r>
            </a:p>
            <a:p>
              <a:pPr marL="914400" lvl="1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200" dirty="0"/>
                <a:t>Bessere Lebensqualität</a:t>
              </a:r>
            </a:p>
            <a:p>
              <a:pPr marL="914400" lvl="1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200" dirty="0"/>
                <a:t>Bessere Prognose</a:t>
              </a:r>
            </a:p>
            <a:p>
              <a:pPr marL="914400" lvl="1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sz="1200" kern="1200" dirty="0"/>
                <a:t>Weniger Hospitalisationen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kern="1200" dirty="0"/>
                <a:t>Chance für MPA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dirty="0"/>
                <a:t>Entlastung Arzt</a:t>
              </a:r>
            </a:p>
            <a:p>
              <a:pPr marL="457200" lvl="0" indent="-45720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de-CH" kern="1200" dirty="0"/>
                <a:t>Weniger </a:t>
              </a:r>
              <a:r>
                <a:rPr lang="de-CH" dirty="0"/>
                <a:t>Kosten</a:t>
              </a:r>
              <a:endParaRPr lang="de-CH" kern="1200" dirty="0"/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DC53D484-9A84-48DC-BBE9-6AB36362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27" y="3927215"/>
            <a:ext cx="1353415" cy="114390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34686FA-1627-4824-9BB9-7DE7503F0F59}"/>
              </a:ext>
            </a:extLst>
          </p:cNvPr>
          <p:cNvSpPr txBox="1"/>
          <p:nvPr/>
        </p:nvSpPr>
        <p:spPr>
          <a:xfrm>
            <a:off x="4515442" y="5071119"/>
            <a:ext cx="1654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dirty="0"/>
              <a:t>MPK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CH" dirty="0"/>
              <a:t>Einführung </a:t>
            </a:r>
          </a:p>
          <a:p>
            <a:pPr algn="ctr"/>
            <a:r>
              <a:rPr lang="de-CH" dirty="0"/>
              <a:t>CCM</a:t>
            </a:r>
          </a:p>
          <a:p>
            <a:pPr algn="ctr"/>
            <a:r>
              <a:rPr lang="de-CH" dirty="0"/>
              <a:t>bzw. </a:t>
            </a:r>
            <a:r>
              <a:rPr lang="de-CH" b="1" u="sng" dirty="0"/>
              <a:t>HIB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8F4D2A-2BE9-A603-7100-C5ECC6EFA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602821-506D-D2E8-A29F-A24E52ABA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58304"/>
          <a:stretch/>
        </p:blipFill>
        <p:spPr>
          <a:xfrm>
            <a:off x="7637121" y="2192960"/>
            <a:ext cx="820026" cy="97824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389E59-F25D-D35E-7327-90428B656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9" t="58762" r="43917"/>
          <a:stretch/>
        </p:blipFill>
        <p:spPr>
          <a:xfrm>
            <a:off x="1872375" y="2192948"/>
            <a:ext cx="820026" cy="978254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56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E76F7-E14B-4BD5-88D6-8C0AAEEA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Rollen in der Praxis - Arzt/Ärztin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37514D6-7424-2FEE-4CB3-CEECC4454971}"/>
              </a:ext>
            </a:extLst>
          </p:cNvPr>
          <p:cNvSpPr/>
          <p:nvPr/>
        </p:nvSpPr>
        <p:spPr>
          <a:xfrm>
            <a:off x="712604" y="2363398"/>
            <a:ext cx="9613900" cy="16194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8AC121E-11B6-DE00-98C5-9E9F1835A958}"/>
              </a:ext>
            </a:extLst>
          </p:cNvPr>
          <p:cNvSpPr/>
          <p:nvPr/>
        </p:nvSpPr>
        <p:spPr>
          <a:xfrm>
            <a:off x="834957" y="4006443"/>
            <a:ext cx="2824084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Ansprechpartner für Patient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6A3E961-BB19-D843-73D3-F70F7ACB6CD0}"/>
              </a:ext>
            </a:extLst>
          </p:cNvPr>
          <p:cNvSpPr/>
          <p:nvPr/>
        </p:nvSpPr>
        <p:spPr>
          <a:xfrm>
            <a:off x="4050499" y="4006443"/>
            <a:ext cx="2938111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1" bIns="267121" numCol="1" spcCol="1270" anchor="t" anchorCtr="0">
            <a:noAutofit/>
          </a:bodyPr>
          <a:lstStyle/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Entscheidungsträger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Diagnostik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Diagnosen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Therapie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Verordnungen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552FFE69-6941-20AA-1DC8-C76BAE19AEB6}"/>
              </a:ext>
            </a:extLst>
          </p:cNvPr>
          <p:cNvSpPr/>
          <p:nvPr/>
        </p:nvSpPr>
        <p:spPr>
          <a:xfrm>
            <a:off x="7205585" y="4006443"/>
            <a:ext cx="2824083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8" rIns="267121" bIns="267121" numCol="1" spcCol="1270" anchor="t" anchorCtr="0">
            <a:noAutofit/>
          </a:bodyPr>
          <a:lstStyle/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Schnittstelle im interdisziplinärem Team</a:t>
            </a:r>
          </a:p>
          <a:p>
            <a:pPr marL="342900" indent="-34290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u="sng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dirty="0"/>
          </a:p>
        </p:txBody>
      </p:sp>
      <p:pic>
        <p:nvPicPr>
          <p:cNvPr id="26" name="Picture 2" descr="Strichfiguren / Strichmännchen: Beratung, Erzählung. (Nr. 424)  Stock-Vektorgrafik | Adobe Stock">
            <a:extLst>
              <a:ext uri="{FF2B5EF4-FFF2-40B4-BE49-F238E27FC236}">
                <a16:creationId xmlns:a16="http://schemas.microsoft.com/office/drawing/2014/main" id="{19DB3363-ED41-111E-366F-8FF4998EA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/>
          <a:stretch/>
        </p:blipFill>
        <p:spPr bwMode="auto">
          <a:xfrm>
            <a:off x="1435632" y="2489618"/>
            <a:ext cx="1971699" cy="136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Fototapete Strichfiguren / Strichmännchen: Wegweiser, Entscheidung, Ratlos  (Nr 564) Abbildung-strichfiguren.de">
            <a:extLst>
              <a:ext uri="{FF2B5EF4-FFF2-40B4-BE49-F238E27FC236}">
                <a16:creationId xmlns:a16="http://schemas.microsoft.com/office/drawing/2014/main" id="{A774C23B-7AA1-1872-95B3-B18CC65FB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r="8400"/>
          <a:stretch/>
        </p:blipFill>
        <p:spPr bwMode="auto">
          <a:xfrm>
            <a:off x="4479918" y="2489619"/>
            <a:ext cx="2079271" cy="136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Strichfiguren / Strichmännchen: Netzwerk, Internet, Zusammenarbeit. (Nr.  115) Stock-Vektorgrafik | Adobe Stock">
            <a:extLst>
              <a:ext uri="{FF2B5EF4-FFF2-40B4-BE49-F238E27FC236}">
                <a16:creationId xmlns:a16="http://schemas.microsoft.com/office/drawing/2014/main" id="{88CC251B-4647-F3F4-1575-C2F5C2D55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r="8696"/>
          <a:stretch/>
        </p:blipFill>
        <p:spPr bwMode="auto">
          <a:xfrm>
            <a:off x="7527674" y="2489619"/>
            <a:ext cx="2179904" cy="1367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0AA815A3-9A1D-F7D7-755E-59B643736D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33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E76F7-E14B-4BD5-88D6-8C0AAEEA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Rolle - MPA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C5136BCC-996C-4F48-9EEF-E021C4079C33}"/>
              </a:ext>
            </a:extLst>
          </p:cNvPr>
          <p:cNvSpPr/>
          <p:nvPr/>
        </p:nvSpPr>
        <p:spPr>
          <a:xfrm>
            <a:off x="1168750" y="3684621"/>
            <a:ext cx="3884910" cy="467464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Leistungsabrechnung</a:t>
            </a:r>
            <a:endParaRPr lang="de-CH" kern="1200" dirty="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AC167479-1180-4C7B-9A12-73796A937811}"/>
              </a:ext>
            </a:extLst>
          </p:cNvPr>
          <p:cNvSpPr/>
          <p:nvPr/>
        </p:nvSpPr>
        <p:spPr>
          <a:xfrm>
            <a:off x="1168749" y="4385323"/>
            <a:ext cx="3884911" cy="548153"/>
          </a:xfrm>
          <a:custGeom>
            <a:avLst/>
            <a:gdLst>
              <a:gd name="connsiteX0" fmla="*/ 0 w 4349432"/>
              <a:gd name="connsiteY0" fmla="*/ 0 h 743107"/>
              <a:gd name="connsiteX1" fmla="*/ 3977879 w 4349432"/>
              <a:gd name="connsiteY1" fmla="*/ 0 h 743107"/>
              <a:gd name="connsiteX2" fmla="*/ 4349432 w 4349432"/>
              <a:gd name="connsiteY2" fmla="*/ 371554 h 743107"/>
              <a:gd name="connsiteX3" fmla="*/ 3977879 w 4349432"/>
              <a:gd name="connsiteY3" fmla="*/ 743107 h 743107"/>
              <a:gd name="connsiteX4" fmla="*/ 0 w 4349432"/>
              <a:gd name="connsiteY4" fmla="*/ 743107 h 743107"/>
              <a:gd name="connsiteX5" fmla="*/ 0 w 4349432"/>
              <a:gd name="connsiteY5" fmla="*/ 0 h 74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43107">
                <a:moveTo>
                  <a:pt x="4349432" y="743106"/>
                </a:moveTo>
                <a:lnTo>
                  <a:pt x="371553" y="743106"/>
                </a:lnTo>
                <a:lnTo>
                  <a:pt x="0" y="371553"/>
                </a:lnTo>
                <a:lnTo>
                  <a:pt x="371553" y="1"/>
                </a:lnTo>
                <a:lnTo>
                  <a:pt x="4349432" y="1"/>
                </a:lnTo>
                <a:lnTo>
                  <a:pt x="4349432" y="7431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9501" tIns="80011" rIns="149352" bIns="8001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dirty="0"/>
              <a:t>Diagnostik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dirty="0"/>
              <a:t>EKG, Lufu, 24h-BD </a:t>
            </a:r>
            <a:r>
              <a:rPr lang="de-CH" dirty="0" err="1"/>
              <a:t>usw</a:t>
            </a:r>
            <a:endParaRPr lang="de-CH" kern="1200" dirty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98A4920-8BB6-4F73-BFE3-361C578D9DF4}"/>
              </a:ext>
            </a:extLst>
          </p:cNvPr>
          <p:cNvSpPr/>
          <p:nvPr/>
        </p:nvSpPr>
        <p:spPr>
          <a:xfrm>
            <a:off x="6232754" y="2164259"/>
            <a:ext cx="3884913" cy="477761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Infusionstherapie, Aderlass</a:t>
            </a:r>
            <a:r>
              <a:rPr lang="de-CH" kern="1200" dirty="0"/>
              <a:t> 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CDFB58-80BA-44A0-9759-0A986898DFB7}"/>
              </a:ext>
            </a:extLst>
          </p:cNvPr>
          <p:cNvSpPr/>
          <p:nvPr/>
        </p:nvSpPr>
        <p:spPr>
          <a:xfrm>
            <a:off x="6232754" y="2935818"/>
            <a:ext cx="3884913" cy="477761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kern="1200" dirty="0"/>
              <a:t>Assistenz Kleinchirurgie</a:t>
            </a: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7281CEA-2F31-4404-AFD4-F460CE3FAEFB}"/>
              </a:ext>
            </a:extLst>
          </p:cNvPr>
          <p:cNvSpPr/>
          <p:nvPr/>
        </p:nvSpPr>
        <p:spPr>
          <a:xfrm>
            <a:off x="6232754" y="4453893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Visitenbetreuung</a:t>
            </a:r>
            <a:endParaRPr lang="de-CH" kern="1200" dirty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047DF8B-FE60-4B79-9A5C-0F8FED506F18}"/>
              </a:ext>
            </a:extLst>
          </p:cNvPr>
          <p:cNvSpPr/>
          <p:nvPr/>
        </p:nvSpPr>
        <p:spPr>
          <a:xfrm>
            <a:off x="1168751" y="2176281"/>
            <a:ext cx="3910900" cy="450011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Triage, Verantwortung Sprechstunden</a:t>
            </a:r>
            <a:endParaRPr lang="de-CH" kern="12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9B6B84F9-9E15-56E4-20DD-E0E369ACFB3F}"/>
              </a:ext>
            </a:extLst>
          </p:cNvPr>
          <p:cNvSpPr/>
          <p:nvPr/>
        </p:nvSpPr>
        <p:spPr>
          <a:xfrm>
            <a:off x="1194739" y="2935818"/>
            <a:ext cx="3884910" cy="419933"/>
          </a:xfrm>
          <a:custGeom>
            <a:avLst/>
            <a:gdLst>
              <a:gd name="connsiteX0" fmla="*/ 0 w 4349432"/>
              <a:gd name="connsiteY0" fmla="*/ 0 h 830673"/>
              <a:gd name="connsiteX1" fmla="*/ 3934096 w 4349432"/>
              <a:gd name="connsiteY1" fmla="*/ 0 h 830673"/>
              <a:gd name="connsiteX2" fmla="*/ 4349432 w 4349432"/>
              <a:gd name="connsiteY2" fmla="*/ 415337 h 830673"/>
              <a:gd name="connsiteX3" fmla="*/ 3934096 w 4349432"/>
              <a:gd name="connsiteY3" fmla="*/ 830673 h 830673"/>
              <a:gd name="connsiteX4" fmla="*/ 0 w 4349432"/>
              <a:gd name="connsiteY4" fmla="*/ 830673 h 830673"/>
              <a:gd name="connsiteX5" fmla="*/ 0 w 4349432"/>
              <a:gd name="connsiteY5" fmla="*/ 0 h 83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830673">
                <a:moveTo>
                  <a:pt x="4349432" y="830672"/>
                </a:moveTo>
                <a:lnTo>
                  <a:pt x="415336" y="830672"/>
                </a:lnTo>
                <a:lnTo>
                  <a:pt x="0" y="415336"/>
                </a:lnTo>
                <a:lnTo>
                  <a:pt x="415336" y="1"/>
                </a:lnTo>
                <a:lnTo>
                  <a:pt x="4349432" y="1"/>
                </a:lnTo>
                <a:lnTo>
                  <a:pt x="4349432" y="8306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1392" tIns="80011" rIns="149352" bIns="80011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kern="1200" dirty="0"/>
              <a:t>Apothekenbewirtschaftung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D1CDAC5E-49DD-1ABC-A555-287531597B72}"/>
              </a:ext>
            </a:extLst>
          </p:cNvPr>
          <p:cNvSpPr/>
          <p:nvPr/>
        </p:nvSpPr>
        <p:spPr>
          <a:xfrm>
            <a:off x="6232754" y="3703484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1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kern="1200" dirty="0"/>
              <a:t>Aufbereitung </a:t>
            </a:r>
            <a:r>
              <a:rPr lang="de-CH" kern="1200" dirty="0" err="1"/>
              <a:t>Medizinalprodukte</a:t>
            </a:r>
            <a:endParaRPr lang="de-CH" kern="1200" dirty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F524AD9B-191C-AA73-5212-FDB56E637A7B}"/>
              </a:ext>
            </a:extLst>
          </p:cNvPr>
          <p:cNvSpPr/>
          <p:nvPr/>
        </p:nvSpPr>
        <p:spPr>
          <a:xfrm>
            <a:off x="6210271" y="5313669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Impfungen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B307839C-C173-626F-AD37-74A4665CAF03}"/>
              </a:ext>
            </a:extLst>
          </p:cNvPr>
          <p:cNvSpPr/>
          <p:nvPr/>
        </p:nvSpPr>
        <p:spPr>
          <a:xfrm>
            <a:off x="6191135" y="6081086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Administration, Berichtmanagement</a:t>
            </a: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98B6C115-E3C8-2547-EA70-F83BD8470484}"/>
              </a:ext>
            </a:extLst>
          </p:cNvPr>
          <p:cNvSpPr/>
          <p:nvPr/>
        </p:nvSpPr>
        <p:spPr>
          <a:xfrm>
            <a:off x="1194739" y="6112972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Röntgen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84ADD464-89CF-EC94-66F4-C3DD28800881}"/>
              </a:ext>
            </a:extLst>
          </p:cNvPr>
          <p:cNvSpPr/>
          <p:nvPr/>
        </p:nvSpPr>
        <p:spPr>
          <a:xfrm>
            <a:off x="1194739" y="5290388"/>
            <a:ext cx="3884912" cy="467245"/>
          </a:xfrm>
          <a:custGeom>
            <a:avLst/>
            <a:gdLst>
              <a:gd name="connsiteX0" fmla="*/ 0 w 4349432"/>
              <a:gd name="connsiteY0" fmla="*/ 0 h 729642"/>
              <a:gd name="connsiteX1" fmla="*/ 3984611 w 4349432"/>
              <a:gd name="connsiteY1" fmla="*/ 0 h 729642"/>
              <a:gd name="connsiteX2" fmla="*/ 4349432 w 4349432"/>
              <a:gd name="connsiteY2" fmla="*/ 364821 h 729642"/>
              <a:gd name="connsiteX3" fmla="*/ 3984611 w 4349432"/>
              <a:gd name="connsiteY3" fmla="*/ 729642 h 729642"/>
              <a:gd name="connsiteX4" fmla="*/ 0 w 4349432"/>
              <a:gd name="connsiteY4" fmla="*/ 729642 h 729642"/>
              <a:gd name="connsiteX5" fmla="*/ 0 w 4349432"/>
              <a:gd name="connsiteY5" fmla="*/ 0 h 7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432" h="729642">
                <a:moveTo>
                  <a:pt x="4349432" y="729641"/>
                </a:moveTo>
                <a:lnTo>
                  <a:pt x="364821" y="729641"/>
                </a:lnTo>
                <a:lnTo>
                  <a:pt x="0" y="364821"/>
                </a:lnTo>
                <a:lnTo>
                  <a:pt x="364821" y="1"/>
                </a:lnTo>
                <a:lnTo>
                  <a:pt x="4349432" y="1"/>
                </a:lnTo>
                <a:lnTo>
                  <a:pt x="4349432" y="72964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4162" tIns="87631" rIns="163576" bIns="8763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dirty="0"/>
              <a:t>Labordiagnostik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07B0D8AE-D5E5-306D-32EA-BA52EFA75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534" r="-1883" b="1015"/>
          <a:stretch/>
        </p:blipFill>
        <p:spPr bwMode="auto">
          <a:xfrm>
            <a:off x="573029" y="2052807"/>
            <a:ext cx="724290" cy="697266"/>
          </a:xfrm>
          <a:prstGeom prst="ellipse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Bild 1" descr="Apotheken kämpfen weiter mit Lieferengpässen bei Medikamenten">
            <a:extLst>
              <a:ext uri="{FF2B5EF4-FFF2-40B4-BE49-F238E27FC236}">
                <a16:creationId xmlns:a16="http://schemas.microsoft.com/office/drawing/2014/main" id="{7C39FF67-540F-446C-19E0-C29417659D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t="1" r="35846" b="2057"/>
          <a:stretch/>
        </p:blipFill>
        <p:spPr bwMode="auto">
          <a:xfrm>
            <a:off x="570613" y="2806822"/>
            <a:ext cx="751564" cy="70282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Bild 1" descr="Tarmed Digital – Apps bei Google Play">
            <a:extLst>
              <a:ext uri="{FF2B5EF4-FFF2-40B4-BE49-F238E27FC236}">
                <a16:creationId xmlns:a16="http://schemas.microsoft.com/office/drawing/2014/main" id="{C205D757-2714-17A0-0A4D-48E85558ED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027" r="1040" b="-1322"/>
          <a:stretch/>
        </p:blipFill>
        <p:spPr bwMode="auto">
          <a:xfrm>
            <a:off x="574736" y="3561026"/>
            <a:ext cx="686929" cy="70340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Bild 2">
            <a:extLst>
              <a:ext uri="{FF2B5EF4-FFF2-40B4-BE49-F238E27FC236}">
                <a16:creationId xmlns:a16="http://schemas.microsoft.com/office/drawing/2014/main" id="{D71F66EF-2A0B-F0F6-615B-A5585260B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5" y="4338882"/>
            <a:ext cx="693140" cy="6972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" name="Bild 1" descr="Konventionelles Röntgen - Radiologie - Spital Limmattal">
            <a:extLst>
              <a:ext uri="{FF2B5EF4-FFF2-40B4-BE49-F238E27FC236}">
                <a16:creationId xmlns:a16="http://schemas.microsoft.com/office/drawing/2014/main" id="{289C7E67-2E68-E420-A801-340B9A4C38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-413" r="41629" b="413"/>
          <a:stretch/>
        </p:blipFill>
        <p:spPr bwMode="auto">
          <a:xfrm>
            <a:off x="550299" y="5982763"/>
            <a:ext cx="762127" cy="721858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Bild 1" descr="Spezielle Infusionstherapie – Dr. med. Frank O. Steeb | Orthopädie Stuttgart">
            <a:extLst>
              <a:ext uri="{FF2B5EF4-FFF2-40B4-BE49-F238E27FC236}">
                <a16:creationId xmlns:a16="http://schemas.microsoft.com/office/drawing/2014/main" id="{E5CFA58E-5D3C-0E9E-3B53-8D6F10989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11" y="2058392"/>
            <a:ext cx="762126" cy="6794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3" name="Bild 1" descr="Kleinchirurgische Eingriffe – Chirurgie Demare">
            <a:extLst>
              <a:ext uri="{FF2B5EF4-FFF2-40B4-BE49-F238E27FC236}">
                <a16:creationId xmlns:a16="http://schemas.microsoft.com/office/drawing/2014/main" id="{8B367022-0B16-6255-6BA1-A297DAC97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t="-696" r="23056" b="696"/>
          <a:stretch/>
        </p:blipFill>
        <p:spPr bwMode="auto">
          <a:xfrm>
            <a:off x="5587111" y="2840606"/>
            <a:ext cx="780534" cy="67945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Bild 1" descr="Autoklav Sterilisator: Hersteller, Preise &amp; Angebote">
            <a:extLst>
              <a:ext uri="{FF2B5EF4-FFF2-40B4-BE49-F238E27FC236}">
                <a16:creationId xmlns:a16="http://schemas.microsoft.com/office/drawing/2014/main" id="{C3836B3B-51D6-A88C-3EDC-E154136FA89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8" t="-355" r="14231" b="355"/>
          <a:stretch/>
        </p:blipFill>
        <p:spPr bwMode="auto">
          <a:xfrm>
            <a:off x="5629444" y="3596998"/>
            <a:ext cx="699393" cy="67889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Bild 1" descr="Pflegekraft aktuell: News der FAZ zum Pflegekraftmangel">
            <a:extLst>
              <a:ext uri="{FF2B5EF4-FFF2-40B4-BE49-F238E27FC236}">
                <a16:creationId xmlns:a16="http://schemas.microsoft.com/office/drawing/2014/main" id="{0DB0DD66-ACFD-2CD1-950E-D5288DA7C2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9" t="586" r="6195" b="-586"/>
          <a:stretch/>
        </p:blipFill>
        <p:spPr bwMode="auto">
          <a:xfrm>
            <a:off x="5646912" y="4353382"/>
            <a:ext cx="693140" cy="70081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Bild 1" descr="Impfung gegen Corona | DGB">
            <a:extLst>
              <a:ext uri="{FF2B5EF4-FFF2-40B4-BE49-F238E27FC236}">
                <a16:creationId xmlns:a16="http://schemas.microsoft.com/office/drawing/2014/main" id="{FDFC076C-3B48-8EFD-3B35-935D0D120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44" y="5191414"/>
            <a:ext cx="711366" cy="653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7" name="Bild 1" descr="Arztsekretär/in für das Schreibbüro – Pensum ab 50%">
            <a:extLst>
              <a:ext uri="{FF2B5EF4-FFF2-40B4-BE49-F238E27FC236}">
                <a16:creationId xmlns:a16="http://schemas.microsoft.com/office/drawing/2014/main" id="{F7764C15-44A9-8790-7478-B04E60EDFC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2887" r="24092" b="3412"/>
          <a:stretch/>
        </p:blipFill>
        <p:spPr bwMode="auto">
          <a:xfrm>
            <a:off x="5629444" y="5981825"/>
            <a:ext cx="781584" cy="678894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42E49C7-D20A-F6D3-8A62-425951060FB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Blutwerte und was sie bedeuten">
            <a:extLst>
              <a:ext uri="{FF2B5EF4-FFF2-40B4-BE49-F238E27FC236}">
                <a16:creationId xmlns:a16="http://schemas.microsoft.com/office/drawing/2014/main" id="{1C61FDB6-834B-9BC9-D26D-ED876859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5" y="5128605"/>
            <a:ext cx="801584" cy="75148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7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E76F7-E14B-4BD5-88D6-8C0AAEEA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Rolle - MPK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081863A-483C-F1AC-1590-4D908E888A73}"/>
              </a:ext>
            </a:extLst>
          </p:cNvPr>
          <p:cNvSpPr/>
          <p:nvPr/>
        </p:nvSpPr>
        <p:spPr>
          <a:xfrm>
            <a:off x="276033" y="2053630"/>
            <a:ext cx="7677150" cy="16194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9D26DD8E-7D97-53C1-1473-2594A72C9228}"/>
              </a:ext>
            </a:extLst>
          </p:cNvPr>
          <p:cNvSpPr/>
          <p:nvPr/>
        </p:nvSpPr>
        <p:spPr>
          <a:xfrm>
            <a:off x="707449" y="3673118"/>
            <a:ext cx="3259363" cy="2701432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600" b="1" u="sng" dirty="0"/>
              <a:t>Klinisch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Chronic care I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Chronic care II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Qualitätsmanagement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Diabetes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1. Wahlmodul</a:t>
            </a:r>
          </a:p>
          <a:p>
            <a:pPr marL="342900" lvl="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2. Wahlmodul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F2E9B462-AC77-E115-6391-F7180F4688A1}"/>
              </a:ext>
            </a:extLst>
          </p:cNvPr>
          <p:cNvSpPr/>
          <p:nvPr/>
        </p:nvSpPr>
        <p:spPr>
          <a:xfrm>
            <a:off x="4271006" y="3673119"/>
            <a:ext cx="3259363" cy="2701431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8" rIns="267121" bIns="267121" numCol="1" spcCol="1270" anchor="t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b="1" u="sng" dirty="0"/>
              <a:t>Leitend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Chronic care I 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Chronic care II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Qualitätsmanagement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Personalführung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Praxismanagement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dirty="0"/>
              <a:t>1. Wahlmodul</a:t>
            </a:r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u="sng" dirty="0"/>
          </a:p>
          <a:p>
            <a:pPr marL="342900" indent="-34290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20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521A33-456A-92A7-77B4-92F6FD38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36" y="2231039"/>
            <a:ext cx="2120388" cy="126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Mit agiler Transformation Organisationen erneuern">
            <a:extLst>
              <a:ext uri="{FF2B5EF4-FFF2-40B4-BE49-F238E27FC236}">
                <a16:creationId xmlns:a16="http://schemas.microsoft.com/office/drawing/2014/main" id="{A7F521FF-673A-36F3-98EF-8080A16005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45" y="2231037"/>
            <a:ext cx="2251283" cy="1264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feil: gestreift nach rechts 19">
            <a:extLst>
              <a:ext uri="{FF2B5EF4-FFF2-40B4-BE49-F238E27FC236}">
                <a16:creationId xmlns:a16="http://schemas.microsoft.com/office/drawing/2014/main" id="{8A82190D-BED6-1B4B-5918-905184674194}"/>
              </a:ext>
            </a:extLst>
          </p:cNvPr>
          <p:cNvSpPr/>
          <p:nvPr/>
        </p:nvSpPr>
        <p:spPr>
          <a:xfrm>
            <a:off x="7834563" y="4586813"/>
            <a:ext cx="708304" cy="6455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05729C5-3B4A-9220-2022-B3FC7D77F964}"/>
              </a:ext>
            </a:extLst>
          </p:cNvPr>
          <p:cNvSpPr txBox="1"/>
          <p:nvPr/>
        </p:nvSpPr>
        <p:spPr>
          <a:xfrm>
            <a:off x="8664500" y="2863373"/>
            <a:ext cx="3259363" cy="3268980"/>
          </a:xfrm>
          <a:prstGeom prst="roundRect">
            <a:avLst/>
          </a:prstGeom>
          <a:solidFill>
            <a:srgbClr val="53D5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z="1600" b="1" u="sng" dirty="0"/>
              <a:t>Meine Rolle: </a:t>
            </a:r>
          </a:p>
          <a:p>
            <a:endParaRPr lang="de-CH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Drehscheibe für Anspruchsgruppen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Ablauf- und Aufbauorganisation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QM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Chronic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Datenschutzverantwortliche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Verantw. Geschäftsführung</a:t>
            </a:r>
          </a:p>
          <a:p>
            <a:endParaRPr lang="de-CH" sz="1400" dirty="0"/>
          </a:p>
          <a:p>
            <a:r>
              <a:rPr lang="de-CH" sz="1400" dirty="0"/>
              <a:t>	Beste Voraussetzungen 	schaffen für gesamtes 	Team</a:t>
            </a:r>
          </a:p>
        </p:txBody>
      </p:sp>
      <p:sp>
        <p:nvSpPr>
          <p:cNvPr id="23" name="Pfeil: gestreift nach rechts 22">
            <a:extLst>
              <a:ext uri="{FF2B5EF4-FFF2-40B4-BE49-F238E27FC236}">
                <a16:creationId xmlns:a16="http://schemas.microsoft.com/office/drawing/2014/main" id="{E614E1BE-9940-58BF-FF21-BEE49A16F8DA}"/>
              </a:ext>
            </a:extLst>
          </p:cNvPr>
          <p:cNvSpPr/>
          <p:nvPr/>
        </p:nvSpPr>
        <p:spPr>
          <a:xfrm>
            <a:off x="8873496" y="5536659"/>
            <a:ext cx="386570" cy="298454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b="1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B144924-F7FF-D1D9-BE31-3B01638C2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72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CA412-B308-4CAF-9B10-D9E48808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 und Planung HIB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E3C069E-7500-4C89-A668-2FA99BF60407}"/>
              </a:ext>
            </a:extLst>
          </p:cNvPr>
          <p:cNvSpPr/>
          <p:nvPr/>
        </p:nvSpPr>
        <p:spPr>
          <a:xfrm>
            <a:off x="1957204" y="2253331"/>
            <a:ext cx="6433263" cy="161948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CH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905AEA9-F892-4C27-9136-2BEC04AF44E6}"/>
              </a:ext>
            </a:extLst>
          </p:cNvPr>
          <p:cNvSpPr/>
          <p:nvPr/>
        </p:nvSpPr>
        <p:spPr>
          <a:xfrm>
            <a:off x="2152439" y="3940481"/>
            <a:ext cx="2824084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2" bIns="267121" numCol="1" spcCol="1270" anchor="t" anchorCtr="0">
            <a:noAutofit/>
          </a:bodyPr>
          <a:lstStyle/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Theoretische Ausbildung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u="sng" dirty="0"/>
              <a:t>Aufwand Entwicklung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Leitfaden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Hilfsmittel</a:t>
            </a:r>
          </a:p>
          <a:p>
            <a:pPr marL="742950" lvl="1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Dokumente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Wenig Praxen mit HIB</a:t>
            </a:r>
            <a:endParaRPr lang="de-CH" sz="2000" dirty="0"/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de-CH" sz="16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BCCB25F-FA0F-460B-8460-A7825C004012}"/>
              </a:ext>
            </a:extLst>
          </p:cNvPr>
          <p:cNvSpPr/>
          <p:nvPr/>
        </p:nvSpPr>
        <p:spPr>
          <a:xfrm>
            <a:off x="5193499" y="3940481"/>
            <a:ext cx="2938111" cy="2481457"/>
          </a:xfrm>
          <a:custGeom>
            <a:avLst/>
            <a:gdLst>
              <a:gd name="connsiteX0" fmla="*/ 207834 w 2824083"/>
              <a:gd name="connsiteY0" fmla="*/ 0 h 1979374"/>
              <a:gd name="connsiteX1" fmla="*/ 2616249 w 2824083"/>
              <a:gd name="connsiteY1" fmla="*/ 0 h 1979374"/>
              <a:gd name="connsiteX2" fmla="*/ 2824083 w 2824083"/>
              <a:gd name="connsiteY2" fmla="*/ 207834 h 1979374"/>
              <a:gd name="connsiteX3" fmla="*/ 2824083 w 2824083"/>
              <a:gd name="connsiteY3" fmla="*/ 1979374 h 1979374"/>
              <a:gd name="connsiteX4" fmla="*/ 2824083 w 2824083"/>
              <a:gd name="connsiteY4" fmla="*/ 1979374 h 1979374"/>
              <a:gd name="connsiteX5" fmla="*/ 0 w 2824083"/>
              <a:gd name="connsiteY5" fmla="*/ 1979374 h 1979374"/>
              <a:gd name="connsiteX6" fmla="*/ 0 w 2824083"/>
              <a:gd name="connsiteY6" fmla="*/ 1979374 h 1979374"/>
              <a:gd name="connsiteX7" fmla="*/ 0 w 2824083"/>
              <a:gd name="connsiteY7" fmla="*/ 207834 h 1979374"/>
              <a:gd name="connsiteX8" fmla="*/ 207834 w 2824083"/>
              <a:gd name="connsiteY8" fmla="*/ 0 h 197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083" h="1979374">
                <a:moveTo>
                  <a:pt x="2616249" y="1979374"/>
                </a:moveTo>
                <a:lnTo>
                  <a:pt x="207834" y="1979374"/>
                </a:lnTo>
                <a:cubicBezTo>
                  <a:pt x="93050" y="1979374"/>
                  <a:pt x="0" y="1886324"/>
                  <a:pt x="0" y="1771540"/>
                </a:cubicBezTo>
                <a:lnTo>
                  <a:pt x="0" y="0"/>
                </a:lnTo>
                <a:lnTo>
                  <a:pt x="0" y="0"/>
                </a:lnTo>
                <a:lnTo>
                  <a:pt x="2824083" y="0"/>
                </a:lnTo>
                <a:lnTo>
                  <a:pt x="2824083" y="0"/>
                </a:lnTo>
                <a:lnTo>
                  <a:pt x="2824083" y="1771540"/>
                </a:lnTo>
                <a:cubicBezTo>
                  <a:pt x="2824083" y="1886324"/>
                  <a:pt x="2731033" y="1979374"/>
                  <a:pt x="2616249" y="1979374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121" tIns="206249" rIns="267121" bIns="267121" numCol="1" spcCol="1270" anchor="t" anchorCtr="0">
            <a:noAutofit/>
          </a:bodyPr>
          <a:lstStyle/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Räumlichkeiten?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Wer beratet?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Welcher Patient?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Software/Register?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Wann?</a:t>
            </a:r>
          </a:p>
          <a:p>
            <a:pPr marL="285750" indent="-28575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de-CH" sz="1600" dirty="0"/>
              <a:t>Dauer/Anzahl?</a:t>
            </a:r>
          </a:p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6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F052171-ADF3-4F10-BA69-B14CC346D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4" t="4173" r="9348" b="5589"/>
          <a:stretch/>
        </p:blipFill>
        <p:spPr>
          <a:xfrm>
            <a:off x="5675977" y="2461906"/>
            <a:ext cx="1973154" cy="1338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B1DC63C-BD38-4116-A225-1D8EB2C7088B}"/>
              </a:ext>
            </a:extLst>
          </p:cNvPr>
          <p:cNvSpPr txBox="1"/>
          <p:nvPr/>
        </p:nvSpPr>
        <p:spPr>
          <a:xfrm rot="16200000" flipV="1">
            <a:off x="5203547" y="2968866"/>
            <a:ext cx="129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Strukturen</a:t>
            </a:r>
          </a:p>
        </p:txBody>
      </p:sp>
      <p:pic>
        <p:nvPicPr>
          <p:cNvPr id="4098" name="Picture 2" descr="Strichfiguren / Strichmännchen: Bauarbeiter, Baustelle. (Nr. 257) |  Strichmännchen, Kinder zeichnungen, Kinderzeichnungen">
            <a:extLst>
              <a:ext uri="{FF2B5EF4-FFF2-40B4-BE49-F238E27FC236}">
                <a16:creationId xmlns:a16="http://schemas.microsoft.com/office/drawing/2014/main" id="{5D2EFFDF-ECA2-D981-35C5-2F0FCF2DB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3" t="8518" r="3332" b="10001"/>
          <a:stretch/>
        </p:blipFill>
        <p:spPr bwMode="auto">
          <a:xfrm>
            <a:off x="2464650" y="2461906"/>
            <a:ext cx="2199663" cy="12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25B579B-6452-8EB6-323E-CF93CB010210}"/>
              </a:ext>
            </a:extLst>
          </p:cNvPr>
          <p:cNvSpPr txBox="1"/>
          <p:nvPr/>
        </p:nvSpPr>
        <p:spPr>
          <a:xfrm rot="10800000" flipV="1">
            <a:off x="3055944" y="2401523"/>
            <a:ext cx="144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Aufbau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B66269-588B-F406-9E70-468D2A7E2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72" t="5284" r="12500" b="8484"/>
          <a:stretch/>
        </p:blipFill>
        <p:spPr>
          <a:xfrm>
            <a:off x="10642300" y="668054"/>
            <a:ext cx="1575000" cy="125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49194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657</Words>
  <Application>Microsoft Office PowerPoint</Application>
  <PresentationFormat>Breitbild</PresentationFormat>
  <Paragraphs>227</Paragraphs>
  <Slides>25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Berlin</vt:lpstr>
      <vt:lpstr>Einblick in einen Leitfaden für die Praxisumsetzung    Einführung Herzinsuffizienzberatung in der Arztpraxis</vt:lpstr>
      <vt:lpstr>Disclosures</vt:lpstr>
      <vt:lpstr>Inhalt</vt:lpstr>
      <vt:lpstr>Vorstellung </vt:lpstr>
      <vt:lpstr> Ausgangslage Arztpraxis</vt:lpstr>
      <vt:lpstr>Rollen in der Praxis - Arzt/Ärztin</vt:lpstr>
      <vt:lpstr>Rolle - MPA</vt:lpstr>
      <vt:lpstr>Rolle - MPK</vt:lpstr>
      <vt:lpstr>Herausforderung und Planung HIB</vt:lpstr>
      <vt:lpstr>Auswahl Dokumente</vt:lpstr>
      <vt:lpstr>Auswahl Hilfsmittel</vt:lpstr>
      <vt:lpstr>Auswahl Strategien</vt:lpstr>
      <vt:lpstr>Strategien </vt:lpstr>
      <vt:lpstr>Inhalt  1. Beratung</vt:lpstr>
      <vt:lpstr>Inhalt 2. Beratung</vt:lpstr>
      <vt:lpstr>Inhalt 3. / 4.  Beratung</vt:lpstr>
      <vt:lpstr>Hindernisse HIB in Arztpraxis</vt:lpstr>
      <vt:lpstr>Evaluation</vt:lpstr>
      <vt:lpstr>Novartis - Leitfaden</vt:lpstr>
      <vt:lpstr>Novartis - Anamnese</vt:lpstr>
      <vt:lpstr>Novartis - Checkliste Beratungsinhalt</vt:lpstr>
      <vt:lpstr>Novartis - Ernährungsanalyse</vt:lpstr>
      <vt:lpstr>Novartis - Kurzinfo herzgesunde Ernährung</vt:lpstr>
      <vt:lpstr>Novartis - Massnahmeplan</vt:lpstr>
      <vt:lpstr>Herzlichen Dank – Fragen?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stelle ich die Umsetzung des QM in der Arztpraxis sicher?</dc:title>
  <dc:creator>Leila</dc:creator>
  <cp:lastModifiedBy>Office User 007</cp:lastModifiedBy>
  <cp:revision>454</cp:revision>
  <cp:lastPrinted>2023-09-03T05:57:28Z</cp:lastPrinted>
  <dcterms:created xsi:type="dcterms:W3CDTF">2018-11-10T22:04:55Z</dcterms:created>
  <dcterms:modified xsi:type="dcterms:W3CDTF">2023-09-21T07:34:34Z</dcterms:modified>
</cp:coreProperties>
</file>