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9"/>
  </p:notesMasterIdLst>
  <p:sldIdLst>
    <p:sldId id="1063" r:id="rId5"/>
    <p:sldId id="1064" r:id="rId6"/>
    <p:sldId id="290" r:id="rId7"/>
    <p:sldId id="274" r:id="rId8"/>
    <p:sldId id="1056" r:id="rId9"/>
    <p:sldId id="283" r:id="rId10"/>
    <p:sldId id="1052" r:id="rId11"/>
    <p:sldId id="1067" r:id="rId12"/>
    <p:sldId id="1069" r:id="rId13"/>
    <p:sldId id="1068" r:id="rId14"/>
    <p:sldId id="1065" r:id="rId15"/>
    <p:sldId id="1054" r:id="rId16"/>
    <p:sldId id="1062" r:id="rId17"/>
    <p:sldId id="278" r:id="rId18"/>
  </p:sldIdLst>
  <p:sldSz cx="12192000" cy="6858000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332" userDrawn="1">
          <p15:clr>
            <a:srgbClr val="A4A3A4"/>
          </p15:clr>
        </p15:guide>
        <p15:guide id="8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84710" autoAdjust="0"/>
  </p:normalViewPr>
  <p:slideViewPr>
    <p:cSldViewPr showGuides="1">
      <p:cViewPr>
        <p:scale>
          <a:sx n="87" d="100"/>
          <a:sy n="87" d="100"/>
        </p:scale>
        <p:origin x="348" y="52"/>
      </p:cViewPr>
      <p:guideLst>
        <p:guide pos="33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976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076D9-8B45-4F75-A874-E4FEF6F47E39}" type="datetimeFigureOut">
              <a:rPr lang="de-CH" smtClean="0"/>
              <a:t>20.09.2023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DE770-9DDD-4AEB-9528-1FE56DAFEA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877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.obsan.admin.ch/indicator/obsan/konsultationen-in-hausarzt-oder-allgemeinarztpraxe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Was verstehen Sie unter Prävention?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DE770-9DDD-4AEB-9528-1FE56DAFEA7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557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der Schweiz werden jährlich rund 2.2% der Gesundheitsausgaben in Prävention investiert – notabene weniger als im Durchschnitt der OECD Länder. Jeder im Bereich Tabakprävention eingesetzte Franken erzielt ein ROI von 28 bis 48 Franken; beim risikoreichen Alkoholkonsum lag der Wert zwischen 11 und 29 Franken.</a:t>
            </a: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Dagegen stehen jährliche volkswirtschaftliche Kosten von</a:t>
            </a: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knapp 8 Milliarden Franken verursacht durch Sucht. Klar an der Spitze steht dabei der Tabakkonsum mit knapp 4 Milliarden Franken, gefolgt von Alkohol mit knapp 2.8 Milliarden Franken.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Rund 2-3 Konsultationen pro Jahr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CH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2800" dirty="0">
                <a:hlinkClick r:id="rId3"/>
              </a:rPr>
              <a:t>Konsultationen in Hausarzt- oder Allgemeinarztpraxen | </a:t>
            </a:r>
            <a:r>
              <a:rPr lang="de-DE" sz="2800" dirty="0" err="1">
                <a:hlinkClick r:id="rId3"/>
              </a:rPr>
              <a:t>Obsan</a:t>
            </a:r>
            <a:r>
              <a:rPr lang="de-DE" sz="2800" dirty="0">
                <a:hlinkClick r:id="rId3"/>
              </a:rPr>
              <a:t> (admin.ch)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DE770-9DDD-4AEB-9528-1FE56DAFEA7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633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baseline="0" dirty="0">
                <a:solidFill>
                  <a:srgbClr val="221E1F"/>
                </a:solidFill>
                <a:latin typeface="TheAntiquaB W5 Plain"/>
              </a:rPr>
              <a:t>PEPra spricht das gesamte Praxisteam an (und lädt sie auch ein, gemeinsam die FB zu besuchen), denn die Medizinischen Praxisfachpersonen haben oft einen anderen, direkteren Zugang zu den Patient*innen und auch Momente (wägen, Blutentnahme), in denen es ihnen diskret möglich ist, Themen anzusprechen. </a:t>
            </a:r>
          </a:p>
          <a:p>
            <a:endParaRPr lang="de-DE" sz="1200" b="1" i="0" u="none" strike="noStrike" baseline="0" dirty="0">
              <a:solidFill>
                <a:srgbClr val="221E1F"/>
              </a:solidFill>
              <a:latin typeface="TheAntiquaB W5 Plain"/>
            </a:endParaRPr>
          </a:p>
          <a:p>
            <a:endParaRPr lang="de-CH" dirty="0"/>
          </a:p>
          <a:p>
            <a:r>
              <a:rPr lang="de-CH" dirty="0"/>
              <a:t>Gute Ärzteschaft-Patient*innen-Beziehung auf Augenhöhe und motivierende Gesprächsführung als Grundlage aller präventiver Tätigkeiten in der Praxis. </a:t>
            </a:r>
          </a:p>
          <a:p>
            <a:endParaRPr lang="de-CH" dirty="0"/>
          </a:p>
          <a:p>
            <a:endParaRPr lang="de-DE" b="1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DE770-9DDD-4AEB-9528-1FE56DAFEA7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8764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80% der Gesundheitskosten gehen zu Lasten von nicht übertragbaren Krankheiten (NCD)</a:t>
            </a:r>
          </a:p>
          <a:p>
            <a:endParaRPr lang="de-CH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CH" sz="1800" dirty="0"/>
              <a:t>Sind Sie präventiv tätig in Ihrer Praxis? </a:t>
            </a:r>
          </a:p>
          <a:p>
            <a:r>
              <a:rPr lang="de-CH" sz="1800" dirty="0"/>
              <a:t>Wenn ja, können Sie bitte erzählen, was und wie Sie das machen?</a:t>
            </a:r>
          </a:p>
          <a:p>
            <a:r>
              <a:rPr lang="de-CH" sz="1800" dirty="0"/>
              <a:t>Wenn nein, warum denken Sie nicht? </a:t>
            </a:r>
          </a:p>
          <a:p>
            <a:endParaRPr lang="de-CH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DE" sz="1800" b="0" i="0" u="none" strike="noStrike" baseline="0" dirty="0">
              <a:solidFill>
                <a:srgbClr val="221E1F"/>
              </a:solidFill>
              <a:latin typeface="TheAntiquaB W5 Plain"/>
            </a:endParaRPr>
          </a:p>
          <a:p>
            <a:endParaRPr lang="de-DE" sz="1800" b="0" i="0" u="none" strike="noStrike" baseline="0" dirty="0">
              <a:solidFill>
                <a:srgbClr val="221E1F"/>
              </a:solidFill>
              <a:latin typeface="TheAntiquaB W5 Plai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DE770-9DDD-4AEB-9528-1FE56DAFEA7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8764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50885" rtl="0" eaLnBrk="1" latinLnBrk="0" hangingPunct="1">
              <a:defRPr/>
            </a:pPr>
            <a:r>
              <a:rPr lang="de-CH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Erkennen: erkennen von Symptomen, Differentialdiagnostik, Alarmzeichen</a:t>
            </a:r>
          </a:p>
          <a:p>
            <a:pPr marL="0" algn="l" defTabSz="950885" rtl="0" eaLnBrk="1" latinLnBrk="0" hangingPunct="1">
              <a:defRPr/>
            </a:pPr>
            <a:r>
              <a:rPr lang="de-CH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Motivieren: Bewusstsein für Erkrankung schaffen, Schamgefühl senken, Motivation Hilfe in Anspruch zu nehmen </a:t>
            </a:r>
          </a:p>
          <a:p>
            <a:pPr marL="0" algn="l" defTabSz="950885" rtl="0" eaLnBrk="1" latinLnBrk="0" hangingPunct="1">
              <a:defRPr/>
            </a:pPr>
            <a:r>
              <a:rPr lang="de-CH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Überweisen: Zentral: was braucht die Patientin Sehr unterschiedlich! Stress: Meditation? Depression: vertiefte Abklärung durch Fachperson? Suizidalität: Sofortmassnahmen nötig?</a:t>
            </a:r>
          </a:p>
          <a:p>
            <a:pPr marL="0" algn="l" defTabSz="950885" rtl="0" eaLnBrk="1" latinLnBrk="0" hangingPunct="1">
              <a:defRPr/>
            </a:pPr>
            <a:r>
              <a:rPr lang="de-CH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Begleiten: zu einem späteren Zeitpunkt nachfragen, ob das Angebot passt und hilfreich ist. </a:t>
            </a:r>
          </a:p>
          <a:p>
            <a:pPr marL="0" algn="l" defTabSz="950885" rtl="0" eaLnBrk="1" latinLnBrk="0" hangingPunct="1">
              <a:defRPr/>
            </a:pPr>
            <a:endParaRPr lang="de-DE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-178291" algn="l" defTabSz="950885" rtl="0" eaLnBrk="1" latinLnBrk="0" hangingPunct="1">
              <a:buFont typeface="Wingdings" panose="05000000000000000000" pitchFamily="2" charset="2"/>
              <a:buChar char="à"/>
              <a:defRPr/>
            </a:pPr>
            <a:r>
              <a:rPr lang="de-DE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Für alle drei Punkt bietet PEPra Unterstützung. </a:t>
            </a:r>
          </a:p>
          <a:p>
            <a:pPr marL="0" algn="l" defTabSz="950885" rtl="0" eaLnBrk="1" latinLnBrk="0" hangingPunct="1">
              <a:defRPr/>
            </a:pPr>
            <a:endParaRPr lang="de-DE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DE770-9DDD-4AEB-9528-1FE56DAFEA7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575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DE770-9DDD-4AEB-9528-1FE56DAFEA7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9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Es gibt einerseits zu allen Themen kurze Infos, Tools und regionale Angebote zum vernetzen. Andererseits stehen zu allen Themen Fortbildungen zur Verfügung.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DE770-9DDD-4AEB-9528-1FE56DAFEA7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5465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DE770-9DDD-4AEB-9528-1FE56DAFEA71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933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DE770-9DDD-4AEB-9528-1FE56DAFEA71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491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FM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1179884"/>
            <a:ext cx="12192000" cy="5278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Avenir Next LT Pro" panose="020B0504020202020204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23" y="3819228"/>
            <a:ext cx="11430600" cy="1249363"/>
          </a:xfrm>
        </p:spPr>
        <p:txBody>
          <a:bodyPr rIns="91440" bIns="45720"/>
          <a:lstStyle>
            <a:lvl1pPr marL="0" indent="0">
              <a:lnSpc>
                <a:spcPts val="3600"/>
              </a:lnSpc>
              <a:buFontTx/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  <a:endParaRPr lang="de-CH" noProof="0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99456" y="6567306"/>
            <a:ext cx="9673392" cy="225586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PEPra | MPK Symposium SGAIM | 21. September 2023</a:t>
            </a:r>
            <a:endParaRPr lang="de-CH" dirty="0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527051" y="1988841"/>
            <a:ext cx="11425767" cy="1589087"/>
          </a:xfrm>
        </p:spPr>
        <p:txBody>
          <a:bodyPr rIns="0" bIns="0"/>
          <a:lstStyle>
            <a:lvl1pPr>
              <a:lnSpc>
                <a:spcPts val="6000"/>
              </a:lnSpc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  <a:endParaRPr lang="de-CH" noProof="0" dirty="0"/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419425" y="6522820"/>
            <a:ext cx="6719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FMH</a:t>
            </a:r>
            <a:r>
              <a:rPr lang="de-CH" sz="1100" dirty="0">
                <a:solidFill>
                  <a:schemeClr val="tx2"/>
                </a:solidFill>
                <a:latin typeface="Arial Nova Light" panose="020B0304020202020204" pitchFamily="34" charset="0"/>
              </a:rPr>
              <a:t> </a:t>
            </a:r>
            <a:endParaRPr lang="de-CH" sz="1100" dirty="0">
              <a:solidFill>
                <a:schemeClr val="tx2"/>
              </a:solidFill>
              <a:latin typeface="Arial Nova Light" panose="020B0304020202020204" pitchFamily="34" charset="0"/>
              <a:sym typeface="Symbol" pitchFamily="18" charset="2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65D5D6-EDE8-46BB-B0FE-73ACAAE04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0" y="110079"/>
            <a:ext cx="1061782" cy="9610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065E8A-6A5B-9CC0-5CCD-533CADDBE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19" y="306243"/>
            <a:ext cx="1224136" cy="5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PEPra | MPK Symposium SGAIM | 21. September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4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MH Titel und 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6564702"/>
            <a:ext cx="12192000" cy="293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venir Next LT Pro" panose="020B05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382" y="1641130"/>
            <a:ext cx="11425436" cy="47198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7913" indent="-361950">
              <a:buFont typeface="Symbol" panose="05050102010706020507" pitchFamily="18" charset="2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1925" indent="-354013">
              <a:buFont typeface="Symbol" panose="05050102010706020507" pitchFamily="18" charset="2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3875" indent="-361950">
              <a:buFont typeface="Symbol" panose="05050102010706020507" pitchFamily="18" charset="2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fld id="{D39D5E27-177B-4A09-91E6-702C939E7E1C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99456" y="6567306"/>
            <a:ext cx="9673392" cy="22558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de-CH"/>
              <a:t>| PEPra | MPK Symposium SGAIM | 21. September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 userDrawn="1"/>
        </p:nvSpPr>
        <p:spPr bwMode="auto">
          <a:xfrm>
            <a:off x="419425" y="6522820"/>
            <a:ext cx="6719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FMH </a:t>
            </a:r>
            <a:endParaRPr lang="de-CH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8DCB02B-097A-4562-9733-27A94A47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68A3457-C4C0-4FAD-8388-D24DA0F67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44000"/>
            <a:ext cx="898346" cy="8131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3FB1956-A4D4-EC29-5908-9AE08F7A0C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19" y="306243"/>
            <a:ext cx="1224136" cy="5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89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MH Titel, Untertitel und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564702"/>
            <a:ext cx="12192000" cy="293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859" y="1032416"/>
            <a:ext cx="11448556" cy="55795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6809" y="2061080"/>
            <a:ext cx="11409076" cy="43344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7913" indent="-361950">
              <a:buFont typeface="Symbol" panose="05050102010706020507" pitchFamily="18" charset="2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1925" indent="-354013">
              <a:buFont typeface="Symbol" panose="05050102010706020507" pitchFamily="18" charset="2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3875" indent="-361950">
              <a:buFont typeface="Symbol" panose="05050102010706020507" pitchFamily="18" charset="2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9D5E27-177B-4A09-91E6-702C939E7E1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99456" y="6567306"/>
            <a:ext cx="9673392" cy="22558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PEPra | MPK Symposium SGAIM | 21. September 2023</a:t>
            </a:r>
            <a:endParaRPr lang="de-CH" dirty="0"/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419425" y="6522820"/>
            <a:ext cx="6719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100" dirty="0">
                <a:solidFill>
                  <a:schemeClr val="bg1"/>
                </a:solidFill>
                <a:latin typeface="+mn-lt"/>
              </a:rPr>
              <a:t>© </a:t>
            </a:r>
            <a:r>
              <a:rPr lang="de-CH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FMH</a:t>
            </a:r>
            <a:r>
              <a:rPr lang="de-CH" sz="1100" dirty="0">
                <a:solidFill>
                  <a:schemeClr val="bg1"/>
                </a:solidFill>
                <a:latin typeface="+mn-lt"/>
              </a:rPr>
              <a:t> </a:t>
            </a:r>
            <a:endParaRPr lang="de-CH" sz="1100" dirty="0">
              <a:solidFill>
                <a:schemeClr val="bg1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775903-9FE1-4C5B-909E-72E1BF0714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050" y="1628775"/>
            <a:ext cx="11426825" cy="366713"/>
          </a:xfr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Untertitel eingeben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F3B3EEA-6CE9-43BD-BE0E-55F2495EA6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44000"/>
            <a:ext cx="898346" cy="8131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14F5D28-2C4B-7D42-AE68-D0F3FEF3E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19" y="306243"/>
            <a:ext cx="1224136" cy="5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0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564702"/>
            <a:ext cx="12192000" cy="293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venir Next LT Pro" panose="020B05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7576" y="1052736"/>
            <a:ext cx="11448556" cy="55795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7381" y="1667327"/>
            <a:ext cx="5280000" cy="4719878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7913" indent="-361950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1925" indent="-354013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3875" indent="-361950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57717" y="1667327"/>
            <a:ext cx="5280000" cy="4719878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7913" indent="-361950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1925" indent="-354013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3875" indent="-361950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9D5E27-177B-4A09-91E6-702C939E7E1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99456" y="6587790"/>
            <a:ext cx="9673392" cy="22558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de-CH"/>
              <a:t>| PEPra | MPK Symposium SGAIM | 21. September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419425" y="6522820"/>
            <a:ext cx="6719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FMH</a:t>
            </a:r>
            <a:r>
              <a:rPr lang="de-CH" sz="1100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endParaRPr lang="de-CH" sz="1100" dirty="0">
              <a:solidFill>
                <a:schemeClr val="bg1"/>
              </a:solidFill>
              <a:latin typeface="Arial Nova Light" panose="020B0304020202020204" pitchFamily="34" charset="0"/>
              <a:sym typeface="Symbol" pitchFamily="18" charset="2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9BED8E6-97DD-4E2C-A218-C1206D533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44000"/>
            <a:ext cx="898346" cy="8131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1C56B51-D5C1-4674-A67E-EDE9A53BB8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19" y="306243"/>
            <a:ext cx="1224136" cy="5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7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564702"/>
            <a:ext cx="12192000" cy="293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venir Next LT Pro" panose="020B05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venir Next LT Pro" panose="020B05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859" y="1032416"/>
            <a:ext cx="11447959" cy="55795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30853" y="1642388"/>
            <a:ext cx="5280000" cy="423738"/>
          </a:xfrm>
        </p:spPr>
        <p:txBody>
          <a:bodyPr anchor="t" anchorCtr="0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9D5E27-177B-4A09-91E6-702C939E7E1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21792" y="2146760"/>
            <a:ext cx="5280000" cy="4215506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7913" indent="-361950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1925" indent="-354013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3875" indent="-361950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6663149" y="2146202"/>
            <a:ext cx="5280000" cy="4216064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7913" indent="-361950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1925" indent="-354013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3875" indent="-361950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672701" y="1642388"/>
            <a:ext cx="5280116" cy="423738"/>
          </a:xfrm>
        </p:spPr>
        <p:txBody>
          <a:bodyPr anchor="t" anchorCtr="0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99456" y="6567306"/>
            <a:ext cx="9673392" cy="22558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PEPra | MPK Symposium SGAIM | 21. September 2023</a:t>
            </a:r>
            <a:endParaRPr lang="de-CH" dirty="0"/>
          </a:p>
        </p:txBody>
      </p:sp>
      <p:sp>
        <p:nvSpPr>
          <p:cNvPr id="16" name="Text Box 17"/>
          <p:cNvSpPr txBox="1">
            <a:spLocks noChangeArrowheads="1"/>
          </p:cNvSpPr>
          <p:nvPr userDrawn="1"/>
        </p:nvSpPr>
        <p:spPr bwMode="auto">
          <a:xfrm>
            <a:off x="419425" y="6522820"/>
            <a:ext cx="6719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FMH </a:t>
            </a:r>
            <a:endParaRPr lang="de-CH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C8C517C-5AF2-4984-9E9B-19F8ACF6C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44000"/>
            <a:ext cx="898346" cy="81313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D5A6E81-D1DF-6919-CAF6-C15276CD12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19" y="306243"/>
            <a:ext cx="1224136" cy="5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2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564702"/>
            <a:ext cx="12192000" cy="293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venir Next LT Pro" panose="020B05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1981" y="2814837"/>
            <a:ext cx="11450307" cy="1362075"/>
          </a:xfrm>
        </p:spPr>
        <p:txBody>
          <a:bodyPr anchor="t"/>
          <a:lstStyle>
            <a:lvl1pPr algn="l">
              <a:defRPr sz="48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Zwischentitel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381" y="4260901"/>
            <a:ext cx="11425436" cy="1500187"/>
          </a:xfrm>
        </p:spPr>
        <p:txBody>
          <a:bodyPr anchor="b"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venir Next LT Pro" panose="020B0504020202020204" pitchFamily="34" charset="0"/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505149" y="6561368"/>
            <a:ext cx="432000" cy="1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9D5E27-177B-4A09-91E6-702C939E7E1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99456" y="6567306"/>
            <a:ext cx="9673392" cy="22558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de-CH"/>
              <a:t>| PEPra | MPK Symposium SGAIM | 21. September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419425" y="6522820"/>
            <a:ext cx="6719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FMH </a:t>
            </a:r>
            <a:endParaRPr lang="de-CH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236CD94-AAFC-4A77-B8EF-254BB2636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44000"/>
            <a:ext cx="898346" cy="8131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0ADEB36-9821-785B-7B06-41F888BDF5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19" y="306243"/>
            <a:ext cx="1224136" cy="5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6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564702"/>
            <a:ext cx="12192000" cy="293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venir Next LT Pro" panose="020B05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>
              <a:latin typeface="Avenir Next LT Pro" panose="020B05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859" y="1032416"/>
            <a:ext cx="11448556" cy="55795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9D5E27-177B-4A09-91E6-702C939E7E1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99456" y="6567306"/>
            <a:ext cx="9673392" cy="22558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PEPra | MPK Symposium SGAIM | 21. September 2023</a:t>
            </a:r>
            <a:endParaRPr lang="de-CH" dirty="0"/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407368" y="6531282"/>
            <a:ext cx="6719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FMH </a:t>
            </a:r>
            <a:endParaRPr lang="de-CH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19EF927-E4D4-4CE9-B05A-6448F64E3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44000"/>
            <a:ext cx="898346" cy="81313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32462D1-7261-9B4E-CA70-45669F0851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19" y="306243"/>
            <a:ext cx="1224136" cy="5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6564702"/>
            <a:ext cx="12192000" cy="293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5" name="Rechteck 4"/>
          <p:cNvSpPr/>
          <p:nvPr/>
        </p:nvSpPr>
        <p:spPr>
          <a:xfrm>
            <a:off x="0" y="6564702"/>
            <a:ext cx="12192000" cy="293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9D5E27-177B-4A09-91E6-702C939E7E1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99456" y="6567306"/>
            <a:ext cx="9673392" cy="22558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| PEPra | MPK Symposium SGAIM | 21. September 2023</a:t>
            </a:r>
            <a:endParaRPr lang="de-CH" dirty="0"/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254851" y="6561368"/>
            <a:ext cx="6719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FMH </a:t>
            </a:r>
            <a:endParaRPr lang="de-CH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F6D317-0A96-4A61-ACFB-43822796BC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44000"/>
            <a:ext cx="898346" cy="8131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0F46287-EFCE-40D7-0705-4C888D7487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19" y="306243"/>
            <a:ext cx="1224136" cy="5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PEPra | MPK Symposium SGAIM | 21. September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5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859" y="1052736"/>
            <a:ext cx="11448556" cy="5579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114" y="1637088"/>
            <a:ext cx="11431016" cy="47525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21792" y="6561368"/>
            <a:ext cx="104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de-CH"/>
              <a:t>| PEPra | MPK Symposium SGAIM | 21. September 2023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05149" y="6561368"/>
            <a:ext cx="432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 b="0">
                <a:solidFill>
                  <a:schemeClr val="bg2"/>
                </a:solidFill>
                <a:latin typeface="Avenir Next LT Pro" panose="020B0504020202020204" pitchFamily="34" charset="0"/>
              </a:defRPr>
            </a:lvl1pPr>
          </a:lstStyle>
          <a:p>
            <a:fld id="{D39D5E27-177B-4A09-91E6-702C939E7E1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054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5963" indent="-354013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7913" indent="-361950" algn="l" defTabSz="914400" rtl="0" eaLnBrk="1" latinLnBrk="0" hangingPunct="1">
        <a:spcBef>
          <a:spcPct val="20000"/>
        </a:spcBef>
        <a:buClr>
          <a:schemeClr val="accent1"/>
        </a:buClr>
        <a:buFont typeface="Symbol" panose="05050102010706020507" pitchFamily="18" charset="2"/>
        <a:buChar char="-"/>
        <a:defRPr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1925" indent="-354013" algn="l" defTabSz="914400" rtl="0" eaLnBrk="1" latinLnBrk="0" hangingPunct="1">
        <a:spcBef>
          <a:spcPct val="20000"/>
        </a:spcBef>
        <a:buClr>
          <a:schemeClr val="accent1"/>
        </a:buClr>
        <a:buFont typeface="Symbol" panose="05050102010706020507" pitchFamily="18" charset="2"/>
        <a:buChar char="-"/>
        <a:defRPr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3875" indent="-361950" algn="l" defTabSz="914400" rtl="0" eaLnBrk="1" latinLnBrk="0" hangingPunct="1">
        <a:spcBef>
          <a:spcPct val="20000"/>
        </a:spcBef>
        <a:buClr>
          <a:schemeClr val="accent1"/>
        </a:buClr>
        <a:buFont typeface="Symbol" panose="05050102010706020507" pitchFamily="18" charset="2"/>
        <a:buChar char="-"/>
        <a:defRPr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32" userDrawn="1">
          <p15:clr>
            <a:srgbClr val="F26B43"/>
          </p15:clr>
        </p15:guide>
        <p15:guide id="3" pos="7529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orient="horz" pos="4027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pra.ch/download_file/view/d3cc4de8-d9e0-4536-a7af-556919225ccd/27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pra.ch/de/fortbildungen/lebensstil-praevention-motivational-interviewing#online-fortbildu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pra.ch/" TargetMode="External"/><Relationship Id="rId7" Type="http://schemas.openxmlformats.org/officeDocument/2006/relationships/hyperlink" Target="https://www.pepra.ch/de/fortbildungen/benachrichtigung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mailto:info@pepra.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pra.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8C1D0969-C946-274E-B9E9-3C4B5D14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218" y="4077072"/>
            <a:ext cx="11430600" cy="1249363"/>
          </a:xfrm>
        </p:spPr>
        <p:txBody>
          <a:bodyPr/>
          <a:lstStyle/>
          <a:p>
            <a:r>
              <a:rPr lang="de-CH" sz="1800" b="0" dirty="0"/>
              <a:t>Eine </a:t>
            </a:r>
            <a:r>
              <a:rPr lang="de-DE" sz="1800" b="0" dirty="0"/>
              <a:t>gemeinsame Dienstleistung der FMH, der Stiftung Gesundheitsförderung Schweiz, der Gesundheitsämter und der Kantonalen Ärztegesellschaften zur Umsetzung von Prävention im Praxisalltag.</a:t>
            </a:r>
            <a:r>
              <a:rPr lang="de-CH" sz="1800" b="0" dirty="0"/>
              <a:t> </a:t>
            </a:r>
            <a:endParaRPr lang="de-DE" sz="1800" b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9D7402-2CA6-18C0-5BE0-95ED25BB9F8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b="0" i="0" dirty="0">
                <a:effectLst/>
                <a:latin typeface="Arial" panose="020B0604020202020204" pitchFamily="34" charset="0"/>
              </a:rPr>
              <a:t>PEPra – Unterstützung zur Prävention in der Praxis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17D757-BB14-5F40-3668-BB9F223D14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5533934"/>
            <a:ext cx="2456892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1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C9DFA5B-6F39-B699-B592-77F1DE2A2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9856" y="2204864"/>
            <a:ext cx="5280904" cy="4041579"/>
          </a:xfr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262455-F896-6BC7-DA11-1A1AC32D5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PEPra | MPK Symposium SGAIM | 21. September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E4EE6A02-7523-EFF3-103D-2831977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268760"/>
            <a:ext cx="11593288" cy="1224136"/>
          </a:xfrm>
        </p:spPr>
        <p:txBody>
          <a:bodyPr/>
          <a:lstStyle/>
          <a:p>
            <a:r>
              <a:rPr lang="de-CH" sz="2200" dirty="0">
                <a:solidFill>
                  <a:schemeClr val="tx2"/>
                </a:solidFill>
                <a:ea typeface="+mn-ea"/>
              </a:rPr>
              <a:t>Quiz: </a:t>
            </a:r>
            <a:r>
              <a:rPr lang="de-CH" sz="2200" b="0" dirty="0">
                <a:solidFill>
                  <a:schemeClr val="tx2"/>
                </a:solidFill>
                <a:ea typeface="+mn-ea"/>
              </a:rPr>
              <a:t>wo suchen Sie gemeinsam mit Ihren </a:t>
            </a:r>
            <a:r>
              <a:rPr lang="de-CH" sz="2200" b="0" dirty="0" err="1">
                <a:solidFill>
                  <a:schemeClr val="tx2"/>
                </a:solidFill>
                <a:ea typeface="+mn-ea"/>
              </a:rPr>
              <a:t>Patient:innen</a:t>
            </a:r>
            <a:r>
              <a:rPr lang="de-CH" sz="2200" b="0" dirty="0">
                <a:solidFill>
                  <a:schemeClr val="tx2"/>
                </a:solidFill>
                <a:ea typeface="+mn-ea"/>
              </a:rPr>
              <a:t> das passende Bewegungsangebot im Kanton Basel?  </a:t>
            </a:r>
            <a:br>
              <a:rPr lang="de-CH" sz="2200" b="0" dirty="0">
                <a:solidFill>
                  <a:schemeClr val="tx2"/>
                </a:solidFill>
                <a:ea typeface="+mn-ea"/>
              </a:rPr>
            </a:br>
            <a:br>
              <a:rPr lang="de-CH" sz="2200" b="0" dirty="0">
                <a:solidFill>
                  <a:schemeClr val="tx2"/>
                </a:solidFill>
                <a:ea typeface="+mn-ea"/>
              </a:rPr>
            </a:br>
            <a:br>
              <a:rPr lang="de-CH" sz="2200" b="0" dirty="0">
                <a:solidFill>
                  <a:schemeClr val="tx2"/>
                </a:solidFill>
                <a:ea typeface="+mn-ea"/>
              </a:rPr>
            </a:br>
            <a:endParaRPr lang="de-DE" sz="2200" b="0" dirty="0">
              <a:solidFill>
                <a:schemeClr val="tx2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891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256631E-4361-2C99-2103-8ACE0EC2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79" y="1655312"/>
            <a:ext cx="11425436" cy="4856673"/>
          </a:xfrm>
        </p:spPr>
        <p:txBody>
          <a:bodyPr/>
          <a:lstStyle/>
          <a:p>
            <a:r>
              <a:rPr lang="de-CH" dirty="0"/>
              <a:t>Richten sich an das gesamte Praxisteam - Ärzteschaft und Medizinische Praxisfachpersonen. Teamentwicklung! </a:t>
            </a:r>
          </a:p>
          <a:p>
            <a:r>
              <a:rPr lang="de-DE" dirty="0"/>
              <a:t>Verbinden das Was (klinischen Wissen) mit dem Wie (Beratungs- und Kommunikationskompetenzen) </a:t>
            </a:r>
          </a:p>
          <a:p>
            <a:r>
              <a:rPr lang="de-DE" dirty="0"/>
              <a:t>Dauer: 4 Stunden</a:t>
            </a:r>
          </a:p>
          <a:p>
            <a:r>
              <a:rPr lang="de-DE" dirty="0"/>
              <a:t>4 SIWF </a:t>
            </a:r>
            <a:r>
              <a:rPr lang="de-DE" dirty="0" err="1"/>
              <a:t>Credits</a:t>
            </a:r>
            <a:r>
              <a:rPr lang="de-DE" dirty="0"/>
              <a:t> oder 2 SVA </a:t>
            </a:r>
            <a:r>
              <a:rPr lang="de-DE" dirty="0" err="1"/>
              <a:t>Credits</a:t>
            </a:r>
            <a:endParaRPr lang="de-DE" dirty="0"/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38CF1B-78FA-1BC7-6EE5-0B86B3F7B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PEPra | MPK Symposium SGAIM | 21. September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48E3EDD-05D7-D270-041A-42962A55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PEPra Fortbidlungen… 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550A1B-A3FF-D389-785D-A2DE3385E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65" y="3275881"/>
            <a:ext cx="691487" cy="491319"/>
          </a:xfrm>
          <a:prstGeom prst="rect">
            <a:avLst/>
          </a:prstGeom>
        </p:spPr>
      </p:pic>
      <p:pic>
        <p:nvPicPr>
          <p:cNvPr id="7" name="Grafik 6" descr="Ein Bild, das Muster, Quadrat, Pixel, Kreuzworträtsel enthält.&#10;&#10;Automatisch generierte Beschreibung">
            <a:extLst>
              <a:ext uri="{FF2B5EF4-FFF2-40B4-BE49-F238E27FC236}">
                <a16:creationId xmlns:a16="http://schemas.microsoft.com/office/drawing/2014/main" id="{7D5341D1-60C6-1560-71A9-E7E095D6D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311079"/>
            <a:ext cx="2624842" cy="262484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55D036D-D037-DD21-B799-D135C3C99DDA}"/>
              </a:ext>
            </a:extLst>
          </p:cNvPr>
          <p:cNvSpPr txBox="1"/>
          <p:nvPr/>
        </p:nvSpPr>
        <p:spPr>
          <a:xfrm>
            <a:off x="9263536" y="5433620"/>
            <a:ext cx="268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ym typeface="Wingdings" panose="05000000000000000000" pitchFamily="2" charset="2"/>
                <a:hlinkClick r:id="rId4"/>
              </a:rPr>
              <a:t> Fortbildungskalender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1929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EA329FB-C606-8056-1C57-E636B299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PEPra Online Fortbildung  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D5F66A3-C80B-DCC2-AEFD-1AC91C60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59" y="2144864"/>
            <a:ext cx="11425436" cy="4719878"/>
          </a:xfrm>
        </p:spPr>
        <p:txBody>
          <a:bodyPr/>
          <a:lstStyle/>
          <a:p>
            <a:r>
              <a:rPr lang="de-CH" dirty="0"/>
              <a:t>Theoretische Grundlagen zu Motivational </a:t>
            </a:r>
            <a:r>
              <a:rPr lang="de-CH" dirty="0" err="1"/>
              <a:t>Interviewing</a:t>
            </a:r>
            <a:r>
              <a:rPr lang="de-CH" dirty="0"/>
              <a:t> im E-Learning </a:t>
            </a:r>
          </a:p>
          <a:p>
            <a:r>
              <a:rPr lang="de-CH" dirty="0"/>
              <a:t>Online-Anwendungsübung im 1:1 Setting mit standardisierten </a:t>
            </a:r>
            <a:r>
              <a:rPr lang="de-CH" dirty="0" err="1"/>
              <a:t>Patient:innen</a:t>
            </a:r>
            <a:r>
              <a:rPr lang="de-CH" dirty="0"/>
              <a:t> </a:t>
            </a:r>
          </a:p>
          <a:p>
            <a:r>
              <a:rPr lang="de-CH" dirty="0"/>
              <a:t>Als Basis für jede Modul geeignet </a:t>
            </a:r>
          </a:p>
          <a:p>
            <a:r>
              <a:rPr lang="de-CH" dirty="0"/>
              <a:t>Akkreditiert</a:t>
            </a:r>
          </a:p>
          <a:p>
            <a:r>
              <a:rPr lang="de-CH" dirty="0"/>
              <a:t>Kosten: 80 CHF  </a:t>
            </a:r>
          </a:p>
          <a:p>
            <a:r>
              <a:rPr lang="de-DE" dirty="0"/>
              <a:t>Zeitunabhängig: sofort zugänglich und jederzeit wieder abrufbar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  <a:hlinkClick r:id="rId3"/>
              </a:rPr>
              <a:t> </a:t>
            </a:r>
            <a:r>
              <a:rPr lang="de-DE" sz="2000" dirty="0">
                <a:hlinkClick r:id="rId3"/>
              </a:rPr>
              <a:t>Beratung zu Lebensstil &amp; Prävention – Motivational </a:t>
            </a:r>
            <a:r>
              <a:rPr lang="de-DE" sz="2000" dirty="0" err="1">
                <a:hlinkClick r:id="rId3"/>
              </a:rPr>
              <a:t>Interviewing</a:t>
            </a:r>
            <a:r>
              <a:rPr lang="de-DE" sz="2000" dirty="0">
                <a:hlinkClick r:id="rId3"/>
              </a:rPr>
              <a:t> | PEPra</a:t>
            </a:r>
            <a:endParaRPr lang="de-DE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C78F9B-C301-E04F-5ABE-875A17C48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568279"/>
            <a:ext cx="2448272" cy="2448272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7AB63F-F950-F008-2CE5-483F9F460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PEPra | MPK Symposium SGAIM | 21. September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9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1FA1809-5CA3-A17B-FA40-134E99DED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PEPra - Ihre Unterstützung zur Umsetzung von Prävention im Praxisalltag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Qualität: Gesundheit der </a:t>
            </a:r>
            <a:r>
              <a:rPr lang="de-CH" dirty="0" err="1"/>
              <a:t>Patient:innen</a:t>
            </a:r>
            <a:r>
              <a:rPr lang="de-CH" dirty="0"/>
              <a:t> fördern und sie umfassend betreuen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Zeitersparnis: </a:t>
            </a:r>
            <a:r>
              <a:rPr lang="de-CH" dirty="0"/>
              <a:t>alle wichtigen Informationen und Tools auf eine Klick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Sicherheit: schwierige Themen ansprechen muss gelernt und geübt werden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Netzwerk kennen: Zusammenarbeit mit spezialisierten Angebote erleichtern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dirty="0"/>
              <a:t>Teambuilding: attraktive Aufgaben und somit Arbeitsstelle </a:t>
            </a:r>
          </a:p>
          <a:p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B67851D-63D4-CF74-6856-33D6C9945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PEPra | MPK Symposium SGAIM | 21. September 2023</a:t>
            </a:r>
            <a:endParaRPr lang="de-CH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C1BF517-4398-4347-F738-1A06E5C0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Take Home Message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7225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EC2053B-5FBE-49DC-89EE-9437D6E9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2" y="1850123"/>
            <a:ext cx="11425436" cy="1506869"/>
          </a:xfrm>
        </p:spPr>
        <p:txBody>
          <a:bodyPr numCol="2" spcCol="360000"/>
          <a:lstStyle/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b="1" dirty="0">
                <a:latin typeface="+mn-lt"/>
                <a:hlinkClick r:id="rId3"/>
              </a:rPr>
              <a:t>www.pepra.ch</a:t>
            </a:r>
            <a:r>
              <a:rPr lang="de-CH" b="1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de-CH" b="1" dirty="0">
                <a:latin typeface="+mn-lt"/>
                <a:hlinkClick r:id="rId4"/>
              </a:rPr>
              <a:t>info@pepra.ch</a:t>
            </a:r>
            <a:r>
              <a:rPr lang="de-CH" b="1" dirty="0">
                <a:latin typeface="+mn-lt"/>
              </a:rPr>
              <a:t> </a:t>
            </a:r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dirty="0"/>
              <a:t>     </a:t>
            </a:r>
            <a:endParaRPr lang="de-CH" b="1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3FC0375-1CB0-4522-9C91-6F954D20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Informationen und Kontakt </a:t>
            </a:r>
            <a:endParaRPr lang="de-DE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2D9E0B1-2B3D-469C-AE90-DB4BFE911CE7}"/>
              </a:ext>
            </a:extLst>
          </p:cNvPr>
          <p:cNvSpPr/>
          <p:nvPr/>
        </p:nvSpPr>
        <p:spPr>
          <a:xfrm rot="540850">
            <a:off x="6611089" y="410751"/>
            <a:ext cx="3240360" cy="3153805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Folgen Sie uns auf LinkedIn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07BFCF-EC2A-4C46-99C9-A50ECD54B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30462">
            <a:off x="7794294" y="2647723"/>
            <a:ext cx="620797" cy="59596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6104A7-AA2E-FB29-B187-1EDEBE3CE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PEPra | MPK Symposium SGAIM | 21. September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 descr="Ein Bild, das Muster, Quadrat, Pixel enthält.&#10;&#10;Automatisch generierte Beschreibung">
            <a:extLst>
              <a:ext uri="{FF2B5EF4-FFF2-40B4-BE49-F238E27FC236}">
                <a16:creationId xmlns:a16="http://schemas.microsoft.com/office/drawing/2014/main" id="{94BEBF32-83E4-775F-9F88-C941218B7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54" y="3581112"/>
            <a:ext cx="2408818" cy="24088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99BE80C-5636-9AC7-67CD-38B9088018A0}"/>
              </a:ext>
            </a:extLst>
          </p:cNvPr>
          <p:cNvSpPr txBox="1"/>
          <p:nvPr/>
        </p:nvSpPr>
        <p:spPr>
          <a:xfrm>
            <a:off x="4943872" y="562059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ym typeface="Wingdings" panose="05000000000000000000" pitchFamily="2" charset="2"/>
                <a:hlinkClick r:id="rId7"/>
              </a:rPr>
              <a:t> </a:t>
            </a:r>
            <a:r>
              <a:rPr lang="de-CH" dirty="0">
                <a:hlinkClick r:id="rId7"/>
              </a:rPr>
              <a:t>Benachrichtigungen aktivieren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580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4FCEC8B-54E5-4353-E3A3-13661841C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Mögliche Definition:</a:t>
            </a:r>
          </a:p>
          <a:p>
            <a:pPr marL="0" indent="0">
              <a:buNone/>
            </a:pPr>
            <a:r>
              <a:rPr lang="de-DE" dirty="0"/>
              <a:t>Mit Prävention werden alle Strategien und </a:t>
            </a:r>
            <a:r>
              <a:rPr lang="de-DE" dirty="0" err="1"/>
              <a:t>Massnahmen</a:t>
            </a:r>
            <a:r>
              <a:rPr lang="de-DE" dirty="0"/>
              <a:t> bezeichnet, die ergriffen werden, um das Auftreten, die Verbreitung und die negativen Auswirkungen von Krankheiten und Risikoverhalten zu verhindern oder zu vermindern.</a:t>
            </a:r>
          </a:p>
          <a:p>
            <a:pPr marL="0" indent="0">
              <a:buNone/>
            </a:pPr>
            <a:endParaRPr lang="de-DE" dirty="0">
              <a:solidFill>
                <a:srgbClr val="595959"/>
              </a:solidFill>
              <a:latin typeface="rival-sans"/>
            </a:endParaRPr>
          </a:p>
          <a:p>
            <a:pPr marL="0" indent="0">
              <a:buNone/>
            </a:pPr>
            <a:r>
              <a:rPr lang="de-DE" b="1" dirty="0"/>
              <a:t>Wirksamkeit: </a:t>
            </a:r>
          </a:p>
          <a:p>
            <a:pPr marL="0" indent="0">
              <a:buNone/>
            </a:pPr>
            <a:r>
              <a:rPr lang="de-DE" dirty="0"/>
              <a:t>verschiedenen Studien zeigen durchgehend ein positiver Return on </a:t>
            </a:r>
            <a:r>
              <a:rPr lang="de-DE" dirty="0" err="1"/>
              <a:t>Invest</a:t>
            </a:r>
            <a:r>
              <a:rPr lang="de-DE" dirty="0"/>
              <a:t> (ROI) für Prävention von nicht übertragbaren Krankheiten (NCD) </a:t>
            </a:r>
          </a:p>
          <a:p>
            <a:pPr marL="0" indent="0">
              <a:buNone/>
            </a:pPr>
            <a:endParaRPr lang="de-DE" b="0" i="0" dirty="0">
              <a:solidFill>
                <a:srgbClr val="595959"/>
              </a:solidFill>
              <a:effectLst/>
              <a:latin typeface="rival-sans"/>
            </a:endParaRPr>
          </a:p>
          <a:p>
            <a:pPr marL="0" indent="0">
              <a:buNone/>
            </a:pPr>
            <a:r>
              <a:rPr lang="de-DE" b="1" dirty="0"/>
              <a:t>Warum Prävention in der Praxis?</a:t>
            </a:r>
          </a:p>
          <a:p>
            <a:pPr marL="0" indent="0">
              <a:buNone/>
            </a:pPr>
            <a:r>
              <a:rPr lang="de-DE" dirty="0"/>
              <a:t>Nebst dem hohen Vertrauen, das Grundversorgende </a:t>
            </a:r>
            <a:r>
              <a:rPr lang="de-DE" dirty="0" err="1"/>
              <a:t>geniessen</a:t>
            </a:r>
            <a:r>
              <a:rPr lang="de-DE" dirty="0"/>
              <a:t>, werden sie </a:t>
            </a:r>
            <a:r>
              <a:rPr lang="de-DE" dirty="0" err="1"/>
              <a:t>regelmässig</a:t>
            </a:r>
            <a:r>
              <a:rPr lang="de-DE" dirty="0"/>
              <a:t> konsultiert und dienen oft als erste Anlaufstelle für gesundheitliche Fragen.</a:t>
            </a:r>
          </a:p>
          <a:p>
            <a:pPr marL="0" indent="0">
              <a:buNone/>
            </a:pPr>
            <a:endParaRPr lang="de-DE" dirty="0">
              <a:solidFill>
                <a:srgbClr val="595959"/>
              </a:solidFill>
              <a:latin typeface="rival-sans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79B82B-B253-2E7E-4C94-E49AF91EB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PEPra | MPK Symposium SGAIM | 21. September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E69653F-0128-05D4-7644-627B9867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Prävention in der Grundversorgung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2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2247280-36B2-4166-9632-1AC6BCE0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17" y="1083176"/>
            <a:ext cx="11448556" cy="557954"/>
          </a:xfrm>
        </p:spPr>
        <p:txBody>
          <a:bodyPr/>
          <a:lstStyle/>
          <a:p>
            <a:r>
              <a:rPr lang="de-CH" dirty="0"/>
              <a:t>PEPra – «Praxis als Team» 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EBFB878-F9B3-BE01-737E-73AD25008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37" y="1959624"/>
            <a:ext cx="11425436" cy="3940120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Die Angebote von </a:t>
            </a:r>
            <a:r>
              <a:rPr lang="de-CH" dirty="0">
                <a:hlinkClick r:id="rId3"/>
              </a:rPr>
              <a:t>www.pepra.ch</a:t>
            </a:r>
            <a:r>
              <a:rPr lang="de-CH" dirty="0"/>
              <a:t> richten sich an das gesamte Praxisteam – Ärztinnen und Ärzte sowie Medizinische Praxisfachpersonen.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de-CH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90650CA-2F21-95C9-7795-EA292530F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PEPra | MPK Symposium SGAIM | 21. September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 descr="Ein Bild, das Person, Kleidung, Lächeln, Menschliches Gesicht enthält.&#10;&#10;Automatisch generierte Beschreibung">
            <a:extLst>
              <a:ext uri="{FF2B5EF4-FFF2-40B4-BE49-F238E27FC236}">
                <a16:creationId xmlns:a16="http://schemas.microsoft.com/office/drawing/2014/main" id="{0425AE7F-1DAB-3355-97DB-4BA2F84148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2761602"/>
            <a:ext cx="5330126" cy="35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7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B0BDFD3-0A6E-4DB7-814E-16753A7DD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59" y="1811205"/>
            <a:ext cx="11425436" cy="402718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NCD, </a:t>
            </a:r>
          </a:p>
          <a:p>
            <a:pPr marL="0" indent="0">
              <a:buNone/>
            </a:pPr>
            <a:r>
              <a:rPr lang="de-DE" dirty="0"/>
              <a:t>Sucht und </a:t>
            </a:r>
          </a:p>
          <a:p>
            <a:pPr marL="0" indent="0">
              <a:buNone/>
            </a:pPr>
            <a:r>
              <a:rPr lang="de-DE" dirty="0"/>
              <a:t>psychische Erkrankungen</a:t>
            </a:r>
          </a:p>
          <a:p>
            <a:pPr marL="0" indent="0">
              <a:buNone/>
            </a:pPr>
            <a:endParaRPr lang="de-CH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2247280-36B2-4166-9632-1AC6BCE0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PEPra – Schwerpunkte  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1A5608-881C-589E-7C1D-FE187096E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PEPra | MPK Symposium SGAIM | 21. September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C1AE9D0-78B0-990E-305E-DA6D02576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1615997"/>
            <a:ext cx="6048672" cy="46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0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A607D3-5FE8-6520-A8A3-BA90EB8B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Rolle der Grundversorgerpraxen 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8DF4B96-5B68-8020-1024-20E72BF53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398" y="1916974"/>
            <a:ext cx="2040227" cy="4719878"/>
          </a:xfrm>
        </p:spPr>
        <p:txBody>
          <a:bodyPr/>
          <a:lstStyle/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  <a:latin typeface="+mn-lt"/>
              </a:rPr>
              <a:t>1. Erkennen</a:t>
            </a:r>
          </a:p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  <a:latin typeface="+mn-lt"/>
              </a:rPr>
              <a:t>2. Motivieren</a:t>
            </a:r>
          </a:p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  <a:latin typeface="+mn-lt"/>
              </a:rPr>
              <a:t>3. Überweisen </a:t>
            </a:r>
          </a:p>
          <a:p>
            <a:pPr marL="0" indent="0">
              <a:buNone/>
            </a:pPr>
            <a:r>
              <a:rPr lang="de-CH" sz="2400" dirty="0">
                <a:solidFill>
                  <a:schemeClr val="tx1"/>
                </a:solidFill>
                <a:latin typeface="+mn-lt"/>
              </a:rPr>
              <a:t>4. Begleiten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B919690-3422-6054-FA8E-BEBD8B30C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9816" y="1705555"/>
            <a:ext cx="5280000" cy="4719878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PEPra bietet den Grundversorgerpraxen zu allen Schritten Unterstützung: </a:t>
            </a:r>
          </a:p>
          <a:p>
            <a:pPr marL="0" indent="0">
              <a:buNone/>
            </a:pPr>
            <a:endParaRPr lang="de-CH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Wie und wann spreche ich </a:t>
            </a:r>
            <a:r>
              <a:rPr lang="de-CH" dirty="0" err="1">
                <a:sym typeface="Wingdings" panose="05000000000000000000" pitchFamily="2" charset="2"/>
              </a:rPr>
              <a:t>Patient:innen</a:t>
            </a:r>
            <a:r>
              <a:rPr lang="de-CH" dirty="0">
                <a:sym typeface="Wingdings" panose="05000000000000000000" pitchFamily="2" charset="2"/>
              </a:rPr>
              <a:t> auf risikoreiches Verhalten an?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Was für Hilfsmittel stehen mir zur Verfügung?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Wo finde ich spezialisierte Angebote zu ihrer Unterstützung?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Wie kann ich sie in einer Verhaltensänderung beraten und begleiten? </a:t>
            </a:r>
          </a:p>
          <a:p>
            <a:pPr marL="0" indent="0">
              <a:buNone/>
            </a:pPr>
            <a:endParaRPr lang="de-CH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552E70-D373-1AB9-5B33-F3D68CB60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| PEPra | MPK Symposium SGAIM | 21. September 2023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94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F8474BE-A4A4-41D0-8DE5-87CA463E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1109373"/>
            <a:ext cx="11448556" cy="557954"/>
          </a:xfrm>
        </p:spPr>
        <p:txBody>
          <a:bodyPr anchor="t">
            <a:normAutofit/>
          </a:bodyPr>
          <a:lstStyle/>
          <a:p>
            <a:r>
              <a:rPr lang="de-CH" dirty="0"/>
              <a:t>PEPra Gesamtpaket </a:t>
            </a:r>
            <a:endParaRPr lang="de-DE" dirty="0"/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664FEAAA-C82A-4EC0-8AD7-08A3DB0140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844824"/>
            <a:ext cx="7717015" cy="4340820"/>
          </a:xfrm>
          <a:prstGeom prst="rect">
            <a:avLst/>
          </a:prstGeom>
          <a:noFill/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058211-BEAC-48EA-8F5A-72731DB21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9456" y="6561368"/>
            <a:ext cx="9673392" cy="22558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>
                <a:latin typeface="Arial Nova Light" panose="020B0304020202020204" pitchFamily="34" charset="0"/>
              </a:rPr>
              <a:t>| PEPra | MPK Symposium SGAIM | 21. September 2023</a:t>
            </a:r>
            <a:endParaRPr lang="de-CH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0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46733E-CD1A-DBA0-DE84-C24313756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2" y="1844824"/>
            <a:ext cx="11425436" cy="4392488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Alle wichtigen Informationen und Tools auf eine Klick: </a:t>
            </a:r>
          </a:p>
          <a:p>
            <a:endParaRPr lang="de-CH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8A8ACB-1955-C5AA-F9D5-A3C5A0F8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Unterstützung im Praxisalltag</a:t>
            </a:r>
            <a:br>
              <a:rPr lang="de-CH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D4E035-17C0-1F86-F0D5-EFFFEB66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12" y="2769586"/>
            <a:ext cx="6760030" cy="316548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B3B41AE-8019-239F-BAD9-7650E7394108}"/>
              </a:ext>
            </a:extLst>
          </p:cNvPr>
          <p:cNvSpPr/>
          <p:nvPr/>
        </p:nvSpPr>
        <p:spPr>
          <a:xfrm>
            <a:off x="560112" y="2905563"/>
            <a:ext cx="4433677" cy="96342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2C01CDA-89CB-4458-7B61-76E3DFFE6D30}"/>
              </a:ext>
            </a:extLst>
          </p:cNvPr>
          <p:cNvCxnSpPr/>
          <p:nvPr/>
        </p:nvCxnSpPr>
        <p:spPr>
          <a:xfrm>
            <a:off x="5087888" y="3387273"/>
            <a:ext cx="3058964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9A300C7-2629-FC85-4B5C-0C849D0105FE}"/>
              </a:ext>
            </a:extLst>
          </p:cNvPr>
          <p:cNvSpPr txBox="1"/>
          <p:nvPr/>
        </p:nvSpPr>
        <p:spPr>
          <a:xfrm>
            <a:off x="8164416" y="3011338"/>
            <a:ext cx="363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Grundlagen: Wann spreche ich welches präventionsrelevante  Thema wie an? </a:t>
            </a:r>
            <a:endParaRPr lang="de-DE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8457443-8C6D-AEC2-163B-4ADB5640F1EC}"/>
              </a:ext>
            </a:extLst>
          </p:cNvPr>
          <p:cNvCxnSpPr>
            <a:cxnSpLocks/>
          </p:cNvCxnSpPr>
          <p:nvPr/>
        </p:nvCxnSpPr>
        <p:spPr>
          <a:xfrm>
            <a:off x="4808823" y="5085184"/>
            <a:ext cx="3303401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375175ED-0690-1087-5BB5-3FDEB0F37C6B}"/>
              </a:ext>
            </a:extLst>
          </p:cNvPr>
          <p:cNvSpPr txBox="1"/>
          <p:nvPr/>
        </p:nvSpPr>
        <p:spPr>
          <a:xfrm>
            <a:off x="8167909" y="4504985"/>
            <a:ext cx="363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Themen: kurze Clinical Updates und Tools zur Früherkennung zur Nutzung vor, während und nach der Konsultation  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C52CF3-2880-3CC2-1791-59CEF05F3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PEPra | MPK Symposium SGAIM | 21. September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FD6325-5A1D-1585-5D4F-853ADAB1B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PEPra | MPK Symposium SGAIM | 21. September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FA23691-C0F0-BBB0-8977-92E98E82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268760"/>
            <a:ext cx="11593288" cy="1224136"/>
          </a:xfrm>
        </p:spPr>
        <p:txBody>
          <a:bodyPr/>
          <a:lstStyle/>
          <a:p>
            <a:r>
              <a:rPr lang="de-CH" sz="2200" dirty="0">
                <a:solidFill>
                  <a:schemeClr val="tx2"/>
                </a:solidFill>
                <a:ea typeface="+mn-ea"/>
              </a:rPr>
              <a:t>Quiz: </a:t>
            </a:r>
            <a:r>
              <a:rPr lang="de-CH" sz="2200" b="0" dirty="0">
                <a:solidFill>
                  <a:schemeClr val="tx2"/>
                </a:solidFill>
                <a:ea typeface="+mn-ea"/>
              </a:rPr>
              <a:t>wie lauten die drei Fragen zur Erkennung von problematischem Alkoholkonsum?  </a:t>
            </a:r>
            <a:br>
              <a:rPr lang="de-CH" sz="2200" b="0" dirty="0">
                <a:solidFill>
                  <a:schemeClr val="tx2"/>
                </a:solidFill>
                <a:ea typeface="+mn-ea"/>
              </a:rPr>
            </a:br>
            <a:br>
              <a:rPr lang="de-CH" sz="2200" b="0" dirty="0">
                <a:solidFill>
                  <a:schemeClr val="tx2"/>
                </a:solidFill>
                <a:ea typeface="+mn-ea"/>
              </a:rPr>
            </a:br>
            <a:br>
              <a:rPr lang="de-CH" sz="2200" b="0" dirty="0">
                <a:solidFill>
                  <a:schemeClr val="tx2"/>
                </a:solidFill>
                <a:ea typeface="+mn-ea"/>
              </a:rPr>
            </a:br>
            <a:endParaRPr lang="de-DE" sz="2200" b="0" dirty="0">
              <a:solidFill>
                <a:schemeClr val="tx2"/>
              </a:solidFill>
              <a:ea typeface="+mn-ea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A77888-9913-B283-4E73-4080B92E6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6"/>
          <a:stretch/>
        </p:blipFill>
        <p:spPr>
          <a:xfrm>
            <a:off x="3366270" y="1772816"/>
            <a:ext cx="8490370" cy="4536504"/>
          </a:xfrm>
          <a:prstGeom prst="rect">
            <a:avLst/>
          </a:prstGeom>
        </p:spPr>
      </p:pic>
      <p:pic>
        <p:nvPicPr>
          <p:cNvPr id="7" name="Grafik 6" descr="Ein Bild, das Muster, Quadrat, Symmetrie, Rechteck enthält.&#10;&#10;Automatisch generierte Beschreibung">
            <a:extLst>
              <a:ext uri="{FF2B5EF4-FFF2-40B4-BE49-F238E27FC236}">
                <a16:creationId xmlns:a16="http://schemas.microsoft.com/office/drawing/2014/main" id="{EDDB6D37-6308-01B6-4144-AE286441A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7" y="1793384"/>
            <a:ext cx="2660846" cy="266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6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0BE5B-F64E-5174-EB24-EE892693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| PEPra | MPK Symposium SGAIM | 21. September 2023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B0B271F8-A500-8FC2-648A-425A6D2A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3" y="1082330"/>
            <a:ext cx="11449050" cy="558800"/>
          </a:xfrm>
        </p:spPr>
        <p:txBody>
          <a:bodyPr/>
          <a:lstStyle/>
          <a:p>
            <a:r>
              <a:rPr lang="de-CH" sz="2200" dirty="0">
                <a:solidFill>
                  <a:schemeClr val="tx2"/>
                </a:solidFill>
                <a:ea typeface="+mn-ea"/>
              </a:rPr>
              <a:t>Quiz: </a:t>
            </a:r>
            <a:r>
              <a:rPr lang="de-CH" sz="2200" b="0" dirty="0">
                <a:solidFill>
                  <a:schemeClr val="tx2"/>
                </a:solidFill>
                <a:ea typeface="+mn-ea"/>
              </a:rPr>
              <a:t>was ist die Grundhaltung von Motivational </a:t>
            </a:r>
            <a:r>
              <a:rPr lang="de-CH" sz="2200" b="0" dirty="0" err="1">
                <a:solidFill>
                  <a:schemeClr val="tx2"/>
                </a:solidFill>
                <a:ea typeface="+mn-ea"/>
              </a:rPr>
              <a:t>Interviewing</a:t>
            </a:r>
            <a:r>
              <a:rPr lang="de-CH" sz="2200" b="0" dirty="0">
                <a:solidFill>
                  <a:schemeClr val="tx2"/>
                </a:solidFill>
                <a:ea typeface="+mn-ea"/>
              </a:rPr>
              <a:t>? </a:t>
            </a:r>
            <a:br>
              <a:rPr lang="de-CH" sz="2200" b="0" dirty="0">
                <a:solidFill>
                  <a:schemeClr val="tx2"/>
                </a:solidFill>
                <a:ea typeface="+mn-ea"/>
              </a:rPr>
            </a:br>
            <a:br>
              <a:rPr lang="de-CH" sz="2200" b="0" dirty="0">
                <a:solidFill>
                  <a:schemeClr val="tx2"/>
                </a:solidFill>
                <a:ea typeface="+mn-ea"/>
              </a:rPr>
            </a:br>
            <a:br>
              <a:rPr lang="de-CH" sz="2200" b="0" dirty="0">
                <a:solidFill>
                  <a:schemeClr val="tx2"/>
                </a:solidFill>
                <a:ea typeface="+mn-ea"/>
              </a:rPr>
            </a:br>
            <a:endParaRPr lang="de-DE" sz="2200" b="0" dirty="0">
              <a:solidFill>
                <a:schemeClr val="tx2"/>
              </a:solidFill>
              <a:ea typeface="+mn-ea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93400A-E44C-BB7D-47F3-91174FE4A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24" y="1540986"/>
            <a:ext cx="8934224" cy="490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MH_PP">
  <a:themeElements>
    <a:clrScheme name="PEPra">
      <a:dk1>
        <a:srgbClr val="1B78B3"/>
      </a:dk1>
      <a:lt1>
        <a:sysClr val="window" lastClr="FFFFFF"/>
      </a:lt1>
      <a:dk2>
        <a:srgbClr val="86797B"/>
      </a:dk2>
      <a:lt2>
        <a:srgbClr val="FFFFFF"/>
      </a:lt2>
      <a:accent1>
        <a:srgbClr val="1B78B3"/>
      </a:accent1>
      <a:accent2>
        <a:srgbClr val="C09248"/>
      </a:accent2>
      <a:accent3>
        <a:srgbClr val="F8E9AE"/>
      </a:accent3>
      <a:accent4>
        <a:srgbClr val="86797E"/>
      </a:accent4>
      <a:accent5>
        <a:srgbClr val="D2D2D1"/>
      </a:accent5>
      <a:accent6>
        <a:srgbClr val="051927"/>
      </a:accent6>
      <a:hlink>
        <a:srgbClr val="C09248"/>
      </a:hlink>
      <a:folHlink>
        <a:srgbClr val="F8E9AE"/>
      </a:folHlink>
    </a:clrScheme>
    <a:fontScheme name="FM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MH Praesentation.pptx" id="{3EAC73CE-E591-4D8E-A161-AC8BD1100249}" vid="{FE2E895C-22A6-4ADF-9EA9-A8B35F8C183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328D62C29B43448C2C1CCC5F04935A" ma:contentTypeVersion="12" ma:contentTypeDescription="Ein neues Dokument erstellen." ma:contentTypeScope="" ma:versionID="c6edc10a6fdb9c68f03c39380086b640">
  <xsd:schema xmlns:xsd="http://www.w3.org/2001/XMLSchema" xmlns:xs="http://www.w3.org/2001/XMLSchema" xmlns:p="http://schemas.microsoft.com/office/2006/metadata/properties" xmlns:ns2="a1528acb-b70a-445a-8738-265666335bd8" xmlns:ns3="3fd1803d-3ec9-4c85-a57a-294aa338e5cd" targetNamespace="http://schemas.microsoft.com/office/2006/metadata/properties" ma:root="true" ma:fieldsID="c39d88309fe0f62fbbfbbeb486c70a02" ns2:_="" ns3:_="">
    <xsd:import namespace="a1528acb-b70a-445a-8738-265666335bd8"/>
    <xsd:import namespace="3fd1803d-3ec9-4c85-a57a-294aa338e5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28acb-b70a-445a-8738-265666335b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803d-3ec9-4c85-a57a-294aa338e5c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79D587-28CC-45A1-91EA-12BF598C50E6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a1528acb-b70a-445a-8738-265666335bd8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fd1803d-3ec9-4c85-a57a-294aa338e5c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1C8125F-DAF4-49AD-91D9-927DD466AE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28C141-84E0-4A7E-9AF8-A7F1222DB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528acb-b70a-445a-8738-265666335bd8"/>
    <ds:schemaRef ds:uri="3fd1803d-3ec9-4c85-a57a-294aa338e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FMH Praesentation</Template>
  <TotalTime>0</TotalTime>
  <Words>986</Words>
  <Application>Microsoft Office PowerPoint</Application>
  <PresentationFormat>Breitbild</PresentationFormat>
  <Paragraphs>119</Paragraphs>
  <Slides>14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Arial Nova Light</vt:lpstr>
      <vt:lpstr>Avenir Next LT Pro</vt:lpstr>
      <vt:lpstr>Calibri</vt:lpstr>
      <vt:lpstr>rival-sans</vt:lpstr>
      <vt:lpstr>Symbol</vt:lpstr>
      <vt:lpstr>TheAntiquaB W5 Plain</vt:lpstr>
      <vt:lpstr>Wingdings</vt:lpstr>
      <vt:lpstr>FMH_PP</vt:lpstr>
      <vt:lpstr>PEPra – Unterstützung zur Prävention in der Praxis</vt:lpstr>
      <vt:lpstr>Prävention in der Grundversorgung</vt:lpstr>
      <vt:lpstr>PEPra – «Praxis als Team» </vt:lpstr>
      <vt:lpstr>PEPra – Schwerpunkte  </vt:lpstr>
      <vt:lpstr>Rolle der Grundversorgerpraxen </vt:lpstr>
      <vt:lpstr>PEPra Gesamtpaket </vt:lpstr>
      <vt:lpstr>Unterstützung im Praxisalltag </vt:lpstr>
      <vt:lpstr>Quiz: wie lauten die drei Fragen zur Erkennung von problematischem Alkoholkonsum?     </vt:lpstr>
      <vt:lpstr>Quiz: was ist die Grundhaltung von Motivational Interviewing?    </vt:lpstr>
      <vt:lpstr>Quiz: wo suchen Sie gemeinsam mit Ihren Patient:innen das passende Bewegungsangebot im Kanton Basel?     </vt:lpstr>
      <vt:lpstr>PEPra Fortbidlungen… </vt:lpstr>
      <vt:lpstr>PEPra Online Fortbildung  </vt:lpstr>
      <vt:lpstr>Take Home Message</vt:lpstr>
      <vt:lpstr>Informationen und Kontakt </vt:lpstr>
    </vt:vector>
  </TitlesOfParts>
  <Company>FMH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Schmidlin Claudia</dc:creator>
  <cp:lastModifiedBy>Steinle Salomé</cp:lastModifiedBy>
  <cp:revision>28</cp:revision>
  <cp:lastPrinted>2016-02-10T14:15:06Z</cp:lastPrinted>
  <dcterms:created xsi:type="dcterms:W3CDTF">2021-04-12T07:02:59Z</dcterms:created>
  <dcterms:modified xsi:type="dcterms:W3CDTF">2023-09-20T19:35:08Z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0x010100F7328D62C29B43448C2C1CCC5F04935A</vt:lpwstr>
  </property>
</Properties>
</file>