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0" r:id="rId5"/>
    <p:sldId id="271" r:id="rId6"/>
    <p:sldId id="274" r:id="rId7"/>
    <p:sldId id="273" r:id="rId8"/>
    <p:sldId id="275" r:id="rId9"/>
    <p:sldId id="276" r:id="rId10"/>
    <p:sldId id="277" r:id="rId11"/>
    <p:sldId id="280" r:id="rId12"/>
    <p:sldId id="283" r:id="rId13"/>
    <p:sldId id="282" r:id="rId14"/>
    <p:sldId id="284" r:id="rId15"/>
    <p:sldId id="281" r:id="rId16"/>
    <p:sldId id="286" r:id="rId17"/>
    <p:sldId id="259" r:id="rId18"/>
    <p:sldId id="287" r:id="rId19"/>
    <p:sldId id="285" r:id="rId20"/>
    <p:sldId id="278" r:id="rId21"/>
    <p:sldId id="269" r:id="rId22"/>
    <p:sldId id="268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4651"/>
  </p:normalViewPr>
  <p:slideViewPr>
    <p:cSldViewPr snapToGrid="0">
      <p:cViewPr varScale="1">
        <p:scale>
          <a:sx n="106" d="100"/>
          <a:sy n="106" d="100"/>
        </p:scale>
        <p:origin x="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86620-6026-4D08-BBE8-8782AF00CB42}" type="datetimeFigureOut">
              <a:rPr lang="de-CH" smtClean="0"/>
              <a:t>20.09.23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00118-7E18-497C-99DF-4BFAE7487D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096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F95F5-41E1-2659-5B13-D407D8F1B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86E3A4-376D-5D53-B6D2-BE3055A71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2317B5-A713-BC3F-9D9B-09BBB611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ACA-9395-4C8D-8D97-07E291069C1C}" type="datetime1">
              <a:rPr lang="de-CH" smtClean="0"/>
              <a:t>20.09.23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97B5A0-348B-861E-67BF-7BEC47C60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429834-1432-F770-5661-9C5581A2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124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A7002-66F8-2574-DE66-F32C0DDD5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89EDC6-0E61-19F5-8CC4-C34C07226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04AC83-E56E-830E-AF57-8D5568733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CE64-880B-47A4-B41B-758C26EDA0F3}" type="datetime1">
              <a:rPr lang="de-CH" smtClean="0"/>
              <a:t>20.09.23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D209D7-CC3B-5770-EA96-6A0697D5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CCA2A3-9566-8744-CB37-A79399F6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978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6BAD8B4-3173-0586-A141-ADF5B47F4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63E68D-4027-7ACC-4675-C5E95C938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8E5FA7-51CE-B2E6-D5C8-4D032A84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B793-37E9-40E2-8EBD-F75012000B78}" type="datetime1">
              <a:rPr lang="de-CH" smtClean="0"/>
              <a:t>20.09.23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19E84C-8604-4298-D178-7190CF70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90D21E-6D2C-661D-D41F-7FEE546F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123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DEAE5-55CA-1BFD-EE47-5D217B60B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883B6F-AEA4-A682-6091-139B05B79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3E1AA9-E56D-E25B-C4BB-E8E286C5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91AD-F733-4078-B89F-5BDB0D9E10AD}" type="datetime1">
              <a:rPr lang="de-CH" smtClean="0"/>
              <a:t>20.09.23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480AE-5F1E-A3D5-EE8A-871D796E7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A38A38-3C8A-D42C-75F2-6112BD55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188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980903-C412-7DF6-6B5B-F8DDB8E6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BC0418-F419-7DA2-FF1F-1098FFBBB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AA9770-1C47-E4E2-8087-159F69C4B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711-030A-4D0B-B160-61103B5CC6BC}" type="datetime1">
              <a:rPr lang="de-CH" smtClean="0"/>
              <a:t>20.09.23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4F51A6-C23A-C20B-26D9-EE15542A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93ADEF-8936-E9E6-7C8B-985ACCF5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801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65C56-D734-FBFB-1510-D84C08D9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FA4CCF-5822-452D-D0F1-9199DFD12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B5A762-06A8-C2DF-0E73-C53248FE8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8F5259-3D81-19EB-30F4-0E096ED0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7AAE-7D5B-4562-9F6F-CAB581BD42E7}" type="datetime1">
              <a:rPr lang="de-CH" smtClean="0"/>
              <a:t>20.09.23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29A784-5F02-55F4-0784-6244120F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71B32B-E2D7-6372-151D-5BBEC1D4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032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9899BA-CD06-BD26-DCDE-07105EAE5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43858B-8A19-9B64-1707-6B0AA3AC9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92C5C2-3746-D1E9-738D-CECD8DFAD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FD2056A-8E5A-B81F-35A2-F58F739DF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DB6051-98F3-3B21-5A31-B69184289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6720-C0D7-FE70-60FC-23FC8A7C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1A6B-6185-472F-9E0D-4F15408906AF}" type="datetime1">
              <a:rPr lang="de-CH" smtClean="0"/>
              <a:t>20.09.23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5D92481-E833-D5A6-E30A-9F3C01FD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7F9F8C-EC80-713C-44ED-A98A955F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728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EDC3F-AC70-80A4-04C6-03B605D0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06FDB9-04F4-F7B2-BBE5-47CC317F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4E6B-DAE1-4D28-987F-F59B50400086}" type="datetime1">
              <a:rPr lang="de-CH" smtClean="0"/>
              <a:t>20.09.23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C2CF43-930E-563E-E1FA-DA7F85AB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4F5F42-275E-4E30-36B3-0D991020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504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47B036C-9DFC-259F-C268-104EAD3A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FAAD-7F38-4F2E-A9CA-E58DCDCFBC83}" type="datetime1">
              <a:rPr lang="de-CH" smtClean="0"/>
              <a:t>20.09.23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5FD2DD-FA1D-A7B2-6F1D-85CC58F7A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604502-BDF8-4DF2-F9B0-C225FAD2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387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06D01-BCAA-C196-E282-89D696BC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2E7441-E053-16CE-FE8E-0516CCBF0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C074D7E-CB0E-7E95-BDDB-EB6E437E5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A8890D-D323-28C9-5F42-2E228DD81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2C1-6F3E-4FE6-B78F-98F461E6E7F3}" type="datetime1">
              <a:rPr lang="de-CH" smtClean="0"/>
              <a:t>20.09.23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62EB3C-6B30-E1E3-E91F-04B009AC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F9B65A-ADA8-CF9C-F5CF-1AA6D981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391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ECC2C-6BD2-4F57-E777-5A520E86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3C67443-DF66-632D-7DDB-5A646C91F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9031D2-2F13-4D1E-6010-DAB120384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C29228-A2B4-5A43-3790-255CEF40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A309-64FE-48DD-94D3-8A46B590381A}" type="datetime1">
              <a:rPr lang="de-CH" smtClean="0"/>
              <a:t>20.09.23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B7087F-7BC0-A9DA-C8E5-7DB4017D3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2/12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02FA1E-FD1A-3F7B-A0BF-BAE722F0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36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CEE32E3-9F60-C9E4-48BC-F2ECBEFB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7926C2-C8E2-0644-77F8-712149441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54D1A5-08ED-7F29-AF69-6AFA20230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920C-642D-4B5F-B451-2A688A86BA8D}" type="datetime1">
              <a:rPr lang="de-CH" smtClean="0"/>
              <a:t>20.09.23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81E6EA-8517-529F-2FF7-958A3B67E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2/12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B9B6AD-04FA-25DE-6677-AE83DD168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F6DBF-E02A-4960-9FFE-D6C4CA0A85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95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gilli@sva.ch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B4D578A-F2C4-4EA9-A811-B48E66D63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F0FE34-C753-6E9D-4603-6C76C13A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57" y="1816443"/>
            <a:ext cx="9707911" cy="1248033"/>
          </a:xfrm>
        </p:spPr>
        <p:txBody>
          <a:bodyPr>
            <a:normAutofit/>
          </a:bodyPr>
          <a:lstStyle/>
          <a:p>
            <a:r>
              <a:rPr lang="de-CH" sz="4000" b="1" dirty="0">
                <a:latin typeface="+mn-lt"/>
              </a:rPr>
              <a:t>Rechte und Pflichten der MPK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3B0B47-7337-0297-F528-ABE6329E4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9881" y="3793525"/>
            <a:ext cx="9443087" cy="2562825"/>
          </a:xfrm>
        </p:spPr>
        <p:txBody>
          <a:bodyPr>
            <a:normAutofit/>
          </a:bodyPr>
          <a:lstStyle/>
          <a:p>
            <a:r>
              <a:rPr lang="de-CH" sz="400" dirty="0"/>
              <a:t>_</a:t>
            </a:r>
          </a:p>
          <a:p>
            <a:endParaRPr lang="de-CH" sz="400" dirty="0"/>
          </a:p>
          <a:p>
            <a:r>
              <a:rPr lang="de-CH" sz="3200" dirty="0"/>
              <a:t>Lic. </a:t>
            </a:r>
            <a:r>
              <a:rPr lang="de-CH" sz="3200" dirty="0" err="1"/>
              <a:t>iur</a:t>
            </a:r>
            <a:r>
              <a:rPr lang="de-CH" sz="3200" dirty="0"/>
              <a:t>. Denise Gilli, </a:t>
            </a:r>
            <a:r>
              <a:rPr lang="de-CH" sz="3200" dirty="0" err="1"/>
              <a:t>Rechtskonsulentin</a:t>
            </a:r>
            <a:r>
              <a:rPr lang="de-CH" sz="3200" dirty="0"/>
              <a:t> Geschäftsführerin SVA</a:t>
            </a:r>
          </a:p>
          <a:p>
            <a:endParaRPr lang="de-CH" sz="3200" dirty="0"/>
          </a:p>
          <a:p>
            <a:r>
              <a:rPr lang="de-CH" sz="2000" b="1" dirty="0"/>
              <a:t>MPK-Symposium / SGAIM-Kongress, Zürich, 21.9.2023</a:t>
            </a:r>
            <a:r>
              <a:rPr lang="de-CH" b="1" dirty="0"/>
              <a:t>©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23D1208-6146-1244-29AF-54CC1435F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890" y="606047"/>
            <a:ext cx="7345510" cy="845271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35E633-D2BA-3BEF-7918-9656F58B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97879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45708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Pflichten der MPK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28124"/>
            <a:ext cx="10295811" cy="38492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sz="3000" b="1" dirty="0"/>
              <a:t>Geheimhaltungspflicht</a:t>
            </a:r>
            <a:r>
              <a:rPr lang="de-DE" dirty="0"/>
              <a:t> (OR 321a)</a:t>
            </a:r>
          </a:p>
          <a:p>
            <a:pPr lvl="1"/>
            <a:r>
              <a:rPr lang="de-DE" sz="3000" dirty="0"/>
              <a:t>Keine vertraulichen Informationen über Patientinnen und Patienten dürfen ohne deren Zustimmung weitergeleitet werden.</a:t>
            </a:r>
          </a:p>
          <a:p>
            <a:pPr lvl="1"/>
            <a:r>
              <a:rPr lang="de-DE" sz="3000" dirty="0"/>
              <a:t>Gilt auch nach Beendigung des Anstellungsverhältnisses, jedoch nur soweit, wie es zur Wahrung berechtigter Interessen des Arbeitgebers notwendig ist.</a:t>
            </a:r>
          </a:p>
          <a:p>
            <a:pPr marL="914400" lvl="2" indent="0">
              <a:buNone/>
            </a:pPr>
            <a:r>
              <a:rPr lang="de-DE" sz="3000" dirty="0">
                <a:solidFill>
                  <a:srgbClr val="FF0000"/>
                </a:solidFill>
              </a:rPr>
              <a:t>→</a:t>
            </a:r>
            <a:r>
              <a:rPr lang="de-DE" sz="3000" dirty="0"/>
              <a:t> sog. nachwirkende Geheimhaltungspflicht</a:t>
            </a:r>
          </a:p>
          <a:p>
            <a:endParaRPr lang="de-DE" dirty="0"/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sz="2200" dirty="0"/>
          </a:p>
          <a:p>
            <a:pPr lvl="1"/>
            <a:endParaRPr lang="de-DE" sz="22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10/22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97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094" y="1030443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Pflichten der MPK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105698"/>
            <a:ext cx="10295811" cy="42506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b="1" dirty="0"/>
              <a:t>Pflicht</a:t>
            </a:r>
            <a:r>
              <a:rPr lang="de-DE" dirty="0"/>
              <a:t> </a:t>
            </a:r>
            <a:r>
              <a:rPr lang="de-DE" b="1" dirty="0"/>
              <a:t>zur Überstundenarbeit (OR 321c)</a:t>
            </a:r>
          </a:p>
          <a:p>
            <a:pPr lvl="1"/>
            <a:r>
              <a:rPr lang="de-DE" sz="2800" dirty="0"/>
              <a:t>Die Treuepflicht gegenüber dem Arbeitgeber verlangt von den </a:t>
            </a:r>
            <a:r>
              <a:rPr lang="de-DE" sz="2800" dirty="0" err="1"/>
              <a:t>Arbeitnehmenden</a:t>
            </a:r>
            <a:r>
              <a:rPr lang="de-DE" sz="2800" dirty="0"/>
              <a:t>, unter bestimmten Voraussetzungen, die Leistung von Arbeit über die Normalarbeitszeit hinaus. </a:t>
            </a:r>
          </a:p>
          <a:p>
            <a:pPr marL="457200" lvl="1" indent="0">
              <a:buNone/>
            </a:pPr>
            <a:endParaRPr lang="de-DE" sz="2800" dirty="0"/>
          </a:p>
          <a:p>
            <a:pPr marL="914400" lvl="2" indent="0">
              <a:buNone/>
            </a:pPr>
            <a:r>
              <a:rPr lang="de-DE" sz="2800" dirty="0">
                <a:solidFill>
                  <a:srgbClr val="FF0000"/>
                </a:solidFill>
              </a:rPr>
              <a:t>	→ es ist zu unterscheiden zw. Überstundenarbeit und 	    </a:t>
            </a:r>
          </a:p>
          <a:p>
            <a:pPr marL="914400" lvl="2" indent="0">
              <a:buNone/>
            </a:pPr>
            <a:r>
              <a:rPr lang="de-DE" sz="2800" dirty="0">
                <a:solidFill>
                  <a:srgbClr val="FF0000"/>
                </a:solidFill>
              </a:rPr>
              <a:t>                Überzeitarbeit</a:t>
            </a:r>
          </a:p>
          <a:p>
            <a:pPr marL="914400" lvl="2" indent="0">
              <a:buNone/>
            </a:pPr>
            <a:endParaRPr lang="de-DE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de-DE" sz="1800" b="1" dirty="0"/>
          </a:p>
          <a:p>
            <a:pPr lvl="1"/>
            <a:endParaRPr lang="de-DE" sz="22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11/22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846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094" y="1030443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Pflichten der MPK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105698"/>
            <a:ext cx="10295811" cy="42506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b="1" dirty="0"/>
              <a:t>Pflicht</a:t>
            </a:r>
            <a:r>
              <a:rPr lang="de-DE" dirty="0"/>
              <a:t> </a:t>
            </a:r>
            <a:r>
              <a:rPr lang="de-DE" b="1" dirty="0"/>
              <a:t>zur Überstundenarbeit (OR 321c)</a:t>
            </a:r>
          </a:p>
          <a:p>
            <a:pPr marL="0" indent="0">
              <a:buNone/>
            </a:pPr>
            <a:r>
              <a:rPr lang="de-DE" dirty="0"/>
              <a:t>     Unterschied </a:t>
            </a:r>
            <a:r>
              <a:rPr lang="de-DE" sz="2800" dirty="0"/>
              <a:t>Überstundenarbeit / </a:t>
            </a:r>
            <a:r>
              <a:rPr lang="de-DE" dirty="0"/>
              <a:t>Überzeitarbeit</a:t>
            </a:r>
            <a:endParaRPr lang="de-DE" sz="2800" dirty="0"/>
          </a:p>
          <a:p>
            <a:pPr lvl="1"/>
            <a:r>
              <a:rPr lang="de-DE" sz="2800" b="1" dirty="0"/>
              <a:t>Überstundenarbeit</a:t>
            </a:r>
          </a:p>
          <a:p>
            <a:pPr lvl="2"/>
            <a:r>
              <a:rPr lang="de-DE" sz="2800" dirty="0"/>
              <a:t>ist diejenige Mehrarbeit, die über die vertraglich vereinbarte Normalarbeitszeit hinausgeht</a:t>
            </a:r>
          </a:p>
          <a:p>
            <a:pPr lvl="1"/>
            <a:r>
              <a:rPr lang="de-DE" sz="2800" b="1" dirty="0"/>
              <a:t>Überzeitarbeit</a:t>
            </a:r>
            <a:r>
              <a:rPr lang="de-DE" sz="2800" dirty="0"/>
              <a:t> </a:t>
            </a:r>
            <a:r>
              <a:rPr lang="de-DE" sz="2800" b="1" dirty="0"/>
              <a:t>(</a:t>
            </a:r>
            <a:r>
              <a:rPr lang="de-DE" sz="2800" b="1" dirty="0" err="1"/>
              <a:t>ArG</a:t>
            </a:r>
            <a:r>
              <a:rPr lang="de-DE" sz="2800" b="1" dirty="0"/>
              <a:t> 12)</a:t>
            </a:r>
          </a:p>
          <a:p>
            <a:pPr lvl="2"/>
            <a:r>
              <a:rPr lang="de-DE" sz="2800" dirty="0"/>
              <a:t>ist diejenige Mehrarbeit, welche die im Arbeitsgesetz festgelegte Höchstarbeitszeit (50 Wochenstunden) überschreitet.</a:t>
            </a:r>
          </a:p>
          <a:p>
            <a:pPr>
              <a:buFont typeface="Wingdings" pitchFamily="2" charset="2"/>
              <a:buChar char="Ø"/>
            </a:pPr>
            <a:endParaRPr lang="de-DE" b="1" dirty="0"/>
          </a:p>
          <a:p>
            <a:pPr lvl="1"/>
            <a:endParaRPr lang="de-DE" sz="22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12/22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43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094" y="1030443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Pflichten der MPK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105698"/>
            <a:ext cx="10295811" cy="42506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b="1" dirty="0"/>
              <a:t>Pflicht</a:t>
            </a:r>
            <a:r>
              <a:rPr lang="de-DE" dirty="0"/>
              <a:t> </a:t>
            </a:r>
            <a:r>
              <a:rPr lang="de-DE" b="1" dirty="0"/>
              <a:t>zur Überstundenarbeit (OR 321c)</a:t>
            </a:r>
          </a:p>
          <a:p>
            <a:pPr lvl="1"/>
            <a:r>
              <a:rPr lang="de-DE" sz="2800" dirty="0"/>
              <a:t>3 Voraussetzungen zur Leistungspflicht von Überstunden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de-DE" sz="2800" dirty="0"/>
              <a:t>Betriebliche Notwendigkeit (um den normalen Betrieb aufrecht zu erhalten)</a:t>
            </a:r>
          </a:p>
          <a:p>
            <a:pPr marL="1371600" lvl="2" indent="-457200">
              <a:buFont typeface="+mj-lt"/>
              <a:buAutoNum type="arabicPeriod"/>
            </a:pPr>
            <a:r>
              <a:rPr lang="de-DE" sz="2800" dirty="0" err="1"/>
              <a:t>Arbeitnehmende</a:t>
            </a:r>
            <a:r>
              <a:rPr lang="de-DE" sz="2800" dirty="0"/>
              <a:t> hat das entsprechende Leistungsvermögen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de-DE" sz="2800" dirty="0"/>
              <a:t>Zumutbarkeit </a:t>
            </a:r>
          </a:p>
          <a:p>
            <a:pPr marL="914400" lvl="2" indent="0">
              <a:buNone/>
            </a:pPr>
            <a:r>
              <a:rPr lang="de-DE" sz="2800" dirty="0">
                <a:solidFill>
                  <a:srgbClr val="FF0000"/>
                </a:solidFill>
              </a:rPr>
              <a:t>→ absolut zwingend ist neben den Voraussetzung des OR für  </a:t>
            </a:r>
          </a:p>
          <a:p>
            <a:pPr marL="914400" lvl="2" indent="0">
              <a:buNone/>
            </a:pPr>
            <a:r>
              <a:rPr lang="de-DE" sz="2800" dirty="0">
                <a:solidFill>
                  <a:srgbClr val="FF0000"/>
                </a:solidFill>
              </a:rPr>
              <a:t>     Überstunden, die Berücksichtigung der Arbeits- und </a:t>
            </a:r>
          </a:p>
          <a:p>
            <a:pPr marL="914400" lvl="2" indent="0">
              <a:buNone/>
            </a:pPr>
            <a:r>
              <a:rPr lang="de-DE" sz="2800" dirty="0">
                <a:solidFill>
                  <a:srgbClr val="FF0000"/>
                </a:solidFill>
              </a:rPr>
              <a:t>     Ruhezeitvorschriften gem. Arbeitsgesetz (</a:t>
            </a:r>
            <a:r>
              <a:rPr lang="de-DE" sz="2800" dirty="0" err="1">
                <a:solidFill>
                  <a:srgbClr val="FF0000"/>
                </a:solidFill>
              </a:rPr>
              <a:t>ArG</a:t>
            </a:r>
            <a:r>
              <a:rPr lang="de-DE" sz="2800" dirty="0">
                <a:solidFill>
                  <a:srgbClr val="FF0000"/>
                </a:solidFill>
              </a:rPr>
              <a:t> 12 u. 15 ff.)</a:t>
            </a:r>
          </a:p>
          <a:p>
            <a:pPr lvl="1"/>
            <a:endParaRPr lang="de-DE" sz="2800" dirty="0"/>
          </a:p>
          <a:p>
            <a:pPr>
              <a:buFont typeface="Wingdings" pitchFamily="2" charset="2"/>
              <a:buChar char="Ø"/>
            </a:pPr>
            <a:endParaRPr lang="de-DE" sz="2200" b="1" dirty="0"/>
          </a:p>
          <a:p>
            <a:pPr lvl="1"/>
            <a:endParaRPr lang="de-DE" sz="22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13/22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7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094" y="1030443"/>
            <a:ext cx="10515600" cy="963827"/>
          </a:xfrm>
        </p:spPr>
        <p:txBody>
          <a:bodyPr>
            <a:normAutofit/>
          </a:bodyPr>
          <a:lstStyle/>
          <a:p>
            <a:r>
              <a:rPr lang="de-CH" sz="3200" b="1" dirty="0">
                <a:latin typeface="+mn-lt"/>
              </a:rPr>
              <a:t>Pflichten der MPK </a:t>
            </a:r>
            <a:endParaRPr lang="de-CH" sz="32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105698"/>
            <a:ext cx="10295811" cy="42506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b="1" dirty="0"/>
              <a:t>Sorgfalts- und Treuepflicht (OR 321a)</a:t>
            </a:r>
          </a:p>
          <a:p>
            <a:pPr lvl="1"/>
            <a:r>
              <a:rPr lang="de-DE" sz="2800" dirty="0"/>
              <a:t>Der Arbeitnehmer hat die ihm übertragene Arbeit sorgfältig auszuführen und die berechtigten Interessen des Arbeitgebers in guten Treuen zu wahren.</a:t>
            </a:r>
          </a:p>
          <a:p>
            <a:pPr>
              <a:buFont typeface="Wingdings" pitchFamily="2" charset="2"/>
              <a:buChar char="Ø"/>
            </a:pPr>
            <a:r>
              <a:rPr lang="de-DE" b="1" dirty="0"/>
              <a:t> Persönliche Arbeitspflicht (OR 321)</a:t>
            </a:r>
          </a:p>
          <a:p>
            <a:pPr lvl="1"/>
            <a:r>
              <a:rPr lang="de-DE" sz="2800" dirty="0"/>
              <a:t>Der Arbeitnehmer hat die vertraglich übernommene Arbeit in eigener Person zu leisten, sofern nichts anderes verabredet ist oder sich aus den Umständen ergibt.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14/22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9835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13" y="1325879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Pflichten der MPK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379584"/>
            <a:ext cx="10295811" cy="34708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b="1" dirty="0"/>
              <a:t>Qualitäts- und Sicherheitsstandards</a:t>
            </a:r>
          </a:p>
          <a:p>
            <a:pPr lvl="1"/>
            <a:r>
              <a:rPr lang="de-DE" sz="2800" dirty="0"/>
              <a:t>Sind einzuhalten, um die Patientenversorgung zu gewährleisten, </a:t>
            </a:r>
            <a:r>
              <a:rPr lang="de-DE" sz="2800" dirty="0" err="1"/>
              <a:t>dh</a:t>
            </a:r>
            <a:r>
              <a:rPr lang="de-DE" sz="2800" dirty="0"/>
              <a:t>. die MPK stellt sicher und trägt dazu bei, </a:t>
            </a:r>
          </a:p>
          <a:p>
            <a:pPr marL="457200" lvl="1" indent="0">
              <a:buNone/>
            </a:pPr>
            <a:r>
              <a:rPr lang="de-DE" sz="2800" dirty="0"/>
              <a:t>  dass die Standards in der Praxis eingehalten werden.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b="1" dirty="0"/>
              <a:t>Hygienevorschriften</a:t>
            </a:r>
          </a:p>
          <a:p>
            <a:pPr lvl="1"/>
            <a:r>
              <a:rPr lang="de-DE" sz="2800" dirty="0"/>
              <a:t>MPK stellt sicher, dass die Vorschriften eingehalten werden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sz="1800" dirty="0"/>
          </a:p>
          <a:p>
            <a:pPr lvl="1"/>
            <a:endParaRPr lang="de-DE" sz="22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5790" y="6106968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15/22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081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094" y="1030443"/>
            <a:ext cx="10515600" cy="963827"/>
          </a:xfrm>
        </p:spPr>
        <p:txBody>
          <a:bodyPr>
            <a:normAutofit/>
          </a:bodyPr>
          <a:lstStyle/>
          <a:p>
            <a:r>
              <a:rPr lang="de-CH" sz="3200" b="1" dirty="0">
                <a:latin typeface="+mn-lt"/>
              </a:rPr>
              <a:t>Pflichten der MPK </a:t>
            </a:r>
            <a:endParaRPr lang="de-CH" sz="32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105698"/>
            <a:ext cx="10295811" cy="42506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b="1" dirty="0"/>
              <a:t>Rechenschafts- und Herausgabepflicht (OR 321b)</a:t>
            </a:r>
          </a:p>
          <a:p>
            <a:pPr lvl="1"/>
            <a:r>
              <a:rPr lang="de-DE" dirty="0"/>
              <a:t>Pflicht dem Arbeitgeber alles, was der </a:t>
            </a:r>
            <a:r>
              <a:rPr lang="de-DE" dirty="0" err="1"/>
              <a:t>Arbeitnehmende</a:t>
            </a:r>
            <a:r>
              <a:rPr lang="de-DE" dirty="0"/>
              <a:t> bei seiner vertraglichen Tätigkeit von Dritten erhalten hat sofort herauszugeben</a:t>
            </a:r>
          </a:p>
          <a:p>
            <a:pPr marL="914400" lvl="2" indent="0">
              <a:buNone/>
            </a:pPr>
            <a:r>
              <a:rPr lang="de-DE" dirty="0"/>
              <a:t>→ Geldbeträge</a:t>
            </a:r>
          </a:p>
          <a:p>
            <a:pPr marL="914400" lvl="2" indent="0">
              <a:buNone/>
            </a:pPr>
            <a:r>
              <a:rPr lang="de-DE" dirty="0"/>
              <a:t>→ Geschenke, die einen gewissen Wert übersteigen</a:t>
            </a:r>
          </a:p>
          <a:p>
            <a:pPr marL="914400" lvl="2" indent="0">
              <a:buNone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b="1" dirty="0"/>
              <a:t> Befolgungspflicht von Anordnungen und Weisungen (OR 321d)</a:t>
            </a:r>
          </a:p>
          <a:p>
            <a:pPr lvl="1"/>
            <a:r>
              <a:rPr lang="de-DE" sz="2800" dirty="0"/>
              <a:t>Die Pflicht, die allgemeinen  und besonderen Weisungen des Arbeitgebers nach Treu und Glauben zu befolgen</a:t>
            </a:r>
          </a:p>
          <a:p>
            <a:pPr lvl="1"/>
            <a:endParaRPr lang="de-DE" b="1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16/22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831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B5CBF-2D39-EFEE-74A4-ADCF8464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7524"/>
            <a:ext cx="10515600" cy="840259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Bedeutung der Begriffe 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BA3D9-479E-C0A9-1FAC-EF934F39D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1637"/>
            <a:ext cx="10515600" cy="41747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CH" sz="3200" dirty="0"/>
              <a:t> </a:t>
            </a:r>
            <a:r>
              <a:rPr lang="de-CH" sz="3200" b="1" dirty="0"/>
              <a:t>Sorgfalt</a:t>
            </a:r>
          </a:p>
          <a:p>
            <a:pPr lvl="1"/>
            <a:r>
              <a:rPr lang="de-CH" sz="2800" dirty="0"/>
              <a:t>Gewissenhaftes und wohldurchdachtes Vorgehen</a:t>
            </a:r>
          </a:p>
          <a:p>
            <a:pPr lvl="1"/>
            <a:r>
              <a:rPr lang="de-CH" sz="2800" dirty="0"/>
              <a:t>Vernünftige Vorsicht, </a:t>
            </a:r>
            <a:r>
              <a:rPr lang="de-CH" sz="2800" dirty="0" err="1"/>
              <a:t>dh</a:t>
            </a:r>
            <a:r>
              <a:rPr lang="de-CH" sz="2800" dirty="0"/>
              <a:t>. vernünftigerweise vorhersehbare Risiken sind zu vermeiden oder zumindest zu minimieren.</a:t>
            </a:r>
          </a:p>
          <a:p>
            <a:pPr lvl="1"/>
            <a:r>
              <a:rPr lang="de-CH" sz="2800" dirty="0"/>
              <a:t>Handeln ist angemessen und vernünftig </a:t>
            </a:r>
          </a:p>
          <a:p>
            <a:pPr>
              <a:buFont typeface="Wingdings" pitchFamily="2" charset="2"/>
              <a:buChar char="Ø"/>
            </a:pPr>
            <a:r>
              <a:rPr lang="de-CH" sz="3200" dirty="0"/>
              <a:t> </a:t>
            </a:r>
            <a:r>
              <a:rPr lang="de-CH" sz="3200" b="1" dirty="0"/>
              <a:t>Berechtigte Interessen</a:t>
            </a:r>
          </a:p>
          <a:p>
            <a:pPr lvl="1"/>
            <a:r>
              <a:rPr lang="de-CH" sz="2800" dirty="0"/>
              <a:t>Das von der Arbeitnehmerin bzw. dem Arbeitnehmer geforderte Verhalten muss in einem sachlichen.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397FAAE-4D84-8D09-2579-05AB16321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690" y="590324"/>
            <a:ext cx="5761219" cy="627942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263CF2-8393-4F8D-4C09-94BBF476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2974" y="6173787"/>
            <a:ext cx="7712034" cy="365125"/>
          </a:xfrm>
        </p:spPr>
        <p:txBody>
          <a:bodyPr/>
          <a:lstStyle/>
          <a:p>
            <a:pPr algn="r"/>
            <a:r>
              <a:rPr lang="de-CH" dirty="0"/>
              <a:t>17/22</a:t>
            </a:r>
          </a:p>
        </p:txBody>
      </p:sp>
    </p:spTree>
    <p:extLst>
      <p:ext uri="{BB962C8B-B14F-4D97-AF65-F5344CB8AC3E}">
        <p14:creationId xmlns:p14="http://schemas.microsoft.com/office/powerpoint/2010/main" val="2586357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B5CBF-2D39-EFEE-74A4-ADCF8464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488"/>
            <a:ext cx="10515600" cy="840259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Bedeutung der Begriffe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BA3D9-479E-C0A9-1FAC-EF934F39D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783"/>
            <a:ext cx="10515600" cy="453856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CH" sz="3200" b="1" dirty="0"/>
              <a:t> Berechtigte Interessen</a:t>
            </a:r>
          </a:p>
          <a:p>
            <a:pPr lvl="1"/>
            <a:r>
              <a:rPr lang="de-CH" sz="3000" dirty="0"/>
              <a:t>Das von der Arbeitnehmerin bzw. dem Arbeitnehmer geforderte Verhalten muss</a:t>
            </a:r>
          </a:p>
          <a:p>
            <a:pPr lvl="2"/>
            <a:r>
              <a:rPr lang="de-CH" sz="3000" dirty="0"/>
              <a:t>in einem sachlichen Zusammenhang mit dem Arbeitsverhältnis stehen</a:t>
            </a:r>
          </a:p>
          <a:p>
            <a:pPr lvl="2"/>
            <a:r>
              <a:rPr lang="de-CH" sz="3000" dirty="0"/>
              <a:t>ihr/ihm zumutbar sein.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600"/>
              <a:t> </a:t>
            </a:r>
            <a:r>
              <a:rPr lang="de-CH" sz="3200" b="1"/>
              <a:t>Zumutbar</a:t>
            </a:r>
            <a:endParaRPr lang="de-CH" sz="3200" b="1" dirty="0"/>
          </a:p>
          <a:p>
            <a:pPr lvl="2"/>
            <a:r>
              <a:rPr lang="de-CH" sz="3000" dirty="0"/>
              <a:t>Wenn die Anforderung an ein Verhalten als angemessen gewertet werden kann</a:t>
            </a:r>
          </a:p>
          <a:p>
            <a:pPr marL="914400" lvl="2" indent="0">
              <a:buNone/>
            </a:pPr>
            <a:endParaRPr lang="de-CH" sz="2400" dirty="0"/>
          </a:p>
          <a:p>
            <a:pPr marL="457200" lvl="1" indent="0">
              <a:buNone/>
            </a:pPr>
            <a:r>
              <a:rPr lang="de-CH" sz="2800" dirty="0"/>
              <a:t> 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397FAAE-4D84-8D09-2579-05AB16321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690" y="590324"/>
            <a:ext cx="5761219" cy="627942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263CF2-8393-4F8D-4C09-94BBF476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2974" y="6173787"/>
            <a:ext cx="7712034" cy="365125"/>
          </a:xfrm>
        </p:spPr>
        <p:txBody>
          <a:bodyPr/>
          <a:lstStyle/>
          <a:p>
            <a:pPr algn="r"/>
            <a:r>
              <a:rPr lang="de-CH" dirty="0"/>
              <a:t>18/22</a:t>
            </a:r>
          </a:p>
        </p:txBody>
      </p:sp>
    </p:spTree>
    <p:extLst>
      <p:ext uri="{BB962C8B-B14F-4D97-AF65-F5344CB8AC3E}">
        <p14:creationId xmlns:p14="http://schemas.microsoft.com/office/powerpoint/2010/main" val="3173762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B5CBF-2D39-EFEE-74A4-ADCF8464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7524"/>
            <a:ext cx="10515600" cy="840259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Bedeutung der Begriffe (3)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BA3D9-479E-C0A9-1FAC-EF934F39D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400"/>
            <a:ext cx="10515600" cy="417471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sz="3200" dirty="0"/>
              <a:t> </a:t>
            </a:r>
            <a:r>
              <a:rPr lang="de-CH" sz="3200" b="1" dirty="0"/>
              <a:t>Treue (-pflicht)</a:t>
            </a:r>
          </a:p>
          <a:p>
            <a:pPr lvl="1"/>
            <a:r>
              <a:rPr lang="de-CH" sz="2800" dirty="0"/>
              <a:t>Die berechtigten Interessen des Arbeitsgebers sind zu wahren, sofern die Wahrung der Interessen zumutbar sind, u.a.</a:t>
            </a:r>
          </a:p>
          <a:p>
            <a:pPr marL="914400" lvl="2" indent="0">
              <a:buNone/>
            </a:pPr>
            <a:r>
              <a:rPr lang="de-CH" sz="2400" dirty="0"/>
              <a:t>→ keine imageschädigenden Äusserungen </a:t>
            </a:r>
            <a:r>
              <a:rPr lang="de-CH" sz="2400" dirty="0" err="1"/>
              <a:t>ggü</a:t>
            </a:r>
            <a:r>
              <a:rPr lang="de-CH" sz="2400" dirty="0"/>
              <a:t>. Dritten</a:t>
            </a:r>
          </a:p>
          <a:p>
            <a:pPr marL="914400" lvl="2" indent="0">
              <a:buNone/>
            </a:pPr>
            <a:r>
              <a:rPr lang="de-CH" sz="2400" dirty="0"/>
              <a:t>→ keine strafbaren Handlungen </a:t>
            </a:r>
            <a:r>
              <a:rPr lang="de-CH" sz="2400" dirty="0" err="1"/>
              <a:t>ggü</a:t>
            </a:r>
            <a:r>
              <a:rPr lang="de-CH" sz="2400" dirty="0"/>
              <a:t>. dem Arbeitgeber</a:t>
            </a:r>
          </a:p>
          <a:p>
            <a:pPr marL="914400" lvl="2" indent="0">
              <a:buNone/>
            </a:pPr>
            <a:r>
              <a:rPr lang="de-CH" sz="2400" dirty="0"/>
              <a:t>→ keine unerlaubte Nutzung des Eigentums des Arbeitgebers für  </a:t>
            </a:r>
          </a:p>
          <a:p>
            <a:pPr marL="914400" lvl="2" indent="0">
              <a:buNone/>
            </a:pPr>
            <a:r>
              <a:rPr lang="de-CH" sz="2400" dirty="0"/>
              <a:t>     Privatzwecke</a:t>
            </a:r>
          </a:p>
          <a:p>
            <a:pPr marL="914400" lvl="2" indent="0">
              <a:buNone/>
            </a:pPr>
            <a:r>
              <a:rPr lang="de-CH" sz="2400" dirty="0"/>
              <a:t>→ keine Nebenbeschäftigung, welche die eigene Leistungsfähigkeit </a:t>
            </a:r>
          </a:p>
          <a:p>
            <a:pPr marL="914400" lvl="2" indent="0">
              <a:buNone/>
            </a:pPr>
            <a:r>
              <a:rPr lang="de-CH" sz="2400" dirty="0"/>
              <a:t>     beeinträchtigt (Verbot von Schwarzarbeit)</a:t>
            </a:r>
          </a:p>
          <a:p>
            <a:pPr marL="914400" lvl="2" indent="0">
              <a:buNone/>
            </a:pPr>
            <a:r>
              <a:rPr lang="de-CH" sz="2400" dirty="0"/>
              <a:t>				</a:t>
            </a:r>
            <a:r>
              <a:rPr lang="de-CH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de-CH" sz="2400" dirty="0">
                <a:sym typeface="Wingdings" panose="05000000000000000000" pitchFamily="2" charset="2"/>
              </a:rPr>
              <a:t> sog. Unterlassungspflichten</a:t>
            </a:r>
            <a:r>
              <a:rPr lang="de-CH" sz="2400" dirty="0"/>
              <a:t>	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397FAAE-4D84-8D09-2579-05AB16321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690" y="590324"/>
            <a:ext cx="5761219" cy="627942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263CF2-8393-4F8D-4C09-94BBF476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2351" y="6085113"/>
            <a:ext cx="7712034" cy="365125"/>
          </a:xfrm>
        </p:spPr>
        <p:txBody>
          <a:bodyPr/>
          <a:lstStyle/>
          <a:p>
            <a:pPr algn="r"/>
            <a:r>
              <a:rPr lang="de-CH" dirty="0"/>
              <a:t>19/22</a:t>
            </a:r>
          </a:p>
        </p:txBody>
      </p:sp>
    </p:spTree>
    <p:extLst>
      <p:ext uri="{BB962C8B-B14F-4D97-AF65-F5344CB8AC3E}">
        <p14:creationId xmlns:p14="http://schemas.microsoft.com/office/powerpoint/2010/main" val="282258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691A3-B1D3-4FA8-55D8-4C50C587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39" y="872966"/>
            <a:ext cx="10515600" cy="1325563"/>
          </a:xfrm>
        </p:spPr>
        <p:txBody>
          <a:bodyPr>
            <a:normAutofit/>
          </a:bodyPr>
          <a:lstStyle/>
          <a:p>
            <a:r>
              <a:rPr lang="de-CH" sz="3600" b="1" u="sng" dirty="0">
                <a:latin typeface="+mn-lt"/>
              </a:rPr>
              <a:t>Rechte der MPK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1DF4FF-FA13-2E35-9BEE-8257AF5F8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40" y="17684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b="1" dirty="0"/>
          </a:p>
          <a:p>
            <a:pPr marL="0" indent="0">
              <a:buNone/>
            </a:pPr>
            <a:r>
              <a:rPr lang="de-CH" b="1" dirty="0"/>
              <a:t>Ausgangslage:</a:t>
            </a:r>
          </a:p>
          <a:p>
            <a:r>
              <a:rPr lang="de-CH" dirty="0"/>
              <a:t>Aus den Pflichten des Arbeitgebers gegenüber seinen Angestellten, ergeben sich u.a. die Rechte der MPK.</a:t>
            </a:r>
          </a:p>
          <a:p>
            <a:r>
              <a:rPr lang="de-CH" dirty="0"/>
              <a:t>Arbeitsvertrag</a:t>
            </a:r>
          </a:p>
          <a:p>
            <a:r>
              <a:rPr lang="de-CH" dirty="0"/>
              <a:t>Reglemente/Vereinbarungen/Praxisrichtlinien</a:t>
            </a:r>
          </a:p>
          <a:p>
            <a:r>
              <a:rPr lang="de-CH" dirty="0"/>
              <a:t>OR/Arbeitsgesetz und entsprechende Verordnungen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36DE26B-94A1-9647-D57F-267F72169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730" y="612456"/>
            <a:ext cx="5761219" cy="690563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72B71A-C434-40D9-11E6-0E0B71B5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4083" y="6374163"/>
            <a:ext cx="10949049" cy="365125"/>
          </a:xfrm>
        </p:spPr>
        <p:txBody>
          <a:bodyPr/>
          <a:lstStyle/>
          <a:p>
            <a:pPr algn="r"/>
            <a:r>
              <a:rPr lang="de-CH" dirty="0"/>
              <a:t>2/22</a:t>
            </a:r>
          </a:p>
        </p:txBody>
      </p:sp>
    </p:spTree>
    <p:extLst>
      <p:ext uri="{BB962C8B-B14F-4D97-AF65-F5344CB8AC3E}">
        <p14:creationId xmlns:p14="http://schemas.microsoft.com/office/powerpoint/2010/main" val="3215714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07584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Bedeutung der Begriffe (4)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3" y="2105697"/>
            <a:ext cx="10295811" cy="399533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b="1" dirty="0"/>
              <a:t> Treue (-pflicht)</a:t>
            </a:r>
          </a:p>
          <a:p>
            <a:pPr lvl="1"/>
            <a:r>
              <a:rPr lang="de-DE" sz="2800" dirty="0"/>
              <a:t>Das Verhindern von Schäden</a:t>
            </a:r>
          </a:p>
          <a:p>
            <a:pPr lvl="1"/>
            <a:r>
              <a:rPr lang="de-DE" sz="2800" dirty="0"/>
              <a:t>Das Beseitigen von Schäden</a:t>
            </a:r>
          </a:p>
          <a:p>
            <a:pPr lvl="1"/>
            <a:r>
              <a:rPr lang="de-DE" sz="2800" dirty="0"/>
              <a:t>Das Erbringen zusätzlicher, vertraglich nicht vorgesehener Arbeitsleistungen in Notsituationen</a:t>
            </a:r>
          </a:p>
          <a:p>
            <a:pPr lvl="7">
              <a:buFont typeface="Wingdings" panose="05000000000000000000" pitchFamily="2" charset="2"/>
              <a:buChar char="à"/>
            </a:pPr>
            <a:r>
              <a:rPr lang="de-DE" sz="28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DE" sz="2800" dirty="0">
                <a:sym typeface="Wingdings" panose="05000000000000000000" pitchFamily="2" charset="2"/>
              </a:rPr>
              <a:t>Sog. Positives Tun</a:t>
            </a:r>
          </a:p>
          <a:p>
            <a:pPr marL="3200400" lvl="7" indent="0">
              <a:buNone/>
            </a:pPr>
            <a:endParaRPr lang="de-DE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de-DE" sz="3400" dirty="0">
                <a:solidFill>
                  <a:srgbClr val="FF0000"/>
                </a:solidFill>
                <a:sym typeface="Wingdings" panose="05000000000000000000" pitchFamily="2" charset="2"/>
              </a:rPr>
              <a:t>! </a:t>
            </a:r>
            <a:r>
              <a:rPr lang="de-DE" sz="2800" dirty="0">
                <a:solidFill>
                  <a:srgbClr val="FF0000"/>
                </a:solidFill>
                <a:sym typeface="Wingdings" panose="05000000000000000000" pitchFamily="2" charset="2"/>
              </a:rPr>
              <a:t>Die Treuepflicht des Arbeitnehmenden ist die Fürsorgepflicht </a:t>
            </a:r>
          </a:p>
          <a:p>
            <a:pPr marL="457200" lvl="1" indent="0">
              <a:buNone/>
            </a:pPr>
            <a:r>
              <a:rPr lang="de-DE" sz="2800" dirty="0">
                <a:solidFill>
                  <a:srgbClr val="FF0000"/>
                </a:solidFill>
                <a:sym typeface="Wingdings" panose="05000000000000000000" pitchFamily="2" charset="2"/>
              </a:rPr>
              <a:t>   des Arbeitsgebers !</a:t>
            </a:r>
          </a:p>
          <a:p>
            <a:pPr marL="457200" lvl="1" indent="0">
              <a:buNone/>
            </a:pPr>
            <a:endParaRPr lang="de-DE" sz="20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endParaRPr lang="de-DE" sz="2000" dirty="0"/>
          </a:p>
          <a:p>
            <a:pPr lvl="1"/>
            <a:endParaRPr lang="de-DE" sz="22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2039" y="6101031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20/22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0159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5AFA49-0098-17DA-91AE-2476F222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69" y="1321059"/>
            <a:ext cx="10754096" cy="4088151"/>
          </a:xfrm>
        </p:spPr>
        <p:txBody>
          <a:bodyPr>
            <a:normAutofit/>
          </a:bodyPr>
          <a:lstStyle/>
          <a:p>
            <a:pPr algn="ctr"/>
            <a:br>
              <a:rPr lang="de-CH" sz="3600" b="1" dirty="0">
                <a:latin typeface="+mn-lt"/>
              </a:rPr>
            </a:br>
            <a:r>
              <a:rPr lang="de-CH" sz="3600" b="1" dirty="0">
                <a:latin typeface="+mn-lt"/>
              </a:rPr>
              <a:t>Das Recht ist für jeden da,</a:t>
            </a:r>
            <a:br>
              <a:rPr lang="de-CH" sz="3600" b="1" dirty="0">
                <a:latin typeface="+mn-lt"/>
              </a:rPr>
            </a:br>
            <a:r>
              <a:rPr lang="de-CH" sz="3600" b="1" dirty="0">
                <a:latin typeface="+mn-lt"/>
              </a:rPr>
              <a:t> </a:t>
            </a:r>
            <a:br>
              <a:rPr lang="de-CH" sz="3600" b="1" dirty="0">
                <a:latin typeface="+mn-lt"/>
              </a:rPr>
            </a:br>
            <a:r>
              <a:rPr lang="de-CH" sz="3600" b="1" dirty="0">
                <a:latin typeface="+mn-lt"/>
              </a:rPr>
              <a:t>aber nicht jeder hat Recht.</a:t>
            </a:r>
            <a:br>
              <a:rPr lang="de-CH" sz="3600" b="1" dirty="0">
                <a:latin typeface="+mn-lt"/>
              </a:rPr>
            </a:br>
            <a:br>
              <a:rPr lang="de-CH" sz="3600" b="1" dirty="0">
                <a:latin typeface="+mn-lt"/>
              </a:rPr>
            </a:br>
            <a:br>
              <a:rPr lang="de-CH" sz="3600" b="1" dirty="0">
                <a:latin typeface="+mn-lt"/>
              </a:rPr>
            </a:br>
            <a:r>
              <a:rPr lang="de-CH" sz="3600" b="1" dirty="0">
                <a:latin typeface="+mn-lt"/>
              </a:rPr>
              <a:t>							</a:t>
            </a:r>
            <a:r>
              <a:rPr lang="de-CH" sz="2400" dirty="0">
                <a:latin typeface="+mn-lt"/>
              </a:rPr>
              <a:t>Zit. Kühn-Görg, Monika</a:t>
            </a:r>
            <a:endParaRPr lang="de-CH" sz="3600" b="1" dirty="0"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37D443-19DB-4006-80AA-0CFEC7638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15732" y="693118"/>
            <a:ext cx="9104709" cy="4658303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				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8D3EB17-4087-6140-8675-CC08C1F96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29" y="732042"/>
            <a:ext cx="5761219" cy="627942"/>
          </a:xfrm>
          <a:prstGeom prst="rect">
            <a:avLst/>
          </a:prstGeom>
        </p:spPr>
      </p:pic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CBBCD33-7187-2620-6A68-E2D536384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5072" y="5976414"/>
            <a:ext cx="11002488" cy="365125"/>
          </a:xfrm>
        </p:spPr>
        <p:txBody>
          <a:bodyPr/>
          <a:lstStyle/>
          <a:p>
            <a:pPr algn="l"/>
            <a:r>
              <a:rPr lang="de-CH" dirty="0"/>
              <a:t>        Lic. </a:t>
            </a:r>
            <a:r>
              <a:rPr lang="de-CH" dirty="0" err="1"/>
              <a:t>iur</a:t>
            </a:r>
            <a:r>
              <a:rPr lang="de-CH" dirty="0"/>
              <a:t>. Denise Gilli, SVA Geschäft: 031 312 25 95, Mail: </a:t>
            </a:r>
            <a:r>
              <a:rPr lang="de-CH" dirty="0" err="1">
                <a:hlinkClick r:id="rId3"/>
              </a:rPr>
              <a:t>dgilli@sva</a:t>
            </a:r>
            <a:r>
              <a:rPr lang="de-CH" dirty="0">
                <a:hlinkClick r:id="rId3"/>
              </a:rPr>
              <a:t>.</a:t>
            </a:r>
            <a:r>
              <a:rPr lang="de-CH" dirty="0"/>
              <a:t>                                                                                                                                                                             21/22</a:t>
            </a:r>
          </a:p>
        </p:txBody>
      </p:sp>
    </p:spTree>
    <p:extLst>
      <p:ext uri="{BB962C8B-B14F-4D97-AF65-F5344CB8AC3E}">
        <p14:creationId xmlns:p14="http://schemas.microsoft.com/office/powerpoint/2010/main" val="940693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B4D578A-F2C4-4EA9-A811-B48E66D63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C63BE0-3EBD-5798-994F-146543EC8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57" y="5279509"/>
            <a:ext cx="9707911" cy="7398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dirty="0" err="1">
                <a:latin typeface="+mn-lt"/>
              </a:rPr>
              <a:t>Vielen</a:t>
            </a:r>
            <a:r>
              <a:rPr lang="en-US" sz="3600" b="1" dirty="0">
                <a:latin typeface="+mn-lt"/>
              </a:rPr>
              <a:t> Dank </a:t>
            </a:r>
            <a:r>
              <a:rPr lang="en-US" sz="3600" b="1" dirty="0" err="1">
                <a:latin typeface="+mn-lt"/>
              </a:rPr>
              <a:t>für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Euer</a:t>
            </a:r>
            <a:r>
              <a:rPr lang="en-US" sz="3600" b="1" dirty="0">
                <a:latin typeface="+mn-lt"/>
              </a:rPr>
              <a:t> Interesse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142BF54-2AD1-333D-DFCF-905E7C59C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8178" y="1087966"/>
            <a:ext cx="4021667" cy="321733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E046AA2-1030-AE0A-6C77-DD351B3B1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21" y="589253"/>
            <a:ext cx="4533764" cy="498713"/>
          </a:xfrm>
          <a:prstGeom prst="rect">
            <a:avLst/>
          </a:prstGeo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C3A3A6-B54E-26D4-F1E7-70AD3305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75844"/>
            <a:ext cx="7771410" cy="365125"/>
          </a:xfrm>
        </p:spPr>
        <p:txBody>
          <a:bodyPr/>
          <a:lstStyle/>
          <a:p>
            <a:pPr algn="r"/>
            <a:r>
              <a:rPr lang="de-CH" dirty="0"/>
              <a:t>22/22</a:t>
            </a:r>
          </a:p>
        </p:txBody>
      </p:sp>
    </p:spTree>
    <p:extLst>
      <p:ext uri="{BB962C8B-B14F-4D97-AF65-F5344CB8AC3E}">
        <p14:creationId xmlns:p14="http://schemas.microsoft.com/office/powerpoint/2010/main" val="425670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13" y="1325879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Rechte der MPK gem. Aufgabengebiet 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379584"/>
            <a:ext cx="10295811" cy="347083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de-DE" b="1" dirty="0"/>
              <a:t>Kommunikation</a:t>
            </a:r>
          </a:p>
          <a:p>
            <a:pPr lvl="1">
              <a:buFont typeface="Wingdings" pitchFamily="2" charset="2"/>
              <a:buChar char="Ø"/>
            </a:pPr>
            <a:r>
              <a:rPr lang="de-DE" sz="2800" dirty="0"/>
              <a:t> Pflicht des Arbeitgebers</a:t>
            </a:r>
          </a:p>
          <a:p>
            <a:pPr lvl="2"/>
            <a:r>
              <a:rPr lang="de-DE" sz="2800" dirty="0" err="1"/>
              <a:t>regelmässig</a:t>
            </a:r>
            <a:r>
              <a:rPr lang="de-DE" sz="2800" dirty="0"/>
              <a:t> mit der MPK zu kommunizieren</a:t>
            </a:r>
          </a:p>
          <a:p>
            <a:pPr lvl="2"/>
            <a:r>
              <a:rPr lang="de-DE" sz="2800" dirty="0"/>
              <a:t>Informationen auszutauschen</a:t>
            </a:r>
          </a:p>
          <a:p>
            <a:pPr lvl="2"/>
            <a:r>
              <a:rPr lang="de-DE" sz="2800" dirty="0"/>
              <a:t>Änderungen zu besprechen </a:t>
            </a:r>
          </a:p>
          <a:p>
            <a:pPr lvl="2"/>
            <a:r>
              <a:rPr lang="de-DE" sz="2800" dirty="0"/>
              <a:t>Hilfestellung zu leisten, um Probleme zu lösen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3/22</a:t>
            </a:r>
          </a:p>
        </p:txBody>
      </p:sp>
    </p:spTree>
    <p:extLst>
      <p:ext uri="{BB962C8B-B14F-4D97-AF65-F5344CB8AC3E}">
        <p14:creationId xmlns:p14="http://schemas.microsoft.com/office/powerpoint/2010/main" val="271036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13" y="1325879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Rechte der MPK gem. Aufgabengebiet 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379584"/>
            <a:ext cx="10295811" cy="3470832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2.   Arbeitsabläufe</a:t>
            </a:r>
          </a:p>
          <a:p>
            <a:pPr lvl="1">
              <a:buFont typeface="Wingdings" pitchFamily="2" charset="2"/>
              <a:buChar char="Ø"/>
            </a:pPr>
            <a:r>
              <a:rPr lang="de-DE" sz="2800" dirty="0"/>
              <a:t> Pflicht des Arbeitgebers </a:t>
            </a:r>
          </a:p>
          <a:p>
            <a:pPr lvl="2"/>
            <a:r>
              <a:rPr lang="de-DE" sz="2800" dirty="0"/>
              <a:t>Sicherzustellen, dass die Arbeitsabläufe in der Praxis funktionieren </a:t>
            </a:r>
          </a:p>
          <a:p>
            <a:pPr lvl="3"/>
            <a:r>
              <a:rPr lang="de-DE" sz="2800" dirty="0"/>
              <a:t>OR 324, Annahmeverzug des Arbeitgebers	</a:t>
            </a:r>
            <a:r>
              <a:rPr lang="de-DE" dirty="0"/>
              <a:t>	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4/22</a:t>
            </a:r>
          </a:p>
        </p:txBody>
      </p:sp>
    </p:spTree>
    <p:extLst>
      <p:ext uri="{BB962C8B-B14F-4D97-AF65-F5344CB8AC3E}">
        <p14:creationId xmlns:p14="http://schemas.microsoft.com/office/powerpoint/2010/main" val="103805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13" y="1325879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Rechte der MPK gem. Aufgabengebiet 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379584"/>
            <a:ext cx="10295811" cy="3470832"/>
          </a:xfrm>
        </p:spPr>
        <p:txBody>
          <a:bodyPr/>
          <a:lstStyle/>
          <a:p>
            <a:pPr marL="0" indent="0">
              <a:buNone/>
            </a:pPr>
            <a:r>
              <a:rPr lang="de-DE" sz="2800" b="1" dirty="0"/>
              <a:t>3.  Ressourcenmanagement</a:t>
            </a:r>
          </a:p>
          <a:p>
            <a:pPr lvl="1">
              <a:buFont typeface="Wingdings" pitchFamily="2" charset="2"/>
              <a:buChar char="Ø"/>
            </a:pPr>
            <a:r>
              <a:rPr lang="de-DE" sz="2800" dirty="0"/>
              <a:t> Pflicht des Arbeitgebers</a:t>
            </a:r>
          </a:p>
          <a:p>
            <a:pPr lvl="2"/>
            <a:r>
              <a:rPr lang="de-DE" sz="2800" dirty="0"/>
              <a:t>Mit der MPK zusammenzuarbeiten, um Bedarf an Personal, Materialien und med. Geräten sicherzustellen, zu planen und zu organisieren</a:t>
            </a: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5/22</a:t>
            </a:r>
          </a:p>
        </p:txBody>
      </p:sp>
    </p:spTree>
    <p:extLst>
      <p:ext uri="{BB962C8B-B14F-4D97-AF65-F5344CB8AC3E}">
        <p14:creationId xmlns:p14="http://schemas.microsoft.com/office/powerpoint/2010/main" val="265538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13" y="1325879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Rechte der MPK gem. Aufgabengebiet 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379584"/>
            <a:ext cx="10295811" cy="3470832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4</a:t>
            </a:r>
            <a:r>
              <a:rPr lang="de-DE" sz="2800" b="1" dirty="0"/>
              <a:t>.  Mitarbeiterinnenführung</a:t>
            </a:r>
          </a:p>
          <a:p>
            <a:pPr lvl="1">
              <a:buFont typeface="Wingdings" pitchFamily="2" charset="2"/>
              <a:buChar char="Ø"/>
            </a:pPr>
            <a:r>
              <a:rPr lang="de-DE" sz="2800" dirty="0"/>
              <a:t> Pflicht des Arbeitgebers</a:t>
            </a:r>
          </a:p>
          <a:p>
            <a:pPr lvl="2"/>
            <a:r>
              <a:rPr lang="de-DE" sz="2800" dirty="0"/>
              <a:t>Die MPK in der Personalführung zu unterstützen</a:t>
            </a:r>
          </a:p>
          <a:p>
            <a:pPr lvl="3"/>
            <a:r>
              <a:rPr lang="de-DE" sz="2600" dirty="0"/>
              <a:t>klare Anweisungen</a:t>
            </a:r>
          </a:p>
          <a:p>
            <a:pPr lvl="3"/>
            <a:r>
              <a:rPr lang="de-DE" sz="2600" dirty="0"/>
              <a:t>Delegieren der Aufgaben</a:t>
            </a:r>
          </a:p>
          <a:p>
            <a:pPr lvl="3"/>
            <a:r>
              <a:rPr lang="de-DE" sz="2600" dirty="0"/>
              <a:t>Helfen, Fähigkeiten und Kompetenzen zu entwickeln</a:t>
            </a:r>
          </a:p>
          <a:p>
            <a:pPr lvl="3"/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6/22</a:t>
            </a:r>
          </a:p>
        </p:txBody>
      </p:sp>
    </p:spTree>
    <p:extLst>
      <p:ext uri="{BB962C8B-B14F-4D97-AF65-F5344CB8AC3E}">
        <p14:creationId xmlns:p14="http://schemas.microsoft.com/office/powerpoint/2010/main" val="254633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13" y="1325879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Rechte der MPK gem. Aufgabengebiet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379584"/>
            <a:ext cx="10295811" cy="3976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/>
              <a:t>5.  Konfliktlösung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sz="2800" dirty="0"/>
              <a:t>Pflicht des Arbeitgebers</a:t>
            </a:r>
          </a:p>
          <a:p>
            <a:pPr lvl="3"/>
            <a:r>
              <a:rPr lang="de-DE" sz="2800" dirty="0"/>
              <a:t>In Zusammenarbeit mit der MPK den Konflikt lösen </a:t>
            </a:r>
          </a:p>
          <a:p>
            <a:pPr lvl="4"/>
            <a:r>
              <a:rPr lang="de-DE" sz="2800" dirty="0"/>
              <a:t>Wiederherstellen einer positiven Arbeitsatmosphäre</a:t>
            </a:r>
          </a:p>
          <a:p>
            <a:pPr lvl="4"/>
            <a:r>
              <a:rPr lang="de-DE" sz="2800" dirty="0"/>
              <a:t>Zusammenarbeit sicherstellen</a:t>
            </a:r>
          </a:p>
          <a:p>
            <a:pPr lvl="4"/>
            <a:r>
              <a:rPr lang="de-DE" sz="2800" dirty="0"/>
              <a:t>Arbeitsfrieden herstellen</a:t>
            </a:r>
          </a:p>
          <a:p>
            <a:pPr lvl="4"/>
            <a:r>
              <a:rPr lang="de-DE" sz="2800" dirty="0"/>
              <a:t>Konflikt entschärfen</a:t>
            </a:r>
          </a:p>
          <a:p>
            <a:pPr lvl="4"/>
            <a:endParaRPr lang="de-DE" sz="2800" dirty="0"/>
          </a:p>
          <a:p>
            <a:pPr lvl="4"/>
            <a:endParaRPr lang="de-DE" sz="2800" dirty="0"/>
          </a:p>
          <a:p>
            <a:pPr lvl="4"/>
            <a:endParaRPr lang="de-DE" sz="2800" dirty="0"/>
          </a:p>
          <a:p>
            <a:pPr lvl="3"/>
            <a:endParaRPr lang="de-DE" sz="22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7/22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507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07702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u="sng" dirty="0">
                <a:latin typeface="+mn-lt"/>
              </a:rPr>
              <a:t>Pflichten der MPK</a:t>
            </a:r>
            <a:endParaRPr lang="de-CH" sz="3600" b="1" u="sng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59116"/>
            <a:ext cx="10295811" cy="40664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b="1" dirty="0"/>
              <a:t> </a:t>
            </a:r>
            <a:r>
              <a:rPr lang="de-DE" sz="3000" b="1" dirty="0"/>
              <a:t>Gesetzliche Grundlagen</a:t>
            </a:r>
          </a:p>
          <a:p>
            <a:pPr lvl="1"/>
            <a:r>
              <a:rPr lang="de-DE" sz="3000" dirty="0"/>
              <a:t>Obligationenrecht (OR)</a:t>
            </a:r>
          </a:p>
          <a:p>
            <a:pPr lvl="1"/>
            <a:r>
              <a:rPr lang="de-DE" sz="3000" dirty="0"/>
              <a:t>Arbeitsgesetz und Verordnungen (</a:t>
            </a:r>
            <a:r>
              <a:rPr lang="de-DE" sz="3000" dirty="0" err="1"/>
              <a:t>ArG</a:t>
            </a:r>
            <a:r>
              <a:rPr lang="de-DE" sz="3000" dirty="0"/>
              <a:t> / </a:t>
            </a:r>
            <a:r>
              <a:rPr lang="de-DE" sz="3000" dirty="0" err="1"/>
              <a:t>ArGVO</a:t>
            </a:r>
            <a:r>
              <a:rPr lang="de-DE" sz="3000" dirty="0"/>
              <a:t>)</a:t>
            </a:r>
          </a:p>
          <a:p>
            <a:pPr lvl="1"/>
            <a:r>
              <a:rPr lang="de-DE" sz="3000" dirty="0"/>
              <a:t>Datenschutzgesetz und Verordnung (DSG / DSVO)</a:t>
            </a:r>
          </a:p>
          <a:p>
            <a:pPr lvl="1"/>
            <a:r>
              <a:rPr lang="de-DE" sz="3000" dirty="0"/>
              <a:t>Arbeitsvertrag / Vereinbarungen</a:t>
            </a:r>
          </a:p>
          <a:p>
            <a:pPr lvl="1"/>
            <a:r>
              <a:rPr lang="de-DE" sz="3000" dirty="0"/>
              <a:t>Reglemente</a:t>
            </a:r>
          </a:p>
          <a:p>
            <a:pPr marL="457200" lvl="1" indent="0">
              <a:buNone/>
            </a:pPr>
            <a:r>
              <a:rPr lang="de-DE" sz="3000" dirty="0"/>
              <a:t>		</a:t>
            </a:r>
            <a:r>
              <a:rPr lang="de-DE" sz="3000" dirty="0">
                <a:solidFill>
                  <a:srgbClr val="FF0000"/>
                </a:solidFill>
              </a:rPr>
              <a:t>→</a:t>
            </a:r>
            <a:r>
              <a:rPr lang="de-DE" sz="3000" dirty="0"/>
              <a:t> die Pflichten können je nach Einrichtung variieren</a:t>
            </a:r>
          </a:p>
          <a:p>
            <a:pPr marL="457200" lvl="1" indent="0">
              <a:buNone/>
            </a:pPr>
            <a:r>
              <a:rPr lang="de-DE" sz="3000" dirty="0"/>
              <a:t>		</a:t>
            </a:r>
            <a:r>
              <a:rPr lang="de-DE" sz="3000" dirty="0">
                <a:solidFill>
                  <a:srgbClr val="FF0000"/>
                </a:solidFill>
              </a:rPr>
              <a:t>→ </a:t>
            </a:r>
            <a:r>
              <a:rPr lang="de-DE" sz="3000" dirty="0"/>
              <a:t>es ist zu unterscheiden zwischen </a:t>
            </a:r>
            <a:r>
              <a:rPr lang="de-DE" sz="3000" dirty="0" err="1"/>
              <a:t>öff</a:t>
            </a:r>
            <a:r>
              <a:rPr lang="de-DE" sz="3000" dirty="0"/>
              <a:t>.-rechtlicher und 		                 privatrechtlicher Anstellung</a:t>
            </a:r>
            <a:endParaRPr lang="de-DE" sz="30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de-DE" sz="3000" dirty="0"/>
              <a:t>		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lvl="4"/>
            <a:endParaRPr lang="de-DE" sz="2800" dirty="0"/>
          </a:p>
          <a:p>
            <a:pPr lvl="4"/>
            <a:endParaRPr lang="de-DE" sz="2800" dirty="0"/>
          </a:p>
          <a:p>
            <a:pPr lvl="3"/>
            <a:endParaRPr lang="de-DE" sz="22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8/22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815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B8CC2BD-7590-8090-3FEB-093E0121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95" y="629122"/>
            <a:ext cx="5761219" cy="696757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97210691-6F28-6671-3FCD-9D6B60C4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13" y="1325879"/>
            <a:ext cx="10515600" cy="963827"/>
          </a:xfrm>
        </p:spPr>
        <p:txBody>
          <a:bodyPr>
            <a:normAutofit/>
          </a:bodyPr>
          <a:lstStyle/>
          <a:p>
            <a:r>
              <a:rPr lang="de-CH" sz="3600" b="1" dirty="0">
                <a:latin typeface="+mn-lt"/>
              </a:rPr>
              <a:t>Pflichten der MPK </a:t>
            </a:r>
            <a:endParaRPr lang="de-CH" sz="36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D2DCBD-10FB-3F4D-49C8-8D198E9F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094" y="2379584"/>
            <a:ext cx="10295811" cy="347083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b="1" dirty="0"/>
              <a:t>Einhalten der arbeitsrechtlichen Bestimmungen</a:t>
            </a:r>
          </a:p>
          <a:p>
            <a:pPr lvl="1"/>
            <a:r>
              <a:rPr lang="de-DE" sz="2800" dirty="0"/>
              <a:t>OR (Arbeitsvertragsrecht)</a:t>
            </a:r>
          </a:p>
          <a:p>
            <a:pPr lvl="1"/>
            <a:r>
              <a:rPr lang="de-DE" sz="2800" dirty="0"/>
              <a:t>Arbeitsgesetz</a:t>
            </a:r>
          </a:p>
          <a:p>
            <a:pPr lvl="2"/>
            <a:r>
              <a:rPr lang="de-DE" sz="2800" dirty="0"/>
              <a:t>Arbeits- / Ruhezeiten, Gesundheitsschutz</a:t>
            </a:r>
          </a:p>
          <a:p>
            <a:pPr lvl="1"/>
            <a:r>
              <a:rPr lang="de-DE" sz="2800" dirty="0"/>
              <a:t>Datenschutzgesetz</a:t>
            </a:r>
          </a:p>
          <a:p>
            <a:pPr lvl="2"/>
            <a:r>
              <a:rPr lang="de-DE" sz="2800" dirty="0"/>
              <a:t>Sicherstellen der Patientendaten, </a:t>
            </a:r>
            <a:r>
              <a:rPr lang="de-DE" sz="2800" dirty="0" err="1"/>
              <a:t>dh</a:t>
            </a:r>
            <a:r>
              <a:rPr lang="de-DE" sz="2800" dirty="0"/>
              <a:t>. </a:t>
            </a:r>
          </a:p>
          <a:p>
            <a:pPr lvl="3"/>
            <a:r>
              <a:rPr lang="de-DE" sz="2800" dirty="0"/>
              <a:t>die Patienteninformationen sind vertraulich zu behandeln und sicherzustellen</a:t>
            </a:r>
          </a:p>
          <a:p>
            <a:pPr marL="457200" lvl="1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sz="2200" dirty="0"/>
          </a:p>
          <a:p>
            <a:pPr lvl="1"/>
            <a:endParaRPr lang="de-DE" sz="22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8D63C20-A16B-4E9E-503B-04F8468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700158" cy="365125"/>
          </a:xfrm>
        </p:spPr>
        <p:txBody>
          <a:bodyPr/>
          <a:lstStyle/>
          <a:p>
            <a:pPr algn="r"/>
            <a:r>
              <a:rPr lang="de-CH" dirty="0"/>
              <a:t>9/22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409A041-0E93-A740-BE48-E2265648188B}"/>
              </a:ext>
            </a:extLst>
          </p:cNvPr>
          <p:cNvSpPr txBox="1"/>
          <p:nvPr/>
        </p:nvSpPr>
        <p:spPr>
          <a:xfrm>
            <a:off x="5154930" y="3063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2595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1011</Words>
  <Application>Microsoft Macintosh PowerPoint</Application>
  <PresentationFormat>Breitbild</PresentationFormat>
  <Paragraphs>182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</vt:lpstr>
      <vt:lpstr>Rechte und Pflichten der MPK</vt:lpstr>
      <vt:lpstr>Rechte der MPK</vt:lpstr>
      <vt:lpstr>Rechte der MPK gem. Aufgabengebiet  </vt:lpstr>
      <vt:lpstr>Rechte der MPK gem. Aufgabengebiet  </vt:lpstr>
      <vt:lpstr>Rechte der MPK gem. Aufgabengebiet  </vt:lpstr>
      <vt:lpstr>Rechte der MPK gem. Aufgabengebiet  </vt:lpstr>
      <vt:lpstr>Rechte der MPK gem. Aufgabengebiet </vt:lpstr>
      <vt:lpstr>Pflichten der MPK</vt:lpstr>
      <vt:lpstr>Pflichten der MPK </vt:lpstr>
      <vt:lpstr>Pflichten der MPK </vt:lpstr>
      <vt:lpstr>Pflichten der MPK </vt:lpstr>
      <vt:lpstr>Pflichten der MPK </vt:lpstr>
      <vt:lpstr>Pflichten der MPK </vt:lpstr>
      <vt:lpstr>Pflichten der MPK </vt:lpstr>
      <vt:lpstr>Pflichten der MPK </vt:lpstr>
      <vt:lpstr>Pflichten der MPK </vt:lpstr>
      <vt:lpstr>Bedeutung der Begriffe (1)</vt:lpstr>
      <vt:lpstr>Bedeutung der Begriffe (2)</vt:lpstr>
      <vt:lpstr>Bedeutung der Begriffe (3)</vt:lpstr>
      <vt:lpstr>Bedeutung der Begriffe (4)</vt:lpstr>
      <vt:lpstr> Das Recht ist für jeden da,   aber nicht jeder hat Recht.          Zit. Kühn-Görg, Monika</vt:lpstr>
      <vt:lpstr>Vielen Dank für Euer Interesse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Rechte und Pflichten für und mit Lernenden</dc:title>
  <dc:creator>Denise Gilli</dc:creator>
  <cp:lastModifiedBy>Microsoft Office User</cp:lastModifiedBy>
  <cp:revision>17</cp:revision>
  <dcterms:created xsi:type="dcterms:W3CDTF">2023-02-04T10:27:42Z</dcterms:created>
  <dcterms:modified xsi:type="dcterms:W3CDTF">2023-09-20T20:14:09Z</dcterms:modified>
</cp:coreProperties>
</file>