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78" r:id="rId4"/>
    <p:sldId id="259" r:id="rId5"/>
    <p:sldId id="258" r:id="rId6"/>
    <p:sldId id="260" r:id="rId7"/>
    <p:sldId id="279" r:id="rId8"/>
    <p:sldId id="263" r:id="rId9"/>
    <p:sldId id="264" r:id="rId10"/>
    <p:sldId id="267" r:id="rId11"/>
    <p:sldId id="271" r:id="rId12"/>
    <p:sldId id="265" r:id="rId13"/>
    <p:sldId id="277" r:id="rId14"/>
    <p:sldId id="272" r:id="rId15"/>
    <p:sldId id="273" r:id="rId16"/>
    <p:sldId id="274" r:id="rId17"/>
    <p:sldId id="275" r:id="rId18"/>
    <p:sldId id="276" r:id="rId19"/>
    <p:sldId id="266" r:id="rId20"/>
    <p:sldId id="268" r:id="rId21"/>
    <p:sldId id="269"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33" autoAdjust="0"/>
    <p:restoredTop sz="94660"/>
  </p:normalViewPr>
  <p:slideViewPr>
    <p:cSldViewPr snapToGrid="0">
      <p:cViewPr varScale="1">
        <p:scale>
          <a:sx n="110" d="100"/>
          <a:sy n="110" d="100"/>
        </p:scale>
        <p:origin x="200"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86620-6026-4D08-BBE8-8782AF00CB42}" type="datetimeFigureOut">
              <a:rPr lang="de-CH" smtClean="0"/>
              <a:t>20.09.23</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00118-7E18-497C-99DF-4BFAE7487D3D}" type="slidenum">
              <a:rPr lang="de-CH" smtClean="0"/>
              <a:t>‹Nr.›</a:t>
            </a:fld>
            <a:endParaRPr lang="de-CH"/>
          </a:p>
        </p:txBody>
      </p:sp>
    </p:spTree>
    <p:extLst>
      <p:ext uri="{BB962C8B-B14F-4D97-AF65-F5344CB8AC3E}">
        <p14:creationId xmlns:p14="http://schemas.microsoft.com/office/powerpoint/2010/main" val="285096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F95F5-41E1-2659-5B13-D407D8F1BCC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A786E3A4-376D-5D53-B6D2-BE3055A716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D12317B5-A713-BC3F-9D9B-09BBB611AD07}"/>
              </a:ext>
            </a:extLst>
          </p:cNvPr>
          <p:cNvSpPr>
            <a:spLocks noGrp="1"/>
          </p:cNvSpPr>
          <p:nvPr>
            <p:ph type="dt" sz="half" idx="10"/>
          </p:nvPr>
        </p:nvSpPr>
        <p:spPr/>
        <p:txBody>
          <a:bodyPr/>
          <a:lstStyle/>
          <a:p>
            <a:fld id="{53D4DACA-9395-4C8D-8D97-07E291069C1C}" type="datetime1">
              <a:rPr lang="de-CH" smtClean="0"/>
              <a:t>20.09.23</a:t>
            </a:fld>
            <a:endParaRPr lang="de-CH"/>
          </a:p>
        </p:txBody>
      </p:sp>
      <p:sp>
        <p:nvSpPr>
          <p:cNvPr id="5" name="Fußzeilenplatzhalter 4">
            <a:extLst>
              <a:ext uri="{FF2B5EF4-FFF2-40B4-BE49-F238E27FC236}">
                <a16:creationId xmlns:a16="http://schemas.microsoft.com/office/drawing/2014/main" id="{C397B5A0-348B-861E-67BF-7BEC47C60942}"/>
              </a:ext>
            </a:extLst>
          </p:cNvPr>
          <p:cNvSpPr>
            <a:spLocks noGrp="1"/>
          </p:cNvSpPr>
          <p:nvPr>
            <p:ph type="ftr" sz="quarter" idx="11"/>
          </p:nvPr>
        </p:nvSpPr>
        <p:spPr/>
        <p:txBody>
          <a:bodyPr/>
          <a:lstStyle/>
          <a:p>
            <a:r>
              <a:rPr lang="de-CH"/>
              <a:t>2/12</a:t>
            </a:r>
          </a:p>
        </p:txBody>
      </p:sp>
      <p:sp>
        <p:nvSpPr>
          <p:cNvPr id="6" name="Foliennummernplatzhalter 5">
            <a:extLst>
              <a:ext uri="{FF2B5EF4-FFF2-40B4-BE49-F238E27FC236}">
                <a16:creationId xmlns:a16="http://schemas.microsoft.com/office/drawing/2014/main" id="{E2429834-1432-F770-5661-9C5581A222B0}"/>
              </a:ext>
            </a:extLst>
          </p:cNvPr>
          <p:cNvSpPr>
            <a:spLocks noGrp="1"/>
          </p:cNvSpPr>
          <p:nvPr>
            <p:ph type="sldNum" sz="quarter" idx="12"/>
          </p:nvPr>
        </p:nvSpPr>
        <p:spPr/>
        <p:txBody>
          <a:bodyPr/>
          <a:lstStyle/>
          <a:p>
            <a:fld id="{156F6DBF-E02A-4960-9FFE-D6C4CA0A85BA}" type="slidenum">
              <a:rPr lang="de-CH" smtClean="0"/>
              <a:t>‹Nr.›</a:t>
            </a:fld>
            <a:endParaRPr lang="de-CH"/>
          </a:p>
        </p:txBody>
      </p:sp>
    </p:spTree>
    <p:extLst>
      <p:ext uri="{BB962C8B-B14F-4D97-AF65-F5344CB8AC3E}">
        <p14:creationId xmlns:p14="http://schemas.microsoft.com/office/powerpoint/2010/main" val="1511246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A7002-66F8-2574-DE66-F32C0DDD5DC2}"/>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0689EDC6-0E61-19F5-8CC4-C34C07226CD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04AC83-E56E-830E-AF57-8D5568733B6B}"/>
              </a:ext>
            </a:extLst>
          </p:cNvPr>
          <p:cNvSpPr>
            <a:spLocks noGrp="1"/>
          </p:cNvSpPr>
          <p:nvPr>
            <p:ph type="dt" sz="half" idx="10"/>
          </p:nvPr>
        </p:nvSpPr>
        <p:spPr/>
        <p:txBody>
          <a:bodyPr/>
          <a:lstStyle/>
          <a:p>
            <a:fld id="{309BCE64-880B-47A4-B41B-758C26EDA0F3}" type="datetime1">
              <a:rPr lang="de-CH" smtClean="0"/>
              <a:t>20.09.23</a:t>
            </a:fld>
            <a:endParaRPr lang="de-CH"/>
          </a:p>
        </p:txBody>
      </p:sp>
      <p:sp>
        <p:nvSpPr>
          <p:cNvPr id="5" name="Fußzeilenplatzhalter 4">
            <a:extLst>
              <a:ext uri="{FF2B5EF4-FFF2-40B4-BE49-F238E27FC236}">
                <a16:creationId xmlns:a16="http://schemas.microsoft.com/office/drawing/2014/main" id="{10D209D7-CC3B-5770-EA96-6A0697D5BA57}"/>
              </a:ext>
            </a:extLst>
          </p:cNvPr>
          <p:cNvSpPr>
            <a:spLocks noGrp="1"/>
          </p:cNvSpPr>
          <p:nvPr>
            <p:ph type="ftr" sz="quarter" idx="11"/>
          </p:nvPr>
        </p:nvSpPr>
        <p:spPr/>
        <p:txBody>
          <a:bodyPr/>
          <a:lstStyle/>
          <a:p>
            <a:r>
              <a:rPr lang="de-CH"/>
              <a:t>2/12</a:t>
            </a:r>
          </a:p>
        </p:txBody>
      </p:sp>
      <p:sp>
        <p:nvSpPr>
          <p:cNvPr id="6" name="Foliennummernplatzhalter 5">
            <a:extLst>
              <a:ext uri="{FF2B5EF4-FFF2-40B4-BE49-F238E27FC236}">
                <a16:creationId xmlns:a16="http://schemas.microsoft.com/office/drawing/2014/main" id="{A5CCA2A3-9566-8744-CB37-A79399F61080}"/>
              </a:ext>
            </a:extLst>
          </p:cNvPr>
          <p:cNvSpPr>
            <a:spLocks noGrp="1"/>
          </p:cNvSpPr>
          <p:nvPr>
            <p:ph type="sldNum" sz="quarter" idx="12"/>
          </p:nvPr>
        </p:nvSpPr>
        <p:spPr/>
        <p:txBody>
          <a:bodyPr/>
          <a:lstStyle/>
          <a:p>
            <a:fld id="{156F6DBF-E02A-4960-9FFE-D6C4CA0A85BA}" type="slidenum">
              <a:rPr lang="de-CH" smtClean="0"/>
              <a:t>‹Nr.›</a:t>
            </a:fld>
            <a:endParaRPr lang="de-CH"/>
          </a:p>
        </p:txBody>
      </p:sp>
    </p:spTree>
    <p:extLst>
      <p:ext uri="{BB962C8B-B14F-4D97-AF65-F5344CB8AC3E}">
        <p14:creationId xmlns:p14="http://schemas.microsoft.com/office/powerpoint/2010/main" val="819788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6BAD8B4-3173-0586-A141-ADF5B47F45E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BF63E68D-4027-7ACC-4675-C5E95C9383D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FB8E5FA7-51CE-B2E6-D5C8-4D032A844C79}"/>
              </a:ext>
            </a:extLst>
          </p:cNvPr>
          <p:cNvSpPr>
            <a:spLocks noGrp="1"/>
          </p:cNvSpPr>
          <p:nvPr>
            <p:ph type="dt" sz="half" idx="10"/>
          </p:nvPr>
        </p:nvSpPr>
        <p:spPr/>
        <p:txBody>
          <a:bodyPr/>
          <a:lstStyle/>
          <a:p>
            <a:fld id="{E0BDB793-37E9-40E2-8EBD-F75012000B78}" type="datetime1">
              <a:rPr lang="de-CH" smtClean="0"/>
              <a:t>20.09.23</a:t>
            </a:fld>
            <a:endParaRPr lang="de-CH"/>
          </a:p>
        </p:txBody>
      </p:sp>
      <p:sp>
        <p:nvSpPr>
          <p:cNvPr id="5" name="Fußzeilenplatzhalter 4">
            <a:extLst>
              <a:ext uri="{FF2B5EF4-FFF2-40B4-BE49-F238E27FC236}">
                <a16:creationId xmlns:a16="http://schemas.microsoft.com/office/drawing/2014/main" id="{B119E84C-8604-4298-D178-7190CF70616D}"/>
              </a:ext>
            </a:extLst>
          </p:cNvPr>
          <p:cNvSpPr>
            <a:spLocks noGrp="1"/>
          </p:cNvSpPr>
          <p:nvPr>
            <p:ph type="ftr" sz="quarter" idx="11"/>
          </p:nvPr>
        </p:nvSpPr>
        <p:spPr/>
        <p:txBody>
          <a:bodyPr/>
          <a:lstStyle/>
          <a:p>
            <a:r>
              <a:rPr lang="de-CH"/>
              <a:t>2/12</a:t>
            </a:r>
          </a:p>
        </p:txBody>
      </p:sp>
      <p:sp>
        <p:nvSpPr>
          <p:cNvPr id="6" name="Foliennummernplatzhalter 5">
            <a:extLst>
              <a:ext uri="{FF2B5EF4-FFF2-40B4-BE49-F238E27FC236}">
                <a16:creationId xmlns:a16="http://schemas.microsoft.com/office/drawing/2014/main" id="{A290D21E-6D2C-661D-D41F-7FEE546F643F}"/>
              </a:ext>
            </a:extLst>
          </p:cNvPr>
          <p:cNvSpPr>
            <a:spLocks noGrp="1"/>
          </p:cNvSpPr>
          <p:nvPr>
            <p:ph type="sldNum" sz="quarter" idx="12"/>
          </p:nvPr>
        </p:nvSpPr>
        <p:spPr/>
        <p:txBody>
          <a:bodyPr/>
          <a:lstStyle/>
          <a:p>
            <a:fld id="{156F6DBF-E02A-4960-9FFE-D6C4CA0A85BA}" type="slidenum">
              <a:rPr lang="de-CH" smtClean="0"/>
              <a:t>‹Nr.›</a:t>
            </a:fld>
            <a:endParaRPr lang="de-CH"/>
          </a:p>
        </p:txBody>
      </p:sp>
    </p:spTree>
    <p:extLst>
      <p:ext uri="{BB962C8B-B14F-4D97-AF65-F5344CB8AC3E}">
        <p14:creationId xmlns:p14="http://schemas.microsoft.com/office/powerpoint/2010/main" val="4081231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6DEAE5-55CA-1BFD-EE47-5D217B60B03B}"/>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11883B6F-AEA4-A682-6091-139B05B7929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0E3E1AA9-E56D-E25B-C4BB-E8E286C57F70}"/>
              </a:ext>
            </a:extLst>
          </p:cNvPr>
          <p:cNvSpPr>
            <a:spLocks noGrp="1"/>
          </p:cNvSpPr>
          <p:nvPr>
            <p:ph type="dt" sz="half" idx="10"/>
          </p:nvPr>
        </p:nvSpPr>
        <p:spPr/>
        <p:txBody>
          <a:bodyPr/>
          <a:lstStyle/>
          <a:p>
            <a:fld id="{A41291AD-F733-4078-B89F-5BDB0D9E10AD}" type="datetime1">
              <a:rPr lang="de-CH" smtClean="0"/>
              <a:t>20.09.23</a:t>
            </a:fld>
            <a:endParaRPr lang="de-CH"/>
          </a:p>
        </p:txBody>
      </p:sp>
      <p:sp>
        <p:nvSpPr>
          <p:cNvPr id="5" name="Fußzeilenplatzhalter 4">
            <a:extLst>
              <a:ext uri="{FF2B5EF4-FFF2-40B4-BE49-F238E27FC236}">
                <a16:creationId xmlns:a16="http://schemas.microsoft.com/office/drawing/2014/main" id="{82D480AE-5F1E-A3D5-EE8A-871D796E759E}"/>
              </a:ext>
            </a:extLst>
          </p:cNvPr>
          <p:cNvSpPr>
            <a:spLocks noGrp="1"/>
          </p:cNvSpPr>
          <p:nvPr>
            <p:ph type="ftr" sz="quarter" idx="11"/>
          </p:nvPr>
        </p:nvSpPr>
        <p:spPr/>
        <p:txBody>
          <a:bodyPr/>
          <a:lstStyle/>
          <a:p>
            <a:r>
              <a:rPr lang="de-CH"/>
              <a:t>2/12</a:t>
            </a:r>
          </a:p>
        </p:txBody>
      </p:sp>
      <p:sp>
        <p:nvSpPr>
          <p:cNvPr id="6" name="Foliennummernplatzhalter 5">
            <a:extLst>
              <a:ext uri="{FF2B5EF4-FFF2-40B4-BE49-F238E27FC236}">
                <a16:creationId xmlns:a16="http://schemas.microsoft.com/office/drawing/2014/main" id="{7BA38A38-3C8A-D42C-75F2-6112BD559071}"/>
              </a:ext>
            </a:extLst>
          </p:cNvPr>
          <p:cNvSpPr>
            <a:spLocks noGrp="1"/>
          </p:cNvSpPr>
          <p:nvPr>
            <p:ph type="sldNum" sz="quarter" idx="12"/>
          </p:nvPr>
        </p:nvSpPr>
        <p:spPr/>
        <p:txBody>
          <a:bodyPr/>
          <a:lstStyle/>
          <a:p>
            <a:fld id="{156F6DBF-E02A-4960-9FFE-D6C4CA0A85BA}" type="slidenum">
              <a:rPr lang="de-CH" smtClean="0"/>
              <a:t>‹Nr.›</a:t>
            </a:fld>
            <a:endParaRPr lang="de-CH"/>
          </a:p>
        </p:txBody>
      </p:sp>
    </p:spTree>
    <p:extLst>
      <p:ext uri="{BB962C8B-B14F-4D97-AF65-F5344CB8AC3E}">
        <p14:creationId xmlns:p14="http://schemas.microsoft.com/office/powerpoint/2010/main" val="1781881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980903-C412-7DF6-6B5B-F8DDB8E6D78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ADBC0418-F419-7DA2-FF1F-1098FFBBBB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8AA9770-1C47-E4E2-8087-159F69C4BD9F}"/>
              </a:ext>
            </a:extLst>
          </p:cNvPr>
          <p:cNvSpPr>
            <a:spLocks noGrp="1"/>
          </p:cNvSpPr>
          <p:nvPr>
            <p:ph type="dt" sz="half" idx="10"/>
          </p:nvPr>
        </p:nvSpPr>
        <p:spPr/>
        <p:txBody>
          <a:bodyPr/>
          <a:lstStyle/>
          <a:p>
            <a:fld id="{EA9DA711-030A-4D0B-B160-61103B5CC6BC}" type="datetime1">
              <a:rPr lang="de-CH" smtClean="0"/>
              <a:t>20.09.23</a:t>
            </a:fld>
            <a:endParaRPr lang="de-CH"/>
          </a:p>
        </p:txBody>
      </p:sp>
      <p:sp>
        <p:nvSpPr>
          <p:cNvPr id="5" name="Fußzeilenplatzhalter 4">
            <a:extLst>
              <a:ext uri="{FF2B5EF4-FFF2-40B4-BE49-F238E27FC236}">
                <a16:creationId xmlns:a16="http://schemas.microsoft.com/office/drawing/2014/main" id="{A14F51A6-C23A-C20B-26D9-EE15542A7E81}"/>
              </a:ext>
            </a:extLst>
          </p:cNvPr>
          <p:cNvSpPr>
            <a:spLocks noGrp="1"/>
          </p:cNvSpPr>
          <p:nvPr>
            <p:ph type="ftr" sz="quarter" idx="11"/>
          </p:nvPr>
        </p:nvSpPr>
        <p:spPr/>
        <p:txBody>
          <a:bodyPr/>
          <a:lstStyle/>
          <a:p>
            <a:r>
              <a:rPr lang="de-CH"/>
              <a:t>2/12</a:t>
            </a:r>
          </a:p>
        </p:txBody>
      </p:sp>
      <p:sp>
        <p:nvSpPr>
          <p:cNvPr id="6" name="Foliennummernplatzhalter 5">
            <a:extLst>
              <a:ext uri="{FF2B5EF4-FFF2-40B4-BE49-F238E27FC236}">
                <a16:creationId xmlns:a16="http://schemas.microsoft.com/office/drawing/2014/main" id="{2893ADEF-8936-E9E6-7C8B-985ACCF56CFA}"/>
              </a:ext>
            </a:extLst>
          </p:cNvPr>
          <p:cNvSpPr>
            <a:spLocks noGrp="1"/>
          </p:cNvSpPr>
          <p:nvPr>
            <p:ph type="sldNum" sz="quarter" idx="12"/>
          </p:nvPr>
        </p:nvSpPr>
        <p:spPr/>
        <p:txBody>
          <a:bodyPr/>
          <a:lstStyle/>
          <a:p>
            <a:fld id="{156F6DBF-E02A-4960-9FFE-D6C4CA0A85BA}" type="slidenum">
              <a:rPr lang="de-CH" smtClean="0"/>
              <a:t>‹Nr.›</a:t>
            </a:fld>
            <a:endParaRPr lang="de-CH"/>
          </a:p>
        </p:txBody>
      </p:sp>
    </p:spTree>
    <p:extLst>
      <p:ext uri="{BB962C8B-B14F-4D97-AF65-F5344CB8AC3E}">
        <p14:creationId xmlns:p14="http://schemas.microsoft.com/office/powerpoint/2010/main" val="1328015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65C56-D734-FBFB-1510-D84C08D9CB79}"/>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53FA4CCF-5822-452D-D0F1-9199DFD12E3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91B5A762-06A8-C2DF-0E73-C53248FE874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CC8F5259-3D81-19EB-30F4-0E096ED071F9}"/>
              </a:ext>
            </a:extLst>
          </p:cNvPr>
          <p:cNvSpPr>
            <a:spLocks noGrp="1"/>
          </p:cNvSpPr>
          <p:nvPr>
            <p:ph type="dt" sz="half" idx="10"/>
          </p:nvPr>
        </p:nvSpPr>
        <p:spPr/>
        <p:txBody>
          <a:bodyPr/>
          <a:lstStyle/>
          <a:p>
            <a:fld id="{B2F87AAE-7D5B-4562-9F6F-CAB581BD42E7}" type="datetime1">
              <a:rPr lang="de-CH" smtClean="0"/>
              <a:t>20.09.23</a:t>
            </a:fld>
            <a:endParaRPr lang="de-CH"/>
          </a:p>
        </p:txBody>
      </p:sp>
      <p:sp>
        <p:nvSpPr>
          <p:cNvPr id="6" name="Fußzeilenplatzhalter 5">
            <a:extLst>
              <a:ext uri="{FF2B5EF4-FFF2-40B4-BE49-F238E27FC236}">
                <a16:creationId xmlns:a16="http://schemas.microsoft.com/office/drawing/2014/main" id="{A229A784-5F02-55F4-0784-6244120F43DC}"/>
              </a:ext>
            </a:extLst>
          </p:cNvPr>
          <p:cNvSpPr>
            <a:spLocks noGrp="1"/>
          </p:cNvSpPr>
          <p:nvPr>
            <p:ph type="ftr" sz="quarter" idx="11"/>
          </p:nvPr>
        </p:nvSpPr>
        <p:spPr/>
        <p:txBody>
          <a:bodyPr/>
          <a:lstStyle/>
          <a:p>
            <a:r>
              <a:rPr lang="de-CH"/>
              <a:t>2/12</a:t>
            </a:r>
          </a:p>
        </p:txBody>
      </p:sp>
      <p:sp>
        <p:nvSpPr>
          <p:cNvPr id="7" name="Foliennummernplatzhalter 6">
            <a:extLst>
              <a:ext uri="{FF2B5EF4-FFF2-40B4-BE49-F238E27FC236}">
                <a16:creationId xmlns:a16="http://schemas.microsoft.com/office/drawing/2014/main" id="{2471B32B-E2D7-6372-151D-5BBEC1D483AA}"/>
              </a:ext>
            </a:extLst>
          </p:cNvPr>
          <p:cNvSpPr>
            <a:spLocks noGrp="1"/>
          </p:cNvSpPr>
          <p:nvPr>
            <p:ph type="sldNum" sz="quarter" idx="12"/>
          </p:nvPr>
        </p:nvSpPr>
        <p:spPr/>
        <p:txBody>
          <a:bodyPr/>
          <a:lstStyle/>
          <a:p>
            <a:fld id="{156F6DBF-E02A-4960-9FFE-D6C4CA0A85BA}" type="slidenum">
              <a:rPr lang="de-CH" smtClean="0"/>
              <a:t>‹Nr.›</a:t>
            </a:fld>
            <a:endParaRPr lang="de-CH"/>
          </a:p>
        </p:txBody>
      </p:sp>
    </p:spTree>
    <p:extLst>
      <p:ext uri="{BB962C8B-B14F-4D97-AF65-F5344CB8AC3E}">
        <p14:creationId xmlns:p14="http://schemas.microsoft.com/office/powerpoint/2010/main" val="850323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9899BA-CD06-BD26-DCDE-07105EAE534D}"/>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4B43858B-8A19-9B64-1707-6B0AA3AC95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E92C5C2-3746-D1E9-738D-CECD8DFAD8BB}"/>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1FD2056A-8E5A-B81F-35A2-F58F739DF0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CDB6051-98F3-3B21-5A31-B69184289A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76F56720-C0D7-FE70-60FC-23FC8A7C667E}"/>
              </a:ext>
            </a:extLst>
          </p:cNvPr>
          <p:cNvSpPr>
            <a:spLocks noGrp="1"/>
          </p:cNvSpPr>
          <p:nvPr>
            <p:ph type="dt" sz="half" idx="10"/>
          </p:nvPr>
        </p:nvSpPr>
        <p:spPr/>
        <p:txBody>
          <a:bodyPr/>
          <a:lstStyle/>
          <a:p>
            <a:fld id="{5F371A6B-6185-472F-9E0D-4F15408906AF}" type="datetime1">
              <a:rPr lang="de-CH" smtClean="0"/>
              <a:t>20.09.23</a:t>
            </a:fld>
            <a:endParaRPr lang="de-CH"/>
          </a:p>
        </p:txBody>
      </p:sp>
      <p:sp>
        <p:nvSpPr>
          <p:cNvPr id="8" name="Fußzeilenplatzhalter 7">
            <a:extLst>
              <a:ext uri="{FF2B5EF4-FFF2-40B4-BE49-F238E27FC236}">
                <a16:creationId xmlns:a16="http://schemas.microsoft.com/office/drawing/2014/main" id="{35D92481-E833-D5A6-E30A-9F3C01FD025B}"/>
              </a:ext>
            </a:extLst>
          </p:cNvPr>
          <p:cNvSpPr>
            <a:spLocks noGrp="1"/>
          </p:cNvSpPr>
          <p:nvPr>
            <p:ph type="ftr" sz="quarter" idx="11"/>
          </p:nvPr>
        </p:nvSpPr>
        <p:spPr/>
        <p:txBody>
          <a:bodyPr/>
          <a:lstStyle/>
          <a:p>
            <a:r>
              <a:rPr lang="de-CH"/>
              <a:t>2/12</a:t>
            </a:r>
          </a:p>
        </p:txBody>
      </p:sp>
      <p:sp>
        <p:nvSpPr>
          <p:cNvPr id="9" name="Foliennummernplatzhalter 8">
            <a:extLst>
              <a:ext uri="{FF2B5EF4-FFF2-40B4-BE49-F238E27FC236}">
                <a16:creationId xmlns:a16="http://schemas.microsoft.com/office/drawing/2014/main" id="{AE7F9F8C-EC80-713C-44ED-A98A955FB8E1}"/>
              </a:ext>
            </a:extLst>
          </p:cNvPr>
          <p:cNvSpPr>
            <a:spLocks noGrp="1"/>
          </p:cNvSpPr>
          <p:nvPr>
            <p:ph type="sldNum" sz="quarter" idx="12"/>
          </p:nvPr>
        </p:nvSpPr>
        <p:spPr/>
        <p:txBody>
          <a:bodyPr/>
          <a:lstStyle/>
          <a:p>
            <a:fld id="{156F6DBF-E02A-4960-9FFE-D6C4CA0A85BA}" type="slidenum">
              <a:rPr lang="de-CH" smtClean="0"/>
              <a:t>‹Nr.›</a:t>
            </a:fld>
            <a:endParaRPr lang="de-CH"/>
          </a:p>
        </p:txBody>
      </p:sp>
    </p:spTree>
    <p:extLst>
      <p:ext uri="{BB962C8B-B14F-4D97-AF65-F5344CB8AC3E}">
        <p14:creationId xmlns:p14="http://schemas.microsoft.com/office/powerpoint/2010/main" val="3957289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9EDC3F-AC70-80A4-04C6-03B605D0B3B5}"/>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CA06FDB9-04F4-F7B2-BBE5-47CC317F1732}"/>
              </a:ext>
            </a:extLst>
          </p:cNvPr>
          <p:cNvSpPr>
            <a:spLocks noGrp="1"/>
          </p:cNvSpPr>
          <p:nvPr>
            <p:ph type="dt" sz="half" idx="10"/>
          </p:nvPr>
        </p:nvSpPr>
        <p:spPr/>
        <p:txBody>
          <a:bodyPr/>
          <a:lstStyle/>
          <a:p>
            <a:fld id="{AB214E6B-DAE1-4D28-987F-F59B50400086}" type="datetime1">
              <a:rPr lang="de-CH" smtClean="0"/>
              <a:t>20.09.23</a:t>
            </a:fld>
            <a:endParaRPr lang="de-CH"/>
          </a:p>
        </p:txBody>
      </p:sp>
      <p:sp>
        <p:nvSpPr>
          <p:cNvPr id="4" name="Fußzeilenplatzhalter 3">
            <a:extLst>
              <a:ext uri="{FF2B5EF4-FFF2-40B4-BE49-F238E27FC236}">
                <a16:creationId xmlns:a16="http://schemas.microsoft.com/office/drawing/2014/main" id="{B6C2CF43-930E-563E-E1FA-DA7F85ABC2C2}"/>
              </a:ext>
            </a:extLst>
          </p:cNvPr>
          <p:cNvSpPr>
            <a:spLocks noGrp="1"/>
          </p:cNvSpPr>
          <p:nvPr>
            <p:ph type="ftr" sz="quarter" idx="11"/>
          </p:nvPr>
        </p:nvSpPr>
        <p:spPr/>
        <p:txBody>
          <a:bodyPr/>
          <a:lstStyle/>
          <a:p>
            <a:r>
              <a:rPr lang="de-CH"/>
              <a:t>2/12</a:t>
            </a:r>
          </a:p>
        </p:txBody>
      </p:sp>
      <p:sp>
        <p:nvSpPr>
          <p:cNvPr id="5" name="Foliennummernplatzhalter 4">
            <a:extLst>
              <a:ext uri="{FF2B5EF4-FFF2-40B4-BE49-F238E27FC236}">
                <a16:creationId xmlns:a16="http://schemas.microsoft.com/office/drawing/2014/main" id="{CA4F5F42-275E-4E30-36B3-0D9910205BEE}"/>
              </a:ext>
            </a:extLst>
          </p:cNvPr>
          <p:cNvSpPr>
            <a:spLocks noGrp="1"/>
          </p:cNvSpPr>
          <p:nvPr>
            <p:ph type="sldNum" sz="quarter" idx="12"/>
          </p:nvPr>
        </p:nvSpPr>
        <p:spPr/>
        <p:txBody>
          <a:bodyPr/>
          <a:lstStyle/>
          <a:p>
            <a:fld id="{156F6DBF-E02A-4960-9FFE-D6C4CA0A85BA}" type="slidenum">
              <a:rPr lang="de-CH" smtClean="0"/>
              <a:t>‹Nr.›</a:t>
            </a:fld>
            <a:endParaRPr lang="de-CH"/>
          </a:p>
        </p:txBody>
      </p:sp>
    </p:spTree>
    <p:extLst>
      <p:ext uri="{BB962C8B-B14F-4D97-AF65-F5344CB8AC3E}">
        <p14:creationId xmlns:p14="http://schemas.microsoft.com/office/powerpoint/2010/main" val="3845041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47B036C-9DFC-259F-C268-104EAD3A192D}"/>
              </a:ext>
            </a:extLst>
          </p:cNvPr>
          <p:cNvSpPr>
            <a:spLocks noGrp="1"/>
          </p:cNvSpPr>
          <p:nvPr>
            <p:ph type="dt" sz="half" idx="10"/>
          </p:nvPr>
        </p:nvSpPr>
        <p:spPr/>
        <p:txBody>
          <a:bodyPr/>
          <a:lstStyle/>
          <a:p>
            <a:fld id="{0682FAAD-7F38-4F2E-A9CA-E58DCDCFBC83}" type="datetime1">
              <a:rPr lang="de-CH" smtClean="0"/>
              <a:t>20.09.23</a:t>
            </a:fld>
            <a:endParaRPr lang="de-CH"/>
          </a:p>
        </p:txBody>
      </p:sp>
      <p:sp>
        <p:nvSpPr>
          <p:cNvPr id="3" name="Fußzeilenplatzhalter 2">
            <a:extLst>
              <a:ext uri="{FF2B5EF4-FFF2-40B4-BE49-F238E27FC236}">
                <a16:creationId xmlns:a16="http://schemas.microsoft.com/office/drawing/2014/main" id="{BB5FD2DD-FA1D-A7B2-6F1D-85CC58F7AFE2}"/>
              </a:ext>
            </a:extLst>
          </p:cNvPr>
          <p:cNvSpPr>
            <a:spLocks noGrp="1"/>
          </p:cNvSpPr>
          <p:nvPr>
            <p:ph type="ftr" sz="quarter" idx="11"/>
          </p:nvPr>
        </p:nvSpPr>
        <p:spPr/>
        <p:txBody>
          <a:bodyPr/>
          <a:lstStyle/>
          <a:p>
            <a:r>
              <a:rPr lang="de-CH"/>
              <a:t>2/12</a:t>
            </a:r>
          </a:p>
        </p:txBody>
      </p:sp>
      <p:sp>
        <p:nvSpPr>
          <p:cNvPr id="4" name="Foliennummernplatzhalter 3">
            <a:extLst>
              <a:ext uri="{FF2B5EF4-FFF2-40B4-BE49-F238E27FC236}">
                <a16:creationId xmlns:a16="http://schemas.microsoft.com/office/drawing/2014/main" id="{93604502-BDF8-4DF2-F9B0-C225FAD2B633}"/>
              </a:ext>
            </a:extLst>
          </p:cNvPr>
          <p:cNvSpPr>
            <a:spLocks noGrp="1"/>
          </p:cNvSpPr>
          <p:nvPr>
            <p:ph type="sldNum" sz="quarter" idx="12"/>
          </p:nvPr>
        </p:nvSpPr>
        <p:spPr/>
        <p:txBody>
          <a:bodyPr/>
          <a:lstStyle/>
          <a:p>
            <a:fld id="{156F6DBF-E02A-4960-9FFE-D6C4CA0A85BA}" type="slidenum">
              <a:rPr lang="de-CH" smtClean="0"/>
              <a:t>‹Nr.›</a:t>
            </a:fld>
            <a:endParaRPr lang="de-CH"/>
          </a:p>
        </p:txBody>
      </p:sp>
    </p:spTree>
    <p:extLst>
      <p:ext uri="{BB962C8B-B14F-4D97-AF65-F5344CB8AC3E}">
        <p14:creationId xmlns:p14="http://schemas.microsoft.com/office/powerpoint/2010/main" val="2393879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206D01-BCAA-C196-E282-89D696BC7E5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0E2E7441-E053-16CE-FE8E-0516CCBF08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6C074D7E-CB0E-7E95-BDDB-EB6E437E54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8A8890D-D323-28C9-5F42-2E228DD813C3}"/>
              </a:ext>
            </a:extLst>
          </p:cNvPr>
          <p:cNvSpPr>
            <a:spLocks noGrp="1"/>
          </p:cNvSpPr>
          <p:nvPr>
            <p:ph type="dt" sz="half" idx="10"/>
          </p:nvPr>
        </p:nvSpPr>
        <p:spPr/>
        <p:txBody>
          <a:bodyPr/>
          <a:lstStyle/>
          <a:p>
            <a:fld id="{13BCB2C1-6F3E-4FE6-B78F-98F461E6E7F3}" type="datetime1">
              <a:rPr lang="de-CH" smtClean="0"/>
              <a:t>20.09.23</a:t>
            </a:fld>
            <a:endParaRPr lang="de-CH"/>
          </a:p>
        </p:txBody>
      </p:sp>
      <p:sp>
        <p:nvSpPr>
          <p:cNvPr id="6" name="Fußzeilenplatzhalter 5">
            <a:extLst>
              <a:ext uri="{FF2B5EF4-FFF2-40B4-BE49-F238E27FC236}">
                <a16:creationId xmlns:a16="http://schemas.microsoft.com/office/drawing/2014/main" id="{C162EB3C-6B30-E1E3-E91F-04B009ACF936}"/>
              </a:ext>
            </a:extLst>
          </p:cNvPr>
          <p:cNvSpPr>
            <a:spLocks noGrp="1"/>
          </p:cNvSpPr>
          <p:nvPr>
            <p:ph type="ftr" sz="quarter" idx="11"/>
          </p:nvPr>
        </p:nvSpPr>
        <p:spPr/>
        <p:txBody>
          <a:bodyPr/>
          <a:lstStyle/>
          <a:p>
            <a:r>
              <a:rPr lang="de-CH"/>
              <a:t>2/12</a:t>
            </a:r>
          </a:p>
        </p:txBody>
      </p:sp>
      <p:sp>
        <p:nvSpPr>
          <p:cNvPr id="7" name="Foliennummernplatzhalter 6">
            <a:extLst>
              <a:ext uri="{FF2B5EF4-FFF2-40B4-BE49-F238E27FC236}">
                <a16:creationId xmlns:a16="http://schemas.microsoft.com/office/drawing/2014/main" id="{2FF9B65A-ADA8-CF9C-F5CF-1AA6D9818EE9}"/>
              </a:ext>
            </a:extLst>
          </p:cNvPr>
          <p:cNvSpPr>
            <a:spLocks noGrp="1"/>
          </p:cNvSpPr>
          <p:nvPr>
            <p:ph type="sldNum" sz="quarter" idx="12"/>
          </p:nvPr>
        </p:nvSpPr>
        <p:spPr/>
        <p:txBody>
          <a:bodyPr/>
          <a:lstStyle/>
          <a:p>
            <a:fld id="{156F6DBF-E02A-4960-9FFE-D6C4CA0A85BA}" type="slidenum">
              <a:rPr lang="de-CH" smtClean="0"/>
              <a:t>‹Nr.›</a:t>
            </a:fld>
            <a:endParaRPr lang="de-CH"/>
          </a:p>
        </p:txBody>
      </p:sp>
    </p:spTree>
    <p:extLst>
      <p:ext uri="{BB962C8B-B14F-4D97-AF65-F5344CB8AC3E}">
        <p14:creationId xmlns:p14="http://schemas.microsoft.com/office/powerpoint/2010/main" val="3643911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8ECC2C-6BD2-4F57-E777-5A520E860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C67443-DF66-632D-7DDB-5A646C91F5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F09031D2-2F13-4D1E-6010-DAB1203849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DC29228-A2B4-5A43-3790-255CEF40FBF8}"/>
              </a:ext>
            </a:extLst>
          </p:cNvPr>
          <p:cNvSpPr>
            <a:spLocks noGrp="1"/>
          </p:cNvSpPr>
          <p:nvPr>
            <p:ph type="dt" sz="half" idx="10"/>
          </p:nvPr>
        </p:nvSpPr>
        <p:spPr/>
        <p:txBody>
          <a:bodyPr/>
          <a:lstStyle/>
          <a:p>
            <a:fld id="{4CD2A309-64FE-48DD-94D3-8A46B590381A}" type="datetime1">
              <a:rPr lang="de-CH" smtClean="0"/>
              <a:t>20.09.23</a:t>
            </a:fld>
            <a:endParaRPr lang="de-CH"/>
          </a:p>
        </p:txBody>
      </p:sp>
      <p:sp>
        <p:nvSpPr>
          <p:cNvPr id="6" name="Fußzeilenplatzhalter 5">
            <a:extLst>
              <a:ext uri="{FF2B5EF4-FFF2-40B4-BE49-F238E27FC236}">
                <a16:creationId xmlns:a16="http://schemas.microsoft.com/office/drawing/2014/main" id="{79B7087F-7BC0-A9DA-C8E5-7DB4017D3BB5}"/>
              </a:ext>
            </a:extLst>
          </p:cNvPr>
          <p:cNvSpPr>
            <a:spLocks noGrp="1"/>
          </p:cNvSpPr>
          <p:nvPr>
            <p:ph type="ftr" sz="quarter" idx="11"/>
          </p:nvPr>
        </p:nvSpPr>
        <p:spPr/>
        <p:txBody>
          <a:bodyPr/>
          <a:lstStyle/>
          <a:p>
            <a:r>
              <a:rPr lang="de-CH"/>
              <a:t>2/12</a:t>
            </a:r>
          </a:p>
        </p:txBody>
      </p:sp>
      <p:sp>
        <p:nvSpPr>
          <p:cNvPr id="7" name="Foliennummernplatzhalter 6">
            <a:extLst>
              <a:ext uri="{FF2B5EF4-FFF2-40B4-BE49-F238E27FC236}">
                <a16:creationId xmlns:a16="http://schemas.microsoft.com/office/drawing/2014/main" id="{B702FA1E-FD1A-3F7B-A0BF-BAE722F0A4E4}"/>
              </a:ext>
            </a:extLst>
          </p:cNvPr>
          <p:cNvSpPr>
            <a:spLocks noGrp="1"/>
          </p:cNvSpPr>
          <p:nvPr>
            <p:ph type="sldNum" sz="quarter" idx="12"/>
          </p:nvPr>
        </p:nvSpPr>
        <p:spPr/>
        <p:txBody>
          <a:bodyPr/>
          <a:lstStyle/>
          <a:p>
            <a:fld id="{156F6DBF-E02A-4960-9FFE-D6C4CA0A85BA}" type="slidenum">
              <a:rPr lang="de-CH" smtClean="0"/>
              <a:t>‹Nr.›</a:t>
            </a:fld>
            <a:endParaRPr lang="de-CH"/>
          </a:p>
        </p:txBody>
      </p:sp>
    </p:spTree>
    <p:extLst>
      <p:ext uri="{BB962C8B-B14F-4D97-AF65-F5344CB8AC3E}">
        <p14:creationId xmlns:p14="http://schemas.microsoft.com/office/powerpoint/2010/main" val="221365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CEE32E3-9F60-C9E4-48BC-F2ECBEFBA6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297926C2-C8E2-0644-77F8-7121494415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7254D1A5-08ED-7F29-AF69-6AFA202302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9920C-642D-4B5F-B451-2A688A86BA8D}" type="datetime1">
              <a:rPr lang="de-CH" smtClean="0"/>
              <a:t>20.09.23</a:t>
            </a:fld>
            <a:endParaRPr lang="de-CH"/>
          </a:p>
        </p:txBody>
      </p:sp>
      <p:sp>
        <p:nvSpPr>
          <p:cNvPr id="5" name="Fußzeilenplatzhalter 4">
            <a:extLst>
              <a:ext uri="{FF2B5EF4-FFF2-40B4-BE49-F238E27FC236}">
                <a16:creationId xmlns:a16="http://schemas.microsoft.com/office/drawing/2014/main" id="{FB81E6EA-8517-529F-2FF7-958A3B67EE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a:t>2/12</a:t>
            </a:r>
          </a:p>
        </p:txBody>
      </p:sp>
      <p:sp>
        <p:nvSpPr>
          <p:cNvPr id="6" name="Foliennummernplatzhalter 5">
            <a:extLst>
              <a:ext uri="{FF2B5EF4-FFF2-40B4-BE49-F238E27FC236}">
                <a16:creationId xmlns:a16="http://schemas.microsoft.com/office/drawing/2014/main" id="{2FB9B6AD-04FA-25DE-6677-AE83DD1681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6F6DBF-E02A-4960-9FFE-D6C4CA0A85BA}" type="slidenum">
              <a:rPr lang="de-CH" smtClean="0"/>
              <a:t>‹Nr.›</a:t>
            </a:fld>
            <a:endParaRPr lang="de-CH"/>
          </a:p>
        </p:txBody>
      </p:sp>
    </p:spTree>
    <p:extLst>
      <p:ext uri="{BB962C8B-B14F-4D97-AF65-F5344CB8AC3E}">
        <p14:creationId xmlns:p14="http://schemas.microsoft.com/office/powerpoint/2010/main" val="98956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frauenhaus-schweiz.ch/" TargetMode="External"/><Relationship Id="rId2" Type="http://schemas.openxmlformats.org/officeDocument/2006/relationships/hyperlink" Target="http://www.opferhilfe-schweiz.ch/"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143.ch/" TargetMode="External"/><Relationship Id="rId4" Type="http://schemas.openxmlformats.org/officeDocument/2006/relationships/hyperlink" Target="http://www.147.ch/"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dgilli@sva.ch"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B4D578A-F2C4-4EA9-A811-B48E66D63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FF0FE34-C753-6E9D-4603-6C76C13AB45A}"/>
              </a:ext>
            </a:extLst>
          </p:cNvPr>
          <p:cNvSpPr>
            <a:spLocks noGrp="1"/>
          </p:cNvSpPr>
          <p:nvPr>
            <p:ph type="ctrTitle"/>
          </p:nvPr>
        </p:nvSpPr>
        <p:spPr>
          <a:xfrm>
            <a:off x="1255057" y="1816443"/>
            <a:ext cx="9707911" cy="1248033"/>
          </a:xfrm>
        </p:spPr>
        <p:txBody>
          <a:bodyPr>
            <a:normAutofit/>
          </a:bodyPr>
          <a:lstStyle/>
          <a:p>
            <a:r>
              <a:rPr lang="de-CH" sz="4000" b="1" dirty="0">
                <a:latin typeface="+mn-lt"/>
              </a:rPr>
              <a:t>Häusliche Gewalt</a:t>
            </a:r>
            <a:br>
              <a:rPr lang="de-CH" sz="4000" b="1" dirty="0">
                <a:latin typeface="+mn-lt"/>
              </a:rPr>
            </a:br>
            <a:r>
              <a:rPr lang="de-CH" sz="4000" b="1" dirty="0">
                <a:latin typeface="+mn-lt"/>
              </a:rPr>
              <a:t>welche rechtlichen Möglichkeiten bestehen</a:t>
            </a:r>
          </a:p>
        </p:txBody>
      </p:sp>
      <p:sp>
        <p:nvSpPr>
          <p:cNvPr id="3" name="Untertitel 2">
            <a:extLst>
              <a:ext uri="{FF2B5EF4-FFF2-40B4-BE49-F238E27FC236}">
                <a16:creationId xmlns:a16="http://schemas.microsoft.com/office/drawing/2014/main" id="{A83B0B47-7337-0297-F528-ABE6329E4BDD}"/>
              </a:ext>
            </a:extLst>
          </p:cNvPr>
          <p:cNvSpPr>
            <a:spLocks noGrp="1"/>
          </p:cNvSpPr>
          <p:nvPr>
            <p:ph type="subTitle" idx="1"/>
          </p:nvPr>
        </p:nvSpPr>
        <p:spPr>
          <a:xfrm>
            <a:off x="1519881" y="3793525"/>
            <a:ext cx="9443087" cy="2562825"/>
          </a:xfrm>
        </p:spPr>
        <p:txBody>
          <a:bodyPr>
            <a:normAutofit fontScale="70000" lnSpcReduction="20000"/>
          </a:bodyPr>
          <a:lstStyle/>
          <a:p>
            <a:r>
              <a:rPr lang="de-CH" sz="400" dirty="0"/>
              <a:t>_</a:t>
            </a:r>
          </a:p>
          <a:p>
            <a:endParaRPr lang="de-CH" sz="400" dirty="0"/>
          </a:p>
          <a:p>
            <a:r>
              <a:rPr lang="de-CH" sz="3200" dirty="0"/>
              <a:t>Lic. </a:t>
            </a:r>
            <a:r>
              <a:rPr lang="de-CH" sz="3200" dirty="0" err="1"/>
              <a:t>iur</a:t>
            </a:r>
            <a:r>
              <a:rPr lang="de-CH" sz="3200" dirty="0"/>
              <a:t>. Denise Gilli</a:t>
            </a:r>
          </a:p>
          <a:p>
            <a:r>
              <a:rPr lang="de-CH" sz="3200" dirty="0"/>
              <a:t> Geschäftsführerin SVA</a:t>
            </a:r>
          </a:p>
          <a:p>
            <a:r>
              <a:rPr lang="de-CH" sz="3200" dirty="0"/>
              <a:t>Präsidentin Opferhilfe beider Basel</a:t>
            </a:r>
          </a:p>
          <a:p>
            <a:endParaRPr lang="de-CH" sz="3200" dirty="0"/>
          </a:p>
          <a:p>
            <a:endParaRPr lang="de-CH" sz="3200" dirty="0"/>
          </a:p>
          <a:p>
            <a:r>
              <a:rPr lang="de-CH" sz="2000" b="1" dirty="0"/>
              <a:t>MPK-Symposium / </a:t>
            </a:r>
            <a:r>
              <a:rPr lang="de-CH" sz="2000" b="1" dirty="0" err="1"/>
              <a:t>Sgaim</a:t>
            </a:r>
            <a:r>
              <a:rPr lang="de-CH" sz="2000" b="1" dirty="0"/>
              <a:t>-Kongress, Zürich, 21.9.2023</a:t>
            </a:r>
            <a:r>
              <a:rPr lang="de-CH" b="1" dirty="0"/>
              <a:t>©</a:t>
            </a:r>
          </a:p>
        </p:txBody>
      </p:sp>
      <p:pic>
        <p:nvPicPr>
          <p:cNvPr id="4" name="Grafik 3">
            <a:extLst>
              <a:ext uri="{FF2B5EF4-FFF2-40B4-BE49-F238E27FC236}">
                <a16:creationId xmlns:a16="http://schemas.microsoft.com/office/drawing/2014/main" id="{A23D1208-6146-1244-29AF-54CC1435F76D}"/>
              </a:ext>
            </a:extLst>
          </p:cNvPr>
          <p:cNvPicPr>
            <a:picLocks noChangeAspect="1"/>
          </p:cNvPicPr>
          <p:nvPr/>
        </p:nvPicPr>
        <p:blipFill>
          <a:blip r:embed="rId2"/>
          <a:stretch>
            <a:fillRect/>
          </a:stretch>
        </p:blipFill>
        <p:spPr>
          <a:xfrm>
            <a:off x="622695" y="606047"/>
            <a:ext cx="7345510" cy="845271"/>
          </a:xfrm>
          <a:prstGeom prst="rect">
            <a:avLst/>
          </a:prstGeom>
        </p:spPr>
      </p:pic>
      <p:sp>
        <p:nvSpPr>
          <p:cNvPr id="5" name="Fußzeilenplatzhalter 4">
            <a:extLst>
              <a:ext uri="{FF2B5EF4-FFF2-40B4-BE49-F238E27FC236}">
                <a16:creationId xmlns:a16="http://schemas.microsoft.com/office/drawing/2014/main" id="{DB35E633-D2BA-3BEF-7918-9656F58BDAD7}"/>
              </a:ext>
            </a:extLst>
          </p:cNvPr>
          <p:cNvSpPr>
            <a:spLocks noGrp="1"/>
          </p:cNvSpPr>
          <p:nvPr>
            <p:ph type="ftr" sz="quarter" idx="11"/>
          </p:nvPr>
        </p:nvSpPr>
        <p:spPr/>
        <p:txBody>
          <a:bodyPr/>
          <a:lstStyle/>
          <a:p>
            <a:endParaRPr lang="de-CH" dirty="0"/>
          </a:p>
        </p:txBody>
      </p:sp>
    </p:spTree>
    <p:extLst>
      <p:ext uri="{BB962C8B-B14F-4D97-AF65-F5344CB8AC3E}">
        <p14:creationId xmlns:p14="http://schemas.microsoft.com/office/powerpoint/2010/main" val="1597879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96B3C2-5B91-2771-3653-1E28E1C58F8F}"/>
              </a:ext>
            </a:extLst>
          </p:cNvPr>
          <p:cNvSpPr>
            <a:spLocks noGrp="1"/>
          </p:cNvSpPr>
          <p:nvPr>
            <p:ph type="title"/>
          </p:nvPr>
        </p:nvSpPr>
        <p:spPr>
          <a:xfrm>
            <a:off x="838200" y="956104"/>
            <a:ext cx="10515600" cy="988540"/>
          </a:xfrm>
        </p:spPr>
        <p:txBody>
          <a:bodyPr>
            <a:normAutofit fontScale="90000"/>
          </a:bodyPr>
          <a:lstStyle/>
          <a:p>
            <a:r>
              <a:rPr lang="de-CH" sz="3600" b="1" dirty="0">
                <a:latin typeface="+mn-lt"/>
              </a:rPr>
              <a:t>Welche Signale </a:t>
            </a:r>
            <a:r>
              <a:rPr lang="de-CH" sz="3600" b="1" u="sng" dirty="0">
                <a:latin typeface="+mn-lt"/>
              </a:rPr>
              <a:t>können</a:t>
            </a:r>
            <a:r>
              <a:rPr lang="de-CH" sz="3600" b="1" dirty="0">
                <a:latin typeface="+mn-lt"/>
              </a:rPr>
              <a:t> auf häusliche Gewalt hinweisen? </a:t>
            </a:r>
          </a:p>
        </p:txBody>
      </p:sp>
      <p:sp>
        <p:nvSpPr>
          <p:cNvPr id="3" name="Inhaltsplatzhalter 2">
            <a:extLst>
              <a:ext uri="{FF2B5EF4-FFF2-40B4-BE49-F238E27FC236}">
                <a16:creationId xmlns:a16="http://schemas.microsoft.com/office/drawing/2014/main" id="{0AB0CC2B-8F5F-29FC-AF97-33E031A0D8E7}"/>
              </a:ext>
            </a:extLst>
          </p:cNvPr>
          <p:cNvSpPr>
            <a:spLocks noGrp="1"/>
          </p:cNvSpPr>
          <p:nvPr>
            <p:ph idx="1"/>
          </p:nvPr>
        </p:nvSpPr>
        <p:spPr>
          <a:xfrm>
            <a:off x="838200" y="1841752"/>
            <a:ext cx="10683240" cy="4514597"/>
          </a:xfrm>
        </p:spPr>
        <p:txBody>
          <a:bodyPr>
            <a:normAutofit lnSpcReduction="10000"/>
          </a:bodyPr>
          <a:lstStyle/>
          <a:p>
            <a:r>
              <a:rPr lang="de-CH" dirty="0"/>
              <a:t>Person weist nicht erklärbare Verletzungen auf, bzw. die Erklärung, wie die Verletzung entstanden ist, stimmen nicht überein</a:t>
            </a:r>
          </a:p>
          <a:p>
            <a:pPr marL="0" indent="0">
              <a:buNone/>
            </a:pPr>
            <a:r>
              <a:rPr lang="de-CH" dirty="0"/>
              <a:t>	 (blaue Flecken, Wunde, ausgeschlagener Zahn, Humpeln, etc.)</a:t>
            </a:r>
          </a:p>
          <a:p>
            <a:r>
              <a:rPr lang="de-CH" dirty="0"/>
              <a:t>Person hat verschiedene Verletzungen in unterschiedlichen Heilungsstadien</a:t>
            </a:r>
          </a:p>
          <a:p>
            <a:r>
              <a:rPr lang="de-CH" dirty="0"/>
              <a:t>Person hat kein eigenes Geld zur Verfügung </a:t>
            </a:r>
          </a:p>
          <a:p>
            <a:r>
              <a:rPr lang="de-CH" dirty="0"/>
              <a:t>Person zieht sich vom gewohnten sozialen Umfeld (ausserhalb der Familie) zurück</a:t>
            </a:r>
          </a:p>
          <a:p>
            <a:r>
              <a:rPr lang="de-CH" dirty="0"/>
              <a:t>Person trifft keine eigenen Entscheidungen mehr, immer nur nach Rücksprache mit dem/der Partner/in</a:t>
            </a:r>
          </a:p>
          <a:p>
            <a:endParaRPr lang="de-CH" dirty="0"/>
          </a:p>
          <a:p>
            <a:endParaRPr lang="de-CH" dirty="0"/>
          </a:p>
          <a:p>
            <a:endParaRPr lang="de-CH" dirty="0"/>
          </a:p>
        </p:txBody>
      </p:sp>
      <p:pic>
        <p:nvPicPr>
          <p:cNvPr id="4" name="Grafik 3">
            <a:extLst>
              <a:ext uri="{FF2B5EF4-FFF2-40B4-BE49-F238E27FC236}">
                <a16:creationId xmlns:a16="http://schemas.microsoft.com/office/drawing/2014/main" id="{CCDE651F-291B-816B-4693-D28C441BF0A4}"/>
              </a:ext>
            </a:extLst>
          </p:cNvPr>
          <p:cNvPicPr>
            <a:picLocks noChangeAspect="1"/>
          </p:cNvPicPr>
          <p:nvPr/>
        </p:nvPicPr>
        <p:blipFill>
          <a:blip r:embed="rId2"/>
          <a:stretch>
            <a:fillRect/>
          </a:stretch>
        </p:blipFill>
        <p:spPr>
          <a:xfrm>
            <a:off x="8244840" y="342734"/>
            <a:ext cx="5761219" cy="627942"/>
          </a:xfrm>
          <a:prstGeom prst="rect">
            <a:avLst/>
          </a:prstGeom>
        </p:spPr>
      </p:pic>
      <p:sp>
        <p:nvSpPr>
          <p:cNvPr id="5" name="Fußzeilenplatzhalter 4">
            <a:extLst>
              <a:ext uri="{FF2B5EF4-FFF2-40B4-BE49-F238E27FC236}">
                <a16:creationId xmlns:a16="http://schemas.microsoft.com/office/drawing/2014/main" id="{AE7D378E-E29A-7F38-D794-07E0386969F9}"/>
              </a:ext>
            </a:extLst>
          </p:cNvPr>
          <p:cNvSpPr>
            <a:spLocks noGrp="1"/>
          </p:cNvSpPr>
          <p:nvPr>
            <p:ph type="ftr" sz="quarter" idx="11"/>
          </p:nvPr>
        </p:nvSpPr>
        <p:spPr>
          <a:xfrm>
            <a:off x="4038600" y="6356350"/>
            <a:ext cx="7747660" cy="365125"/>
          </a:xfrm>
        </p:spPr>
        <p:txBody>
          <a:bodyPr/>
          <a:lstStyle/>
          <a:p>
            <a:pPr algn="r"/>
            <a:r>
              <a:rPr lang="de-CH" dirty="0"/>
              <a:t>10/21</a:t>
            </a:r>
          </a:p>
        </p:txBody>
      </p:sp>
    </p:spTree>
    <p:extLst>
      <p:ext uri="{BB962C8B-B14F-4D97-AF65-F5344CB8AC3E}">
        <p14:creationId xmlns:p14="http://schemas.microsoft.com/office/powerpoint/2010/main" val="437831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96B3C2-5B91-2771-3653-1E28E1C58F8F}"/>
              </a:ext>
            </a:extLst>
          </p:cNvPr>
          <p:cNvSpPr>
            <a:spLocks noGrp="1"/>
          </p:cNvSpPr>
          <p:nvPr>
            <p:ph type="title"/>
          </p:nvPr>
        </p:nvSpPr>
        <p:spPr>
          <a:xfrm>
            <a:off x="838200" y="1073569"/>
            <a:ext cx="10515600" cy="988540"/>
          </a:xfrm>
        </p:spPr>
        <p:txBody>
          <a:bodyPr>
            <a:normAutofit fontScale="90000"/>
          </a:bodyPr>
          <a:lstStyle/>
          <a:p>
            <a:r>
              <a:rPr lang="de-CH" sz="3600" b="1" dirty="0">
                <a:latin typeface="+mn-lt"/>
              </a:rPr>
              <a:t>Welche Signale </a:t>
            </a:r>
            <a:r>
              <a:rPr lang="de-CH" sz="3600" b="1" u="sng" dirty="0">
                <a:latin typeface="+mn-lt"/>
              </a:rPr>
              <a:t>können</a:t>
            </a:r>
            <a:r>
              <a:rPr lang="de-CH" sz="3600" b="1" dirty="0">
                <a:latin typeface="+mn-lt"/>
              </a:rPr>
              <a:t> auf häusliche Gewalt hinweisen? (2)</a:t>
            </a:r>
          </a:p>
        </p:txBody>
      </p:sp>
      <p:sp>
        <p:nvSpPr>
          <p:cNvPr id="3" name="Inhaltsplatzhalter 2">
            <a:extLst>
              <a:ext uri="{FF2B5EF4-FFF2-40B4-BE49-F238E27FC236}">
                <a16:creationId xmlns:a16="http://schemas.microsoft.com/office/drawing/2014/main" id="{0AB0CC2B-8F5F-29FC-AF97-33E031A0D8E7}"/>
              </a:ext>
            </a:extLst>
          </p:cNvPr>
          <p:cNvSpPr>
            <a:spLocks noGrp="1"/>
          </p:cNvSpPr>
          <p:nvPr>
            <p:ph idx="1"/>
          </p:nvPr>
        </p:nvSpPr>
        <p:spPr>
          <a:xfrm>
            <a:off x="838200" y="1841752"/>
            <a:ext cx="10683240" cy="4514597"/>
          </a:xfrm>
        </p:spPr>
        <p:txBody>
          <a:bodyPr/>
          <a:lstStyle/>
          <a:p>
            <a:endParaRPr lang="de-CH" dirty="0"/>
          </a:p>
          <a:p>
            <a:r>
              <a:rPr lang="de-CH" dirty="0"/>
              <a:t>Physische Verletzungen während der Schwangerschaft</a:t>
            </a:r>
          </a:p>
          <a:p>
            <a:r>
              <a:rPr lang="de-CH" dirty="0"/>
              <a:t>Person äussert suizidale Gedanken, hat Panik- und Angstattacken</a:t>
            </a:r>
          </a:p>
          <a:p>
            <a:r>
              <a:rPr lang="de-CH" dirty="0"/>
              <a:t>Person wird übermässig vom Partner kontrolliert und dieser weigert sich, von der Seite der Person zu weichen.</a:t>
            </a:r>
          </a:p>
          <a:p>
            <a:r>
              <a:rPr lang="de-CH" dirty="0"/>
              <a:t>Person wird vom Partner/Partnerin im Beisein anderer beleidigt und schlecht gemacht</a:t>
            </a:r>
          </a:p>
          <a:p>
            <a:r>
              <a:rPr lang="de-CH" dirty="0"/>
              <a:t>Partner hindert Person, das Haus zu verlassen </a:t>
            </a:r>
          </a:p>
          <a:p>
            <a:endParaRPr lang="de-CH" dirty="0"/>
          </a:p>
        </p:txBody>
      </p:sp>
      <p:pic>
        <p:nvPicPr>
          <p:cNvPr id="4" name="Grafik 3">
            <a:extLst>
              <a:ext uri="{FF2B5EF4-FFF2-40B4-BE49-F238E27FC236}">
                <a16:creationId xmlns:a16="http://schemas.microsoft.com/office/drawing/2014/main" id="{CCDE651F-291B-816B-4693-D28C441BF0A4}"/>
              </a:ext>
            </a:extLst>
          </p:cNvPr>
          <p:cNvPicPr>
            <a:picLocks noChangeAspect="1"/>
          </p:cNvPicPr>
          <p:nvPr/>
        </p:nvPicPr>
        <p:blipFill>
          <a:blip r:embed="rId2"/>
          <a:stretch>
            <a:fillRect/>
          </a:stretch>
        </p:blipFill>
        <p:spPr>
          <a:xfrm>
            <a:off x="8244840" y="342734"/>
            <a:ext cx="5761219" cy="627942"/>
          </a:xfrm>
          <a:prstGeom prst="rect">
            <a:avLst/>
          </a:prstGeom>
        </p:spPr>
      </p:pic>
      <p:sp>
        <p:nvSpPr>
          <p:cNvPr id="5" name="Fußzeilenplatzhalter 4">
            <a:extLst>
              <a:ext uri="{FF2B5EF4-FFF2-40B4-BE49-F238E27FC236}">
                <a16:creationId xmlns:a16="http://schemas.microsoft.com/office/drawing/2014/main" id="{AE7D378E-E29A-7F38-D794-07E0386969F9}"/>
              </a:ext>
            </a:extLst>
          </p:cNvPr>
          <p:cNvSpPr>
            <a:spLocks noGrp="1"/>
          </p:cNvSpPr>
          <p:nvPr>
            <p:ph type="ftr" sz="quarter" idx="11"/>
          </p:nvPr>
        </p:nvSpPr>
        <p:spPr>
          <a:xfrm>
            <a:off x="4038600" y="6356350"/>
            <a:ext cx="7747660" cy="365125"/>
          </a:xfrm>
        </p:spPr>
        <p:txBody>
          <a:bodyPr/>
          <a:lstStyle/>
          <a:p>
            <a:pPr algn="r"/>
            <a:r>
              <a:rPr lang="de-CH" dirty="0"/>
              <a:t>11/21</a:t>
            </a:r>
          </a:p>
        </p:txBody>
      </p:sp>
    </p:spTree>
    <p:extLst>
      <p:ext uri="{BB962C8B-B14F-4D97-AF65-F5344CB8AC3E}">
        <p14:creationId xmlns:p14="http://schemas.microsoft.com/office/powerpoint/2010/main" val="2453208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6ADA07-D619-836B-E94E-EC2C49D2E235}"/>
              </a:ext>
            </a:extLst>
          </p:cNvPr>
          <p:cNvSpPr>
            <a:spLocks noGrp="1"/>
          </p:cNvSpPr>
          <p:nvPr>
            <p:ph type="title"/>
          </p:nvPr>
        </p:nvSpPr>
        <p:spPr>
          <a:xfrm>
            <a:off x="838200" y="1135696"/>
            <a:ext cx="10659256" cy="1162661"/>
          </a:xfrm>
        </p:spPr>
        <p:txBody>
          <a:bodyPr>
            <a:normAutofit/>
          </a:bodyPr>
          <a:lstStyle/>
          <a:p>
            <a:r>
              <a:rPr lang="de-CH" sz="3600" b="1" dirty="0">
                <a:latin typeface="+mn-lt"/>
              </a:rPr>
              <a:t>Was für Möglichkeiten gibt es für Aussenstehende? </a:t>
            </a:r>
            <a:endParaRPr lang="de-CH" sz="3600" b="1" dirty="0"/>
          </a:p>
        </p:txBody>
      </p:sp>
      <p:sp>
        <p:nvSpPr>
          <p:cNvPr id="3" name="Inhaltsplatzhalter 2">
            <a:extLst>
              <a:ext uri="{FF2B5EF4-FFF2-40B4-BE49-F238E27FC236}">
                <a16:creationId xmlns:a16="http://schemas.microsoft.com/office/drawing/2014/main" id="{9C149BF6-740D-4C21-2B90-D59B669D9D1B}"/>
              </a:ext>
            </a:extLst>
          </p:cNvPr>
          <p:cNvSpPr>
            <a:spLocks noGrp="1"/>
          </p:cNvSpPr>
          <p:nvPr>
            <p:ph idx="1"/>
          </p:nvPr>
        </p:nvSpPr>
        <p:spPr>
          <a:xfrm>
            <a:off x="838200" y="2174789"/>
            <a:ext cx="10515600" cy="4175457"/>
          </a:xfrm>
        </p:spPr>
        <p:txBody>
          <a:bodyPr>
            <a:normAutofit/>
          </a:bodyPr>
          <a:lstStyle/>
          <a:p>
            <a:r>
              <a:rPr lang="de-CH" dirty="0"/>
              <a:t>Rufen Sie im Notfall die Polizei an (Tel. 117)</a:t>
            </a:r>
          </a:p>
          <a:p>
            <a:pPr lvl="1"/>
            <a:r>
              <a:rPr lang="de-CH" dirty="0"/>
              <a:t>Sich nicht selbst in Gefahr bringen </a:t>
            </a:r>
          </a:p>
          <a:p>
            <a:r>
              <a:rPr lang="de-CH" dirty="0"/>
              <a:t>Zeigen Sie Verständnis und Mitgefühl</a:t>
            </a:r>
          </a:p>
          <a:p>
            <a:r>
              <a:rPr lang="de-CH" dirty="0"/>
              <a:t>Informieren Sie die Betroffenen, dass häusliche Gewalt strafbar ist und es viele, kostenlose Hilfsangebote gibt.</a:t>
            </a:r>
          </a:p>
          <a:p>
            <a:r>
              <a:rPr lang="de-CH" dirty="0"/>
              <a:t>Sprechen Sie mit der gewaltbetroffenen Person nur, wenn Sie sie alleine antreffen</a:t>
            </a:r>
          </a:p>
        </p:txBody>
      </p:sp>
      <p:pic>
        <p:nvPicPr>
          <p:cNvPr id="4" name="Grafik 3">
            <a:extLst>
              <a:ext uri="{FF2B5EF4-FFF2-40B4-BE49-F238E27FC236}">
                <a16:creationId xmlns:a16="http://schemas.microsoft.com/office/drawing/2014/main" id="{2780504A-E9A8-05A9-981E-8639DD47A2F4}"/>
              </a:ext>
            </a:extLst>
          </p:cNvPr>
          <p:cNvPicPr>
            <a:picLocks noChangeAspect="1"/>
          </p:cNvPicPr>
          <p:nvPr/>
        </p:nvPicPr>
        <p:blipFill>
          <a:blip r:embed="rId2"/>
          <a:stretch>
            <a:fillRect/>
          </a:stretch>
        </p:blipFill>
        <p:spPr>
          <a:xfrm>
            <a:off x="8473190" y="507754"/>
            <a:ext cx="5761219" cy="627942"/>
          </a:xfrm>
          <a:prstGeom prst="rect">
            <a:avLst/>
          </a:prstGeom>
        </p:spPr>
      </p:pic>
      <p:sp>
        <p:nvSpPr>
          <p:cNvPr id="5" name="Fußzeilenplatzhalter 4">
            <a:extLst>
              <a:ext uri="{FF2B5EF4-FFF2-40B4-BE49-F238E27FC236}">
                <a16:creationId xmlns:a16="http://schemas.microsoft.com/office/drawing/2014/main" id="{FD21DBD1-CC0A-902A-03C7-CC1A8ED24F10}"/>
              </a:ext>
            </a:extLst>
          </p:cNvPr>
          <p:cNvSpPr>
            <a:spLocks noGrp="1"/>
          </p:cNvSpPr>
          <p:nvPr>
            <p:ph type="ftr" sz="quarter" idx="11"/>
          </p:nvPr>
        </p:nvSpPr>
        <p:spPr>
          <a:xfrm>
            <a:off x="4038600" y="6356350"/>
            <a:ext cx="7741722" cy="365125"/>
          </a:xfrm>
        </p:spPr>
        <p:txBody>
          <a:bodyPr/>
          <a:lstStyle/>
          <a:p>
            <a:pPr algn="r"/>
            <a:r>
              <a:rPr lang="de-CH" dirty="0"/>
              <a:t>12/21</a:t>
            </a:r>
          </a:p>
        </p:txBody>
      </p:sp>
    </p:spTree>
    <p:extLst>
      <p:ext uri="{BB962C8B-B14F-4D97-AF65-F5344CB8AC3E}">
        <p14:creationId xmlns:p14="http://schemas.microsoft.com/office/powerpoint/2010/main" val="1152163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6ADA07-D619-836B-E94E-EC2C49D2E235}"/>
              </a:ext>
            </a:extLst>
          </p:cNvPr>
          <p:cNvSpPr>
            <a:spLocks noGrp="1"/>
          </p:cNvSpPr>
          <p:nvPr>
            <p:ph type="title"/>
          </p:nvPr>
        </p:nvSpPr>
        <p:spPr>
          <a:xfrm>
            <a:off x="838200" y="1135696"/>
            <a:ext cx="10659256" cy="1162661"/>
          </a:xfrm>
        </p:spPr>
        <p:txBody>
          <a:bodyPr>
            <a:normAutofit/>
          </a:bodyPr>
          <a:lstStyle/>
          <a:p>
            <a:r>
              <a:rPr lang="de-CH" sz="3600" b="1" dirty="0">
                <a:latin typeface="+mn-lt"/>
              </a:rPr>
              <a:t>Was für Möglichkeiten gibt es für Aussenstehende? (2)</a:t>
            </a:r>
            <a:endParaRPr lang="de-CH" sz="3600" b="1" dirty="0"/>
          </a:p>
        </p:txBody>
      </p:sp>
      <p:sp>
        <p:nvSpPr>
          <p:cNvPr id="3" name="Inhaltsplatzhalter 2">
            <a:extLst>
              <a:ext uri="{FF2B5EF4-FFF2-40B4-BE49-F238E27FC236}">
                <a16:creationId xmlns:a16="http://schemas.microsoft.com/office/drawing/2014/main" id="{9C149BF6-740D-4C21-2B90-D59B669D9D1B}"/>
              </a:ext>
            </a:extLst>
          </p:cNvPr>
          <p:cNvSpPr>
            <a:spLocks noGrp="1"/>
          </p:cNvSpPr>
          <p:nvPr>
            <p:ph idx="1"/>
          </p:nvPr>
        </p:nvSpPr>
        <p:spPr>
          <a:xfrm>
            <a:off x="838199" y="2471916"/>
            <a:ext cx="10515600" cy="3434210"/>
          </a:xfrm>
        </p:spPr>
        <p:txBody>
          <a:bodyPr>
            <a:normAutofit/>
          </a:bodyPr>
          <a:lstStyle/>
          <a:p>
            <a:r>
              <a:rPr lang="de-CH" dirty="0"/>
              <a:t>Häusliche Gewalt wirkt sich grundsätzlich negativ auf die Entwicklung des Kindes aus, weshalb Kinder, wenn sie im jeweiligen Haushalt gemeldet sind, stets als Betroffene gelten. Dies gilt, auch wenn die Kinder nicht unmittelbar von der Gewalt betroffen sind.</a:t>
            </a:r>
          </a:p>
          <a:p>
            <a:pPr lvl="1"/>
            <a:r>
              <a:rPr lang="de-CH" dirty="0"/>
              <a:t>	die Polizei erstattet im Normalfall Meldung an die zuständige Behörde</a:t>
            </a:r>
          </a:p>
          <a:p>
            <a:pPr lvl="3"/>
            <a:r>
              <a:rPr lang="de-CH" dirty="0"/>
              <a:t>KESB (Kinder- u. Erwachsenenschutzbehörde)</a:t>
            </a:r>
          </a:p>
          <a:p>
            <a:pPr lvl="3"/>
            <a:r>
              <a:rPr lang="de-CH" dirty="0"/>
              <a:t>KJD (Kinder- u. Jugenddienst)</a:t>
            </a:r>
          </a:p>
          <a:p>
            <a:pPr marL="0" indent="0">
              <a:buNone/>
            </a:pPr>
            <a:endParaRPr lang="de-CH" dirty="0"/>
          </a:p>
        </p:txBody>
      </p:sp>
      <p:pic>
        <p:nvPicPr>
          <p:cNvPr id="4" name="Grafik 3">
            <a:extLst>
              <a:ext uri="{FF2B5EF4-FFF2-40B4-BE49-F238E27FC236}">
                <a16:creationId xmlns:a16="http://schemas.microsoft.com/office/drawing/2014/main" id="{2780504A-E9A8-05A9-981E-8639DD47A2F4}"/>
              </a:ext>
            </a:extLst>
          </p:cNvPr>
          <p:cNvPicPr>
            <a:picLocks noChangeAspect="1"/>
          </p:cNvPicPr>
          <p:nvPr/>
        </p:nvPicPr>
        <p:blipFill>
          <a:blip r:embed="rId2"/>
          <a:stretch>
            <a:fillRect/>
          </a:stretch>
        </p:blipFill>
        <p:spPr>
          <a:xfrm>
            <a:off x="8473190" y="507754"/>
            <a:ext cx="5761219" cy="627942"/>
          </a:xfrm>
          <a:prstGeom prst="rect">
            <a:avLst/>
          </a:prstGeom>
        </p:spPr>
      </p:pic>
      <p:sp>
        <p:nvSpPr>
          <p:cNvPr id="5" name="Fußzeilenplatzhalter 4">
            <a:extLst>
              <a:ext uri="{FF2B5EF4-FFF2-40B4-BE49-F238E27FC236}">
                <a16:creationId xmlns:a16="http://schemas.microsoft.com/office/drawing/2014/main" id="{FD21DBD1-CC0A-902A-03C7-CC1A8ED24F10}"/>
              </a:ext>
            </a:extLst>
          </p:cNvPr>
          <p:cNvSpPr>
            <a:spLocks noGrp="1"/>
          </p:cNvSpPr>
          <p:nvPr>
            <p:ph type="ftr" sz="quarter" idx="11"/>
          </p:nvPr>
        </p:nvSpPr>
        <p:spPr>
          <a:xfrm>
            <a:off x="4038600" y="6356350"/>
            <a:ext cx="7741722" cy="365125"/>
          </a:xfrm>
        </p:spPr>
        <p:txBody>
          <a:bodyPr/>
          <a:lstStyle/>
          <a:p>
            <a:pPr algn="r"/>
            <a:r>
              <a:rPr lang="de-CH" dirty="0"/>
              <a:t>13/21</a:t>
            </a:r>
          </a:p>
        </p:txBody>
      </p:sp>
    </p:spTree>
    <p:extLst>
      <p:ext uri="{BB962C8B-B14F-4D97-AF65-F5344CB8AC3E}">
        <p14:creationId xmlns:p14="http://schemas.microsoft.com/office/powerpoint/2010/main" val="4089729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6ADA07-D619-836B-E94E-EC2C49D2E235}"/>
              </a:ext>
            </a:extLst>
          </p:cNvPr>
          <p:cNvSpPr>
            <a:spLocks noGrp="1"/>
          </p:cNvSpPr>
          <p:nvPr>
            <p:ph type="title"/>
          </p:nvPr>
        </p:nvSpPr>
        <p:spPr>
          <a:xfrm>
            <a:off x="838200" y="1135696"/>
            <a:ext cx="10515600" cy="1162661"/>
          </a:xfrm>
        </p:spPr>
        <p:txBody>
          <a:bodyPr>
            <a:normAutofit/>
          </a:bodyPr>
          <a:lstStyle/>
          <a:p>
            <a:r>
              <a:rPr lang="de-CH" sz="3600" b="1" dirty="0">
                <a:latin typeface="+mn-lt"/>
              </a:rPr>
              <a:t>Was für Möglichkeiten gibt es für Direktbetroffene?</a:t>
            </a:r>
            <a:endParaRPr lang="de-CH" sz="3600" b="1" dirty="0"/>
          </a:p>
        </p:txBody>
      </p:sp>
      <p:sp>
        <p:nvSpPr>
          <p:cNvPr id="3" name="Inhaltsplatzhalter 2">
            <a:extLst>
              <a:ext uri="{FF2B5EF4-FFF2-40B4-BE49-F238E27FC236}">
                <a16:creationId xmlns:a16="http://schemas.microsoft.com/office/drawing/2014/main" id="{9C149BF6-740D-4C21-2B90-D59B669D9D1B}"/>
              </a:ext>
            </a:extLst>
          </p:cNvPr>
          <p:cNvSpPr>
            <a:spLocks noGrp="1"/>
          </p:cNvSpPr>
          <p:nvPr>
            <p:ph idx="1"/>
          </p:nvPr>
        </p:nvSpPr>
        <p:spPr>
          <a:xfrm>
            <a:off x="838200" y="2174789"/>
            <a:ext cx="10515600" cy="4175457"/>
          </a:xfrm>
        </p:spPr>
        <p:txBody>
          <a:bodyPr>
            <a:normAutofit/>
          </a:bodyPr>
          <a:lstStyle/>
          <a:p>
            <a:r>
              <a:rPr lang="de-CH" dirty="0"/>
              <a:t>Im Notfall Polizei anrufen (Tel. 117) </a:t>
            </a:r>
          </a:p>
          <a:p>
            <a:r>
              <a:rPr lang="de-CH" dirty="0"/>
              <a:t>Anzeige beim nächsten Polizeiposten erstatten</a:t>
            </a:r>
          </a:p>
          <a:p>
            <a:pPr lvl="1"/>
            <a:r>
              <a:rPr lang="de-CH" dirty="0"/>
              <a:t>Die Polizei organisiert Hilfe und Schutz</a:t>
            </a:r>
          </a:p>
          <a:p>
            <a:r>
              <a:rPr lang="de-CH" dirty="0"/>
              <a:t>Sich an eine Opferberatungsstelle wenden (telefonisch od. vor Ort)</a:t>
            </a:r>
          </a:p>
          <a:p>
            <a:pPr lvl="1"/>
            <a:r>
              <a:rPr lang="de-CH" dirty="0"/>
              <a:t>Die Opferhilfestellen beraten alle von Gewalt betroffenen Personen kostenlos, sowohl in rechtlichen als auch in persönlichen Fragen</a:t>
            </a:r>
          </a:p>
          <a:p>
            <a:r>
              <a:rPr lang="de-CH" dirty="0"/>
              <a:t>Vertrauensperson einweihen</a:t>
            </a:r>
          </a:p>
          <a:p>
            <a:r>
              <a:rPr lang="de-CH" dirty="0"/>
              <a:t>Persönliche Sachen (ID, Aufenthaltsbewilligung, Bankkarten) an einem sicheren Ort aufbewahren</a:t>
            </a:r>
          </a:p>
        </p:txBody>
      </p:sp>
      <p:pic>
        <p:nvPicPr>
          <p:cNvPr id="4" name="Grafik 3">
            <a:extLst>
              <a:ext uri="{FF2B5EF4-FFF2-40B4-BE49-F238E27FC236}">
                <a16:creationId xmlns:a16="http://schemas.microsoft.com/office/drawing/2014/main" id="{2780504A-E9A8-05A9-981E-8639DD47A2F4}"/>
              </a:ext>
            </a:extLst>
          </p:cNvPr>
          <p:cNvPicPr>
            <a:picLocks noChangeAspect="1"/>
          </p:cNvPicPr>
          <p:nvPr/>
        </p:nvPicPr>
        <p:blipFill>
          <a:blip r:embed="rId2"/>
          <a:stretch>
            <a:fillRect/>
          </a:stretch>
        </p:blipFill>
        <p:spPr>
          <a:xfrm>
            <a:off x="8473190" y="507754"/>
            <a:ext cx="5761219" cy="627942"/>
          </a:xfrm>
          <a:prstGeom prst="rect">
            <a:avLst/>
          </a:prstGeom>
        </p:spPr>
      </p:pic>
      <p:sp>
        <p:nvSpPr>
          <p:cNvPr id="5" name="Fußzeilenplatzhalter 4">
            <a:extLst>
              <a:ext uri="{FF2B5EF4-FFF2-40B4-BE49-F238E27FC236}">
                <a16:creationId xmlns:a16="http://schemas.microsoft.com/office/drawing/2014/main" id="{FD21DBD1-CC0A-902A-03C7-CC1A8ED24F10}"/>
              </a:ext>
            </a:extLst>
          </p:cNvPr>
          <p:cNvSpPr>
            <a:spLocks noGrp="1"/>
          </p:cNvSpPr>
          <p:nvPr>
            <p:ph type="ftr" sz="quarter" idx="11"/>
          </p:nvPr>
        </p:nvSpPr>
        <p:spPr>
          <a:xfrm>
            <a:off x="4038600" y="6356350"/>
            <a:ext cx="7741722" cy="365125"/>
          </a:xfrm>
        </p:spPr>
        <p:txBody>
          <a:bodyPr/>
          <a:lstStyle/>
          <a:p>
            <a:pPr algn="r"/>
            <a:r>
              <a:rPr lang="de-CH" dirty="0"/>
              <a:t>14/21</a:t>
            </a:r>
          </a:p>
        </p:txBody>
      </p:sp>
    </p:spTree>
    <p:extLst>
      <p:ext uri="{BB962C8B-B14F-4D97-AF65-F5344CB8AC3E}">
        <p14:creationId xmlns:p14="http://schemas.microsoft.com/office/powerpoint/2010/main" val="1525764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6ADA07-D619-836B-E94E-EC2C49D2E235}"/>
              </a:ext>
            </a:extLst>
          </p:cNvPr>
          <p:cNvSpPr>
            <a:spLocks noGrp="1"/>
          </p:cNvSpPr>
          <p:nvPr>
            <p:ph type="title"/>
          </p:nvPr>
        </p:nvSpPr>
        <p:spPr>
          <a:xfrm>
            <a:off x="838200" y="1259526"/>
            <a:ext cx="10515600" cy="1162661"/>
          </a:xfrm>
        </p:spPr>
        <p:txBody>
          <a:bodyPr>
            <a:normAutofit/>
          </a:bodyPr>
          <a:lstStyle/>
          <a:p>
            <a:r>
              <a:rPr lang="de-CH" sz="3600" b="1" dirty="0">
                <a:latin typeface="+mn-lt"/>
              </a:rPr>
              <a:t>Rechtliche Möglichkeiten, um eine Gefahr abzuwenden </a:t>
            </a:r>
            <a:endParaRPr lang="de-CH" sz="3600" b="1" dirty="0"/>
          </a:p>
        </p:txBody>
      </p:sp>
      <p:sp>
        <p:nvSpPr>
          <p:cNvPr id="3" name="Inhaltsplatzhalter 2">
            <a:extLst>
              <a:ext uri="{FF2B5EF4-FFF2-40B4-BE49-F238E27FC236}">
                <a16:creationId xmlns:a16="http://schemas.microsoft.com/office/drawing/2014/main" id="{9C149BF6-740D-4C21-2B90-D59B669D9D1B}"/>
              </a:ext>
            </a:extLst>
          </p:cNvPr>
          <p:cNvSpPr>
            <a:spLocks noGrp="1"/>
          </p:cNvSpPr>
          <p:nvPr>
            <p:ph idx="1"/>
          </p:nvPr>
        </p:nvSpPr>
        <p:spPr>
          <a:xfrm>
            <a:off x="838200" y="2546018"/>
            <a:ext cx="10515600" cy="4175457"/>
          </a:xfrm>
        </p:spPr>
        <p:txBody>
          <a:bodyPr>
            <a:normAutofit/>
          </a:bodyPr>
          <a:lstStyle/>
          <a:p>
            <a:pPr>
              <a:buFont typeface="Wingdings" pitchFamily="2" charset="2"/>
              <a:buChar char="Ø"/>
            </a:pPr>
            <a:r>
              <a:rPr lang="de-CH" sz="3200" b="1" dirty="0"/>
              <a:t> In Gewahrsam nehmen  </a:t>
            </a:r>
            <a:endParaRPr lang="de-CH" b="1" dirty="0"/>
          </a:p>
          <a:p>
            <a:pPr lvl="1"/>
            <a:r>
              <a:rPr lang="de-CH" sz="2800" dirty="0"/>
              <a:t>Die Polizei kann die Gewaltausübende Person für 24 Stunden in   Polizeigewahrsam nehmen.</a:t>
            </a:r>
          </a:p>
          <a:p>
            <a:pPr lvl="1"/>
            <a:r>
              <a:rPr lang="de-CH" sz="2800" dirty="0"/>
              <a:t>Die Staatsanwaltschaft kann die vorläufige Festnahme der gewaltausübenden Person während max. 48 Stunden verfügen und Untersuchungshaft beantragen, wenn die Gefahr besteht, dass die Gewalt, trotz polizeilicher Intervention fortgesetzt werden könnte</a:t>
            </a:r>
            <a:r>
              <a:rPr lang="de-CH" dirty="0"/>
              <a:t>.</a:t>
            </a:r>
          </a:p>
        </p:txBody>
      </p:sp>
      <p:pic>
        <p:nvPicPr>
          <p:cNvPr id="4" name="Grafik 3">
            <a:extLst>
              <a:ext uri="{FF2B5EF4-FFF2-40B4-BE49-F238E27FC236}">
                <a16:creationId xmlns:a16="http://schemas.microsoft.com/office/drawing/2014/main" id="{2780504A-E9A8-05A9-981E-8639DD47A2F4}"/>
              </a:ext>
            </a:extLst>
          </p:cNvPr>
          <p:cNvPicPr>
            <a:picLocks noChangeAspect="1"/>
          </p:cNvPicPr>
          <p:nvPr/>
        </p:nvPicPr>
        <p:blipFill>
          <a:blip r:embed="rId2"/>
          <a:stretch>
            <a:fillRect/>
          </a:stretch>
        </p:blipFill>
        <p:spPr>
          <a:xfrm>
            <a:off x="8473190" y="507754"/>
            <a:ext cx="5761219" cy="627942"/>
          </a:xfrm>
          <a:prstGeom prst="rect">
            <a:avLst/>
          </a:prstGeom>
        </p:spPr>
      </p:pic>
      <p:sp>
        <p:nvSpPr>
          <p:cNvPr id="5" name="Fußzeilenplatzhalter 4">
            <a:extLst>
              <a:ext uri="{FF2B5EF4-FFF2-40B4-BE49-F238E27FC236}">
                <a16:creationId xmlns:a16="http://schemas.microsoft.com/office/drawing/2014/main" id="{FD21DBD1-CC0A-902A-03C7-CC1A8ED24F10}"/>
              </a:ext>
            </a:extLst>
          </p:cNvPr>
          <p:cNvSpPr>
            <a:spLocks noGrp="1"/>
          </p:cNvSpPr>
          <p:nvPr>
            <p:ph type="ftr" sz="quarter" idx="11"/>
          </p:nvPr>
        </p:nvSpPr>
        <p:spPr>
          <a:xfrm>
            <a:off x="4038600" y="6356350"/>
            <a:ext cx="7741722" cy="365125"/>
          </a:xfrm>
        </p:spPr>
        <p:txBody>
          <a:bodyPr/>
          <a:lstStyle/>
          <a:p>
            <a:pPr algn="r"/>
            <a:r>
              <a:rPr lang="de-CH" dirty="0"/>
              <a:t>15/21</a:t>
            </a:r>
          </a:p>
        </p:txBody>
      </p:sp>
    </p:spTree>
    <p:extLst>
      <p:ext uri="{BB962C8B-B14F-4D97-AF65-F5344CB8AC3E}">
        <p14:creationId xmlns:p14="http://schemas.microsoft.com/office/powerpoint/2010/main" val="2197789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6ADA07-D619-836B-E94E-EC2C49D2E235}"/>
              </a:ext>
            </a:extLst>
          </p:cNvPr>
          <p:cNvSpPr>
            <a:spLocks noGrp="1"/>
          </p:cNvSpPr>
          <p:nvPr>
            <p:ph type="title"/>
          </p:nvPr>
        </p:nvSpPr>
        <p:spPr>
          <a:xfrm>
            <a:off x="838199" y="834677"/>
            <a:ext cx="10515600" cy="1162661"/>
          </a:xfrm>
        </p:spPr>
        <p:txBody>
          <a:bodyPr>
            <a:normAutofit/>
          </a:bodyPr>
          <a:lstStyle/>
          <a:p>
            <a:r>
              <a:rPr lang="de-CH" sz="3600" b="1" dirty="0">
                <a:latin typeface="+mn-lt"/>
              </a:rPr>
              <a:t>Rechtliche Möglichkeiten, um Gefahr </a:t>
            </a:r>
            <a:br>
              <a:rPr lang="de-CH" sz="3600" b="1" dirty="0">
                <a:latin typeface="+mn-lt"/>
              </a:rPr>
            </a:br>
            <a:r>
              <a:rPr lang="de-CH" sz="3600" b="1" dirty="0">
                <a:latin typeface="+mn-lt"/>
              </a:rPr>
              <a:t>abzuwenden </a:t>
            </a:r>
            <a:endParaRPr lang="de-CH" sz="3600" b="1" dirty="0"/>
          </a:p>
        </p:txBody>
      </p:sp>
      <p:sp>
        <p:nvSpPr>
          <p:cNvPr id="3" name="Inhaltsplatzhalter 2">
            <a:extLst>
              <a:ext uri="{FF2B5EF4-FFF2-40B4-BE49-F238E27FC236}">
                <a16:creationId xmlns:a16="http://schemas.microsoft.com/office/drawing/2014/main" id="{9C149BF6-740D-4C21-2B90-D59B669D9D1B}"/>
              </a:ext>
            </a:extLst>
          </p:cNvPr>
          <p:cNvSpPr>
            <a:spLocks noGrp="1"/>
          </p:cNvSpPr>
          <p:nvPr>
            <p:ph idx="1"/>
          </p:nvPr>
        </p:nvSpPr>
        <p:spPr>
          <a:xfrm>
            <a:off x="838199" y="2174789"/>
            <a:ext cx="10515600" cy="4175457"/>
          </a:xfrm>
        </p:spPr>
        <p:txBody>
          <a:bodyPr>
            <a:normAutofit/>
          </a:bodyPr>
          <a:lstStyle/>
          <a:p>
            <a:pPr>
              <a:buFont typeface="Wingdings" pitchFamily="2" charset="2"/>
              <a:buChar char="Ø"/>
            </a:pPr>
            <a:r>
              <a:rPr lang="de-CH" sz="3200" b="1" dirty="0"/>
              <a:t> Schutzmassnahmen (1)</a:t>
            </a:r>
          </a:p>
          <a:p>
            <a:pPr lvl="1"/>
            <a:r>
              <a:rPr lang="de-CH" sz="2800" b="1" dirty="0"/>
              <a:t>Wegweisung</a:t>
            </a:r>
          </a:p>
          <a:p>
            <a:pPr lvl="2"/>
            <a:r>
              <a:rPr lang="de-CH" sz="2800" dirty="0"/>
              <a:t>Erfolgt, wenn die Personen im gleichen Haushalt leben oder sich regelmässig in der jeweiligen Wohnung aufhalten (unabhängig vom sachen- od. </a:t>
            </a:r>
            <a:r>
              <a:rPr lang="de-CH" sz="2800" dirty="0" err="1"/>
              <a:t>vertragsrechtl</a:t>
            </a:r>
            <a:r>
              <a:rPr lang="de-CH" sz="2800" dirty="0"/>
              <a:t>. Besitz / Eigentum an der Wohnung/Haus).</a:t>
            </a:r>
          </a:p>
          <a:p>
            <a:pPr lvl="2"/>
            <a:r>
              <a:rPr lang="de-CH" sz="2800" dirty="0"/>
              <a:t>Dauer 14 Tage, </a:t>
            </a:r>
            <a:r>
              <a:rPr lang="de-CH" sz="2800" dirty="0" err="1"/>
              <a:t>dh</a:t>
            </a:r>
            <a:r>
              <a:rPr lang="de-CH" sz="2800" dirty="0"/>
              <a:t>. gewaltausübende Person darf Wohnung/Haus für diese Dauer nicht mehr betreten.</a:t>
            </a:r>
          </a:p>
          <a:p>
            <a:endParaRPr lang="de-CH" sz="3200" b="1" dirty="0"/>
          </a:p>
        </p:txBody>
      </p:sp>
      <p:pic>
        <p:nvPicPr>
          <p:cNvPr id="4" name="Grafik 3">
            <a:extLst>
              <a:ext uri="{FF2B5EF4-FFF2-40B4-BE49-F238E27FC236}">
                <a16:creationId xmlns:a16="http://schemas.microsoft.com/office/drawing/2014/main" id="{2780504A-E9A8-05A9-981E-8639DD47A2F4}"/>
              </a:ext>
            </a:extLst>
          </p:cNvPr>
          <p:cNvPicPr>
            <a:picLocks noChangeAspect="1"/>
          </p:cNvPicPr>
          <p:nvPr/>
        </p:nvPicPr>
        <p:blipFill>
          <a:blip r:embed="rId2"/>
          <a:stretch>
            <a:fillRect/>
          </a:stretch>
        </p:blipFill>
        <p:spPr>
          <a:xfrm>
            <a:off x="8473190" y="507754"/>
            <a:ext cx="5761219" cy="627942"/>
          </a:xfrm>
          <a:prstGeom prst="rect">
            <a:avLst/>
          </a:prstGeom>
        </p:spPr>
      </p:pic>
      <p:sp>
        <p:nvSpPr>
          <p:cNvPr id="5" name="Fußzeilenplatzhalter 4">
            <a:extLst>
              <a:ext uri="{FF2B5EF4-FFF2-40B4-BE49-F238E27FC236}">
                <a16:creationId xmlns:a16="http://schemas.microsoft.com/office/drawing/2014/main" id="{FD21DBD1-CC0A-902A-03C7-CC1A8ED24F10}"/>
              </a:ext>
            </a:extLst>
          </p:cNvPr>
          <p:cNvSpPr>
            <a:spLocks noGrp="1"/>
          </p:cNvSpPr>
          <p:nvPr>
            <p:ph type="ftr" sz="quarter" idx="11"/>
          </p:nvPr>
        </p:nvSpPr>
        <p:spPr>
          <a:xfrm>
            <a:off x="4038600" y="6356350"/>
            <a:ext cx="7741722" cy="365125"/>
          </a:xfrm>
        </p:spPr>
        <p:txBody>
          <a:bodyPr/>
          <a:lstStyle/>
          <a:p>
            <a:pPr algn="r"/>
            <a:r>
              <a:rPr lang="de-CH" dirty="0"/>
              <a:t>16/21</a:t>
            </a:r>
          </a:p>
        </p:txBody>
      </p:sp>
    </p:spTree>
    <p:extLst>
      <p:ext uri="{BB962C8B-B14F-4D97-AF65-F5344CB8AC3E}">
        <p14:creationId xmlns:p14="http://schemas.microsoft.com/office/powerpoint/2010/main" val="3643677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6ADA07-D619-836B-E94E-EC2C49D2E235}"/>
              </a:ext>
            </a:extLst>
          </p:cNvPr>
          <p:cNvSpPr>
            <a:spLocks noGrp="1"/>
          </p:cNvSpPr>
          <p:nvPr>
            <p:ph type="title"/>
          </p:nvPr>
        </p:nvSpPr>
        <p:spPr>
          <a:xfrm>
            <a:off x="838199" y="834677"/>
            <a:ext cx="10515600" cy="1162661"/>
          </a:xfrm>
        </p:spPr>
        <p:txBody>
          <a:bodyPr>
            <a:normAutofit/>
          </a:bodyPr>
          <a:lstStyle/>
          <a:p>
            <a:r>
              <a:rPr lang="de-CH" sz="3600" b="1" dirty="0">
                <a:latin typeface="+mn-lt"/>
              </a:rPr>
              <a:t>Rechtliche Möglichkeiten, um Gefahr </a:t>
            </a:r>
            <a:br>
              <a:rPr lang="de-CH" sz="3600" b="1" dirty="0">
                <a:latin typeface="+mn-lt"/>
              </a:rPr>
            </a:br>
            <a:r>
              <a:rPr lang="de-CH" sz="3600" b="1" dirty="0">
                <a:latin typeface="+mn-lt"/>
              </a:rPr>
              <a:t>abzuwenden </a:t>
            </a:r>
            <a:endParaRPr lang="de-CH" sz="3600" b="1" dirty="0"/>
          </a:p>
        </p:txBody>
      </p:sp>
      <p:sp>
        <p:nvSpPr>
          <p:cNvPr id="3" name="Inhaltsplatzhalter 2">
            <a:extLst>
              <a:ext uri="{FF2B5EF4-FFF2-40B4-BE49-F238E27FC236}">
                <a16:creationId xmlns:a16="http://schemas.microsoft.com/office/drawing/2014/main" id="{9C149BF6-740D-4C21-2B90-D59B669D9D1B}"/>
              </a:ext>
            </a:extLst>
          </p:cNvPr>
          <p:cNvSpPr>
            <a:spLocks noGrp="1"/>
          </p:cNvSpPr>
          <p:nvPr>
            <p:ph idx="1"/>
          </p:nvPr>
        </p:nvSpPr>
        <p:spPr>
          <a:xfrm>
            <a:off x="838199" y="2151640"/>
            <a:ext cx="10515600" cy="4285972"/>
          </a:xfrm>
        </p:spPr>
        <p:txBody>
          <a:bodyPr>
            <a:normAutofit lnSpcReduction="10000"/>
          </a:bodyPr>
          <a:lstStyle/>
          <a:p>
            <a:pPr>
              <a:buFont typeface="Wingdings" pitchFamily="2" charset="2"/>
              <a:buChar char="Ø"/>
            </a:pPr>
            <a:r>
              <a:rPr lang="de-CH" sz="3200" b="1" dirty="0"/>
              <a:t> Schutzmassnahmen (2)</a:t>
            </a:r>
          </a:p>
          <a:p>
            <a:pPr lvl="1"/>
            <a:r>
              <a:rPr lang="de-CH" sz="2800" b="1" dirty="0" err="1"/>
              <a:t>Rayonverbot</a:t>
            </a:r>
            <a:endParaRPr lang="de-CH" sz="2800" b="1" dirty="0"/>
          </a:p>
          <a:p>
            <a:pPr lvl="1"/>
            <a:r>
              <a:rPr lang="de-CH" sz="2800" dirty="0"/>
              <a:t>Die gewaltausübende/gefährdende Person, darf einen Ort, ein Gebiet, einen Raum, eine Adresse nicht betreten und aufsuchen.</a:t>
            </a:r>
          </a:p>
          <a:p>
            <a:pPr marL="914400" lvl="2" indent="0">
              <a:buNone/>
            </a:pPr>
            <a:r>
              <a:rPr lang="de-CH" sz="2800" dirty="0"/>
              <a:t>Bsp. Wohnadresse, Arbeitsort, KITA, Schule</a:t>
            </a:r>
          </a:p>
          <a:p>
            <a:pPr lvl="1"/>
            <a:r>
              <a:rPr lang="de-CH" sz="2800" b="1" dirty="0"/>
              <a:t>Kontaktverbot</a:t>
            </a:r>
          </a:p>
          <a:p>
            <a:pPr lvl="1"/>
            <a:r>
              <a:rPr lang="de-CH" sz="2800" dirty="0"/>
              <a:t>Es darf keine Art von Kontaktaufnahme erfolgen. Weder persönlich, telefonisch noch in anderer Form.</a:t>
            </a:r>
          </a:p>
          <a:p>
            <a:pPr lvl="1"/>
            <a:endParaRPr lang="de-CH" dirty="0"/>
          </a:p>
          <a:p>
            <a:pPr marL="0" indent="0">
              <a:buNone/>
            </a:pPr>
            <a:r>
              <a:rPr lang="de-CH" dirty="0">
                <a:solidFill>
                  <a:srgbClr val="FF0000"/>
                </a:solidFill>
              </a:rPr>
              <a:t>     ! </a:t>
            </a:r>
            <a:r>
              <a:rPr lang="de-CH" dirty="0"/>
              <a:t>Rayon- und Kontaktverbote eignen sich für Schutz vor Stalking</a:t>
            </a:r>
            <a:r>
              <a:rPr lang="de-CH" dirty="0">
                <a:solidFill>
                  <a:srgbClr val="FF0000"/>
                </a:solidFill>
              </a:rPr>
              <a:t>!</a:t>
            </a:r>
            <a:endParaRPr lang="de-CH" dirty="0"/>
          </a:p>
          <a:p>
            <a:pPr marL="914400" lvl="2" indent="0">
              <a:buNone/>
            </a:pPr>
            <a:endParaRPr lang="de-CH" dirty="0"/>
          </a:p>
          <a:p>
            <a:endParaRPr lang="de-CH" sz="3200" b="1" dirty="0"/>
          </a:p>
        </p:txBody>
      </p:sp>
      <p:pic>
        <p:nvPicPr>
          <p:cNvPr id="4" name="Grafik 3">
            <a:extLst>
              <a:ext uri="{FF2B5EF4-FFF2-40B4-BE49-F238E27FC236}">
                <a16:creationId xmlns:a16="http://schemas.microsoft.com/office/drawing/2014/main" id="{2780504A-E9A8-05A9-981E-8639DD47A2F4}"/>
              </a:ext>
            </a:extLst>
          </p:cNvPr>
          <p:cNvPicPr>
            <a:picLocks noChangeAspect="1"/>
          </p:cNvPicPr>
          <p:nvPr/>
        </p:nvPicPr>
        <p:blipFill>
          <a:blip r:embed="rId2"/>
          <a:stretch>
            <a:fillRect/>
          </a:stretch>
        </p:blipFill>
        <p:spPr>
          <a:xfrm>
            <a:off x="8473190" y="507754"/>
            <a:ext cx="5761219" cy="627942"/>
          </a:xfrm>
          <a:prstGeom prst="rect">
            <a:avLst/>
          </a:prstGeom>
        </p:spPr>
      </p:pic>
      <p:sp>
        <p:nvSpPr>
          <p:cNvPr id="5" name="Fußzeilenplatzhalter 4">
            <a:extLst>
              <a:ext uri="{FF2B5EF4-FFF2-40B4-BE49-F238E27FC236}">
                <a16:creationId xmlns:a16="http://schemas.microsoft.com/office/drawing/2014/main" id="{FD21DBD1-CC0A-902A-03C7-CC1A8ED24F10}"/>
              </a:ext>
            </a:extLst>
          </p:cNvPr>
          <p:cNvSpPr>
            <a:spLocks noGrp="1"/>
          </p:cNvSpPr>
          <p:nvPr>
            <p:ph type="ftr" sz="quarter" idx="11"/>
          </p:nvPr>
        </p:nvSpPr>
        <p:spPr>
          <a:xfrm>
            <a:off x="4038600" y="6356350"/>
            <a:ext cx="7741722" cy="365125"/>
          </a:xfrm>
        </p:spPr>
        <p:txBody>
          <a:bodyPr/>
          <a:lstStyle/>
          <a:p>
            <a:pPr algn="r"/>
            <a:r>
              <a:rPr lang="de-CH" dirty="0"/>
              <a:t>17/21</a:t>
            </a:r>
          </a:p>
        </p:txBody>
      </p:sp>
    </p:spTree>
    <p:extLst>
      <p:ext uri="{BB962C8B-B14F-4D97-AF65-F5344CB8AC3E}">
        <p14:creationId xmlns:p14="http://schemas.microsoft.com/office/powerpoint/2010/main" val="1949128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6ADA07-D619-836B-E94E-EC2C49D2E235}"/>
              </a:ext>
            </a:extLst>
          </p:cNvPr>
          <p:cNvSpPr>
            <a:spLocks noGrp="1"/>
          </p:cNvSpPr>
          <p:nvPr>
            <p:ph type="title"/>
          </p:nvPr>
        </p:nvSpPr>
        <p:spPr>
          <a:xfrm>
            <a:off x="838200" y="1135696"/>
            <a:ext cx="10515600" cy="1162661"/>
          </a:xfrm>
        </p:spPr>
        <p:txBody>
          <a:bodyPr>
            <a:normAutofit/>
          </a:bodyPr>
          <a:lstStyle/>
          <a:p>
            <a:r>
              <a:rPr lang="de-CH" sz="3600" b="1" dirty="0">
                <a:latin typeface="+mn-lt"/>
              </a:rPr>
              <a:t>Rechtliche Möglichkeiten, um Gefahr abzuwenden </a:t>
            </a:r>
            <a:endParaRPr lang="de-CH" sz="3600" b="1" dirty="0"/>
          </a:p>
        </p:txBody>
      </p:sp>
      <p:sp>
        <p:nvSpPr>
          <p:cNvPr id="3" name="Inhaltsplatzhalter 2">
            <a:extLst>
              <a:ext uri="{FF2B5EF4-FFF2-40B4-BE49-F238E27FC236}">
                <a16:creationId xmlns:a16="http://schemas.microsoft.com/office/drawing/2014/main" id="{9C149BF6-740D-4C21-2B90-D59B669D9D1B}"/>
              </a:ext>
            </a:extLst>
          </p:cNvPr>
          <p:cNvSpPr>
            <a:spLocks noGrp="1"/>
          </p:cNvSpPr>
          <p:nvPr>
            <p:ph idx="1"/>
          </p:nvPr>
        </p:nvSpPr>
        <p:spPr>
          <a:xfrm>
            <a:off x="838199" y="2174789"/>
            <a:ext cx="10515600" cy="4285972"/>
          </a:xfrm>
        </p:spPr>
        <p:txBody>
          <a:bodyPr>
            <a:normAutofit/>
          </a:bodyPr>
          <a:lstStyle/>
          <a:p>
            <a:pPr>
              <a:buFont typeface="Wingdings" pitchFamily="2" charset="2"/>
              <a:buChar char="Ø"/>
            </a:pPr>
            <a:r>
              <a:rPr lang="de-CH" sz="3200" b="1" dirty="0"/>
              <a:t> Schutzmassnahmen (3)</a:t>
            </a:r>
          </a:p>
          <a:p>
            <a:pPr lvl="1"/>
            <a:r>
              <a:rPr lang="de-CH" sz="2800" dirty="0">
                <a:solidFill>
                  <a:srgbClr val="FF0000"/>
                </a:solidFill>
              </a:rPr>
              <a:t>!</a:t>
            </a:r>
            <a:r>
              <a:rPr lang="de-CH" sz="2800" dirty="0"/>
              <a:t>Rayon- und/oder Kontaktverbote können von der Polizei angeordnet werden, wenn Minderjährige Gewalt in einer jugendlichen Paarbeziehung ausüben</a:t>
            </a:r>
            <a:r>
              <a:rPr lang="de-CH" sz="2800" dirty="0">
                <a:solidFill>
                  <a:srgbClr val="FF0000"/>
                </a:solidFill>
              </a:rPr>
              <a:t>!</a:t>
            </a:r>
          </a:p>
          <a:p>
            <a:pPr lvl="1"/>
            <a:r>
              <a:rPr lang="de-CH" sz="2800" dirty="0"/>
              <a:t>Gilt nicht bei Gewalt von Minderjährigen gegenüber den Eltern, Geschwistern od. anderen Familienangehörigen</a:t>
            </a:r>
          </a:p>
          <a:p>
            <a:pPr lvl="2"/>
            <a:r>
              <a:rPr lang="de-CH" sz="2800" dirty="0"/>
              <a:t>KESB (Kinder- und Erwachsenenschutzbehörde)</a:t>
            </a:r>
          </a:p>
          <a:p>
            <a:pPr lvl="2"/>
            <a:r>
              <a:rPr lang="de-CH" sz="2800" dirty="0"/>
              <a:t>KJD/JUGA (Kinder- und Jugenddienst / Jugendanwaltschaft)</a:t>
            </a:r>
          </a:p>
          <a:p>
            <a:endParaRPr lang="de-CH" sz="3200" b="1" dirty="0"/>
          </a:p>
        </p:txBody>
      </p:sp>
      <p:pic>
        <p:nvPicPr>
          <p:cNvPr id="4" name="Grafik 3">
            <a:extLst>
              <a:ext uri="{FF2B5EF4-FFF2-40B4-BE49-F238E27FC236}">
                <a16:creationId xmlns:a16="http://schemas.microsoft.com/office/drawing/2014/main" id="{2780504A-E9A8-05A9-981E-8639DD47A2F4}"/>
              </a:ext>
            </a:extLst>
          </p:cNvPr>
          <p:cNvPicPr>
            <a:picLocks noChangeAspect="1"/>
          </p:cNvPicPr>
          <p:nvPr/>
        </p:nvPicPr>
        <p:blipFill>
          <a:blip r:embed="rId2"/>
          <a:stretch>
            <a:fillRect/>
          </a:stretch>
        </p:blipFill>
        <p:spPr>
          <a:xfrm>
            <a:off x="8473190" y="507754"/>
            <a:ext cx="5761219" cy="627942"/>
          </a:xfrm>
          <a:prstGeom prst="rect">
            <a:avLst/>
          </a:prstGeom>
        </p:spPr>
      </p:pic>
      <p:sp>
        <p:nvSpPr>
          <p:cNvPr id="5" name="Fußzeilenplatzhalter 4">
            <a:extLst>
              <a:ext uri="{FF2B5EF4-FFF2-40B4-BE49-F238E27FC236}">
                <a16:creationId xmlns:a16="http://schemas.microsoft.com/office/drawing/2014/main" id="{FD21DBD1-CC0A-902A-03C7-CC1A8ED24F10}"/>
              </a:ext>
            </a:extLst>
          </p:cNvPr>
          <p:cNvSpPr>
            <a:spLocks noGrp="1"/>
          </p:cNvSpPr>
          <p:nvPr>
            <p:ph type="ftr" sz="quarter" idx="11"/>
          </p:nvPr>
        </p:nvSpPr>
        <p:spPr>
          <a:xfrm>
            <a:off x="4038600" y="6356350"/>
            <a:ext cx="7741722" cy="365125"/>
          </a:xfrm>
        </p:spPr>
        <p:txBody>
          <a:bodyPr/>
          <a:lstStyle/>
          <a:p>
            <a:pPr algn="r"/>
            <a:r>
              <a:rPr lang="de-CH" dirty="0"/>
              <a:t>18/21</a:t>
            </a:r>
          </a:p>
        </p:txBody>
      </p:sp>
    </p:spTree>
    <p:extLst>
      <p:ext uri="{BB962C8B-B14F-4D97-AF65-F5344CB8AC3E}">
        <p14:creationId xmlns:p14="http://schemas.microsoft.com/office/powerpoint/2010/main" val="2759627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F91F17-42EF-0092-DE7A-E2D1E178D447}"/>
              </a:ext>
            </a:extLst>
          </p:cNvPr>
          <p:cNvSpPr>
            <a:spLocks noGrp="1"/>
          </p:cNvSpPr>
          <p:nvPr>
            <p:ph type="title"/>
          </p:nvPr>
        </p:nvSpPr>
        <p:spPr>
          <a:xfrm>
            <a:off x="838200" y="943024"/>
            <a:ext cx="10515600" cy="1179142"/>
          </a:xfrm>
        </p:spPr>
        <p:txBody>
          <a:bodyPr>
            <a:normAutofit/>
          </a:bodyPr>
          <a:lstStyle/>
          <a:p>
            <a:r>
              <a:rPr lang="de-CH" sz="3600" b="1" dirty="0">
                <a:latin typeface="+mn-lt"/>
              </a:rPr>
              <a:t>Beratungsstellen/wichtige Adressen</a:t>
            </a:r>
          </a:p>
        </p:txBody>
      </p:sp>
      <p:sp>
        <p:nvSpPr>
          <p:cNvPr id="3" name="Inhaltsplatzhalter 2">
            <a:extLst>
              <a:ext uri="{FF2B5EF4-FFF2-40B4-BE49-F238E27FC236}">
                <a16:creationId xmlns:a16="http://schemas.microsoft.com/office/drawing/2014/main" id="{154D97B6-3540-4870-41CB-6FC1BFFAFAF6}"/>
              </a:ext>
            </a:extLst>
          </p:cNvPr>
          <p:cNvSpPr>
            <a:spLocks noGrp="1"/>
          </p:cNvSpPr>
          <p:nvPr>
            <p:ph idx="1"/>
          </p:nvPr>
        </p:nvSpPr>
        <p:spPr>
          <a:xfrm>
            <a:off x="922268" y="2122166"/>
            <a:ext cx="10515600" cy="4417530"/>
          </a:xfrm>
        </p:spPr>
        <p:txBody>
          <a:bodyPr>
            <a:normAutofit/>
          </a:bodyPr>
          <a:lstStyle/>
          <a:p>
            <a:r>
              <a:rPr lang="de-CH" dirty="0"/>
              <a:t>Opferhilfe (</a:t>
            </a:r>
            <a:r>
              <a:rPr lang="de-CH" dirty="0">
                <a:hlinkClick r:id="rId2"/>
              </a:rPr>
              <a:t>www.opferhilfe-schweiz.ch</a:t>
            </a:r>
            <a:r>
              <a:rPr lang="de-CH" dirty="0"/>
              <a:t>) </a:t>
            </a:r>
          </a:p>
          <a:p>
            <a:pPr marL="457200" lvl="1" indent="0">
              <a:buNone/>
            </a:pPr>
            <a:r>
              <a:rPr lang="de-CH" dirty="0"/>
              <a:t>Alle Kantone haben eine Opferhilfe-Anlaufstelle u. bieten </a:t>
            </a:r>
            <a:r>
              <a:rPr lang="de-CH" dirty="0" err="1"/>
              <a:t>zT.</a:t>
            </a:r>
            <a:r>
              <a:rPr lang="de-CH" dirty="0"/>
              <a:t> </a:t>
            </a:r>
            <a:r>
              <a:rPr lang="de-CH"/>
              <a:t>Chatberatung an</a:t>
            </a:r>
            <a:endParaRPr lang="de-CH" dirty="0"/>
          </a:p>
          <a:p>
            <a:r>
              <a:rPr lang="de-CH" dirty="0"/>
              <a:t>Frauenhäuser (</a:t>
            </a:r>
            <a:r>
              <a:rPr lang="de-CH" dirty="0">
                <a:hlinkClick r:id="rId3"/>
              </a:rPr>
              <a:t>www.frauenhaus-schweiz.ch</a:t>
            </a:r>
            <a:r>
              <a:rPr lang="de-CH" dirty="0"/>
              <a:t>)</a:t>
            </a:r>
          </a:p>
          <a:p>
            <a:pPr marL="457200" lvl="1" indent="0">
              <a:buNone/>
            </a:pPr>
            <a:r>
              <a:rPr lang="de-CH" dirty="0"/>
              <a:t>Bieten Schutz, Beratung und Unterkunft für Frauen mit und ohne Kinder</a:t>
            </a:r>
          </a:p>
          <a:p>
            <a:r>
              <a:rPr lang="de-CH" dirty="0"/>
              <a:t>Telefonhilfe Kinder (</a:t>
            </a:r>
            <a:r>
              <a:rPr lang="de-CH" dirty="0">
                <a:hlinkClick r:id="rId4"/>
              </a:rPr>
              <a:t>www.147.ch</a:t>
            </a:r>
            <a:r>
              <a:rPr lang="de-CH" dirty="0"/>
              <a:t>) </a:t>
            </a:r>
          </a:p>
          <a:p>
            <a:r>
              <a:rPr lang="de-CH" dirty="0"/>
              <a:t>Dargebotene Hand (</a:t>
            </a:r>
            <a:r>
              <a:rPr lang="de-CH" dirty="0">
                <a:hlinkClick r:id="rId5"/>
              </a:rPr>
              <a:t>www.143.ch</a:t>
            </a:r>
            <a:r>
              <a:rPr lang="de-CH" dirty="0"/>
              <a:t>) </a:t>
            </a:r>
          </a:p>
          <a:p>
            <a:pPr marL="457200" lvl="1" indent="0">
              <a:buNone/>
            </a:pPr>
            <a:r>
              <a:rPr lang="de-CH" dirty="0"/>
              <a:t>Anlaufstelle für Menschen in schwierigen Lebenslagen per Telefon oder Internet, 24 Std.</a:t>
            </a:r>
          </a:p>
          <a:p>
            <a:r>
              <a:rPr lang="de-CH" dirty="0"/>
              <a:t>Örtliche Polizei (allg. Rufnummer 117)</a:t>
            </a:r>
          </a:p>
          <a:p>
            <a:endParaRPr lang="de-CH" dirty="0"/>
          </a:p>
        </p:txBody>
      </p:sp>
      <p:pic>
        <p:nvPicPr>
          <p:cNvPr id="7" name="Grafik 6">
            <a:extLst>
              <a:ext uri="{FF2B5EF4-FFF2-40B4-BE49-F238E27FC236}">
                <a16:creationId xmlns:a16="http://schemas.microsoft.com/office/drawing/2014/main" id="{39884FCE-94E4-DCDA-530F-4045C1E2A2A6}"/>
              </a:ext>
            </a:extLst>
          </p:cNvPr>
          <p:cNvPicPr>
            <a:picLocks noChangeAspect="1"/>
          </p:cNvPicPr>
          <p:nvPr/>
        </p:nvPicPr>
        <p:blipFill>
          <a:blip r:embed="rId6"/>
          <a:stretch>
            <a:fillRect/>
          </a:stretch>
        </p:blipFill>
        <p:spPr>
          <a:xfrm>
            <a:off x="8347710" y="539560"/>
            <a:ext cx="5761219" cy="627942"/>
          </a:xfrm>
          <a:prstGeom prst="rect">
            <a:avLst/>
          </a:prstGeom>
        </p:spPr>
      </p:pic>
      <p:sp>
        <p:nvSpPr>
          <p:cNvPr id="4" name="Fußzeilenplatzhalter 3">
            <a:extLst>
              <a:ext uri="{FF2B5EF4-FFF2-40B4-BE49-F238E27FC236}">
                <a16:creationId xmlns:a16="http://schemas.microsoft.com/office/drawing/2014/main" id="{2860CBAD-919C-6A1F-1E61-9CA7FC11782D}"/>
              </a:ext>
            </a:extLst>
          </p:cNvPr>
          <p:cNvSpPr>
            <a:spLocks noGrp="1"/>
          </p:cNvSpPr>
          <p:nvPr>
            <p:ph type="ftr" sz="quarter" idx="11"/>
          </p:nvPr>
        </p:nvSpPr>
        <p:spPr>
          <a:xfrm>
            <a:off x="4038599" y="6356350"/>
            <a:ext cx="7795161" cy="365125"/>
          </a:xfrm>
        </p:spPr>
        <p:txBody>
          <a:bodyPr/>
          <a:lstStyle/>
          <a:p>
            <a:pPr algn="r"/>
            <a:r>
              <a:rPr lang="de-CH" dirty="0"/>
              <a:t>19/21</a:t>
            </a:r>
          </a:p>
        </p:txBody>
      </p:sp>
    </p:spTree>
    <p:extLst>
      <p:ext uri="{BB962C8B-B14F-4D97-AF65-F5344CB8AC3E}">
        <p14:creationId xmlns:p14="http://schemas.microsoft.com/office/powerpoint/2010/main" val="1929539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D691A3-B1D3-4FA8-55D8-4C50C5877662}"/>
              </a:ext>
            </a:extLst>
          </p:cNvPr>
          <p:cNvSpPr>
            <a:spLocks noGrp="1"/>
          </p:cNvSpPr>
          <p:nvPr>
            <p:ph type="title"/>
          </p:nvPr>
        </p:nvSpPr>
        <p:spPr>
          <a:xfrm>
            <a:off x="1344392" y="356929"/>
            <a:ext cx="10515600" cy="937895"/>
          </a:xfrm>
        </p:spPr>
        <p:txBody>
          <a:bodyPr>
            <a:normAutofit fontScale="90000"/>
          </a:bodyPr>
          <a:lstStyle/>
          <a:p>
            <a:br>
              <a:rPr lang="de-CH" dirty="0"/>
            </a:br>
            <a:endParaRPr lang="de-CH" dirty="0"/>
          </a:p>
        </p:txBody>
      </p:sp>
      <p:sp>
        <p:nvSpPr>
          <p:cNvPr id="3" name="Inhaltsplatzhalter 2">
            <a:extLst>
              <a:ext uri="{FF2B5EF4-FFF2-40B4-BE49-F238E27FC236}">
                <a16:creationId xmlns:a16="http://schemas.microsoft.com/office/drawing/2014/main" id="{AA1DF4FF-FA13-2E35-9BEE-8257AF5F89D6}"/>
              </a:ext>
            </a:extLst>
          </p:cNvPr>
          <p:cNvSpPr>
            <a:spLocks noGrp="1"/>
          </p:cNvSpPr>
          <p:nvPr>
            <p:ph idx="1"/>
          </p:nvPr>
        </p:nvSpPr>
        <p:spPr>
          <a:xfrm>
            <a:off x="636020" y="1537491"/>
            <a:ext cx="10515600" cy="4351338"/>
          </a:xfrm>
        </p:spPr>
        <p:txBody>
          <a:bodyPr>
            <a:normAutofit/>
          </a:bodyPr>
          <a:lstStyle/>
          <a:p>
            <a:pPr marL="0" indent="0">
              <a:buNone/>
            </a:pPr>
            <a:r>
              <a:rPr lang="de-CH" sz="3200" b="1" dirty="0"/>
              <a:t>Einige Zahlen (2022)</a:t>
            </a:r>
          </a:p>
          <a:p>
            <a:pPr marL="0" indent="0">
              <a:buNone/>
            </a:pPr>
            <a:endParaRPr lang="de-CH" sz="3200" b="1" dirty="0"/>
          </a:p>
          <a:p>
            <a:r>
              <a:rPr lang="de-CH" dirty="0"/>
              <a:t>Mehr als 20’000 Fälle pro Jahr in der Schweiz (Dunkelziffer viel höher)</a:t>
            </a:r>
          </a:p>
          <a:p>
            <a:r>
              <a:rPr lang="de-CH" dirty="0"/>
              <a:t>2022 wurde 25 vollendete Tötungsdelikte infolge häuslicher Gewalt registriert</a:t>
            </a:r>
          </a:p>
          <a:p>
            <a:r>
              <a:rPr lang="de-CH" dirty="0"/>
              <a:t>In ca. 50% aller Beziehungen mit häuslicher Gewalt leben Kinder in der Gemeinschaft</a:t>
            </a:r>
          </a:p>
          <a:p>
            <a:r>
              <a:rPr lang="de-CH" dirty="0"/>
              <a:t>Ca. 40% aller Kinder in diesen Beziehungen erleben selber Gewalt</a:t>
            </a:r>
          </a:p>
        </p:txBody>
      </p:sp>
      <p:pic>
        <p:nvPicPr>
          <p:cNvPr id="4" name="Grafik 3">
            <a:extLst>
              <a:ext uri="{FF2B5EF4-FFF2-40B4-BE49-F238E27FC236}">
                <a16:creationId xmlns:a16="http://schemas.microsoft.com/office/drawing/2014/main" id="{C36DE26B-94A1-9647-D57F-267F72169849}"/>
              </a:ext>
            </a:extLst>
          </p:cNvPr>
          <p:cNvPicPr>
            <a:picLocks noChangeAspect="1"/>
          </p:cNvPicPr>
          <p:nvPr/>
        </p:nvPicPr>
        <p:blipFill>
          <a:blip r:embed="rId2"/>
          <a:stretch>
            <a:fillRect/>
          </a:stretch>
        </p:blipFill>
        <p:spPr>
          <a:xfrm>
            <a:off x="8166838" y="511905"/>
            <a:ext cx="5761219" cy="627942"/>
          </a:xfrm>
          <a:prstGeom prst="rect">
            <a:avLst/>
          </a:prstGeom>
        </p:spPr>
      </p:pic>
      <p:sp>
        <p:nvSpPr>
          <p:cNvPr id="5" name="Fußzeilenplatzhalter 4">
            <a:extLst>
              <a:ext uri="{FF2B5EF4-FFF2-40B4-BE49-F238E27FC236}">
                <a16:creationId xmlns:a16="http://schemas.microsoft.com/office/drawing/2014/main" id="{F472B71A-C434-40D9-11E6-0E0B71B5506E}"/>
              </a:ext>
            </a:extLst>
          </p:cNvPr>
          <p:cNvSpPr>
            <a:spLocks noGrp="1"/>
          </p:cNvSpPr>
          <p:nvPr>
            <p:ph type="ftr" sz="quarter" idx="11"/>
          </p:nvPr>
        </p:nvSpPr>
        <p:spPr>
          <a:xfrm>
            <a:off x="754083" y="6374163"/>
            <a:ext cx="10949049" cy="365125"/>
          </a:xfrm>
        </p:spPr>
        <p:txBody>
          <a:bodyPr/>
          <a:lstStyle/>
          <a:p>
            <a:pPr algn="r"/>
            <a:r>
              <a:rPr lang="de-CH" dirty="0"/>
              <a:t>2/21</a:t>
            </a:r>
          </a:p>
        </p:txBody>
      </p:sp>
    </p:spTree>
    <p:extLst>
      <p:ext uri="{BB962C8B-B14F-4D97-AF65-F5344CB8AC3E}">
        <p14:creationId xmlns:p14="http://schemas.microsoft.com/office/powerpoint/2010/main" val="3215714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B4D578A-F2C4-4EA9-A811-B48E66D63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C63BE0-3EBD-5798-994F-146543EC8FF7}"/>
              </a:ext>
            </a:extLst>
          </p:cNvPr>
          <p:cNvSpPr>
            <a:spLocks noGrp="1"/>
          </p:cNvSpPr>
          <p:nvPr>
            <p:ph type="title"/>
          </p:nvPr>
        </p:nvSpPr>
        <p:spPr>
          <a:xfrm>
            <a:off x="1255057" y="5279509"/>
            <a:ext cx="9707911" cy="739881"/>
          </a:xfrm>
        </p:spPr>
        <p:txBody>
          <a:bodyPr vert="horz" lIns="91440" tIns="45720" rIns="91440" bIns="45720" rtlCol="0" anchor="b">
            <a:normAutofit/>
          </a:bodyPr>
          <a:lstStyle/>
          <a:p>
            <a:pPr algn="ctr"/>
            <a:r>
              <a:rPr lang="en-US" sz="3600" b="1" dirty="0" err="1">
                <a:latin typeface="+mn-lt"/>
              </a:rPr>
              <a:t>Vielen</a:t>
            </a:r>
            <a:r>
              <a:rPr lang="en-US" sz="3600" b="1" dirty="0">
                <a:latin typeface="+mn-lt"/>
              </a:rPr>
              <a:t> Dank </a:t>
            </a:r>
            <a:r>
              <a:rPr lang="en-US" sz="3600" b="1" dirty="0" err="1">
                <a:latin typeface="+mn-lt"/>
              </a:rPr>
              <a:t>für</a:t>
            </a:r>
            <a:r>
              <a:rPr lang="en-US" sz="3600" b="1" dirty="0">
                <a:latin typeface="+mn-lt"/>
              </a:rPr>
              <a:t> das Interesse</a:t>
            </a:r>
          </a:p>
        </p:txBody>
      </p:sp>
      <p:pic>
        <p:nvPicPr>
          <p:cNvPr id="5" name="Inhaltsplatzhalter 4">
            <a:extLst>
              <a:ext uri="{FF2B5EF4-FFF2-40B4-BE49-F238E27FC236}">
                <a16:creationId xmlns:a16="http://schemas.microsoft.com/office/drawing/2014/main" id="{B142BF54-2AD1-333D-DFCF-905E7C59CC80}"/>
              </a:ext>
            </a:extLst>
          </p:cNvPr>
          <p:cNvPicPr>
            <a:picLocks noGrp="1" noChangeAspect="1"/>
          </p:cNvPicPr>
          <p:nvPr>
            <p:ph idx="1"/>
          </p:nvPr>
        </p:nvPicPr>
        <p:blipFill>
          <a:blip r:embed="rId2"/>
          <a:stretch>
            <a:fillRect/>
          </a:stretch>
        </p:blipFill>
        <p:spPr>
          <a:xfrm>
            <a:off x="4098178" y="1087966"/>
            <a:ext cx="4021667" cy="3217333"/>
          </a:xfrm>
          <a:prstGeom prst="rect">
            <a:avLst/>
          </a:prstGeom>
        </p:spPr>
      </p:pic>
      <p:pic>
        <p:nvPicPr>
          <p:cNvPr id="4" name="Grafik 3">
            <a:extLst>
              <a:ext uri="{FF2B5EF4-FFF2-40B4-BE49-F238E27FC236}">
                <a16:creationId xmlns:a16="http://schemas.microsoft.com/office/drawing/2014/main" id="{BE046AA2-1030-AE0A-6C77-DD351B3B13F9}"/>
              </a:ext>
            </a:extLst>
          </p:cNvPr>
          <p:cNvPicPr>
            <a:picLocks noChangeAspect="1"/>
          </p:cNvPicPr>
          <p:nvPr/>
        </p:nvPicPr>
        <p:blipFill>
          <a:blip r:embed="rId3"/>
          <a:stretch>
            <a:fillRect/>
          </a:stretch>
        </p:blipFill>
        <p:spPr>
          <a:xfrm>
            <a:off x="770821" y="589253"/>
            <a:ext cx="4533764" cy="498713"/>
          </a:xfrm>
          <a:prstGeom prst="rect">
            <a:avLst/>
          </a:prstGeom>
        </p:spPr>
      </p:pic>
      <p:sp>
        <p:nvSpPr>
          <p:cNvPr id="3" name="Fußzeilenplatzhalter 2">
            <a:extLst>
              <a:ext uri="{FF2B5EF4-FFF2-40B4-BE49-F238E27FC236}">
                <a16:creationId xmlns:a16="http://schemas.microsoft.com/office/drawing/2014/main" id="{24C3A3A6-B54E-26D4-F1E7-70AD33050099}"/>
              </a:ext>
            </a:extLst>
          </p:cNvPr>
          <p:cNvSpPr>
            <a:spLocks noGrp="1"/>
          </p:cNvSpPr>
          <p:nvPr>
            <p:ph type="ftr" sz="quarter" idx="11"/>
          </p:nvPr>
        </p:nvSpPr>
        <p:spPr>
          <a:xfrm>
            <a:off x="4038600" y="6356350"/>
            <a:ext cx="7771410" cy="365125"/>
          </a:xfrm>
        </p:spPr>
        <p:txBody>
          <a:bodyPr/>
          <a:lstStyle/>
          <a:p>
            <a:pPr algn="r"/>
            <a:r>
              <a:rPr lang="de-CH" dirty="0"/>
              <a:t>20/21</a:t>
            </a:r>
          </a:p>
        </p:txBody>
      </p:sp>
    </p:spTree>
    <p:extLst>
      <p:ext uri="{BB962C8B-B14F-4D97-AF65-F5344CB8AC3E}">
        <p14:creationId xmlns:p14="http://schemas.microsoft.com/office/powerpoint/2010/main" val="4256700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5AFA49-0098-17DA-91AE-2476F22259B8}"/>
              </a:ext>
            </a:extLst>
          </p:cNvPr>
          <p:cNvSpPr>
            <a:spLocks noGrp="1"/>
          </p:cNvSpPr>
          <p:nvPr>
            <p:ph type="title"/>
          </p:nvPr>
        </p:nvSpPr>
        <p:spPr>
          <a:xfrm>
            <a:off x="688769" y="1321060"/>
            <a:ext cx="10754096" cy="1214322"/>
          </a:xfrm>
        </p:spPr>
        <p:txBody>
          <a:bodyPr>
            <a:normAutofit/>
          </a:bodyPr>
          <a:lstStyle/>
          <a:p>
            <a:pPr algn="ctr"/>
            <a:r>
              <a:rPr lang="de-CH" sz="4800" dirty="0">
                <a:latin typeface="+mn-lt"/>
              </a:rPr>
              <a:t>Fragen?</a:t>
            </a:r>
          </a:p>
        </p:txBody>
      </p:sp>
      <p:sp>
        <p:nvSpPr>
          <p:cNvPr id="3" name="Inhaltsplatzhalter 2">
            <a:extLst>
              <a:ext uri="{FF2B5EF4-FFF2-40B4-BE49-F238E27FC236}">
                <a16:creationId xmlns:a16="http://schemas.microsoft.com/office/drawing/2014/main" id="{9837D443-19DB-4006-80AA-0CFEC7638B73}"/>
              </a:ext>
            </a:extLst>
          </p:cNvPr>
          <p:cNvSpPr>
            <a:spLocks noGrp="1"/>
          </p:cNvSpPr>
          <p:nvPr>
            <p:ph idx="1"/>
          </p:nvPr>
        </p:nvSpPr>
        <p:spPr>
          <a:xfrm>
            <a:off x="-815732" y="693118"/>
            <a:ext cx="9104709" cy="4658303"/>
          </a:xfrm>
        </p:spPr>
        <p:txBody>
          <a:bodyPr/>
          <a:lstStyle/>
          <a:p>
            <a:pPr marL="0" indent="0">
              <a:buNone/>
            </a:pPr>
            <a:r>
              <a:rPr lang="de-CH" dirty="0"/>
              <a:t>				</a:t>
            </a:r>
          </a:p>
          <a:p>
            <a:pPr marL="0" indent="0">
              <a:buNone/>
            </a:pPr>
            <a:endParaRPr lang="de-CH" dirty="0"/>
          </a:p>
        </p:txBody>
      </p:sp>
      <p:pic>
        <p:nvPicPr>
          <p:cNvPr id="4" name="Grafik 3">
            <a:extLst>
              <a:ext uri="{FF2B5EF4-FFF2-40B4-BE49-F238E27FC236}">
                <a16:creationId xmlns:a16="http://schemas.microsoft.com/office/drawing/2014/main" id="{E8D3EB17-4087-6140-8675-CC08C1F96A51}"/>
              </a:ext>
            </a:extLst>
          </p:cNvPr>
          <p:cNvPicPr>
            <a:picLocks noChangeAspect="1"/>
          </p:cNvPicPr>
          <p:nvPr/>
        </p:nvPicPr>
        <p:blipFill>
          <a:blip r:embed="rId2"/>
          <a:stretch>
            <a:fillRect/>
          </a:stretch>
        </p:blipFill>
        <p:spPr>
          <a:xfrm>
            <a:off x="755072" y="501713"/>
            <a:ext cx="5761219" cy="627942"/>
          </a:xfrm>
          <a:prstGeom prst="rect">
            <a:avLst/>
          </a:prstGeom>
        </p:spPr>
      </p:pic>
      <p:sp>
        <p:nvSpPr>
          <p:cNvPr id="7" name="Fußzeilenplatzhalter 6">
            <a:extLst>
              <a:ext uri="{FF2B5EF4-FFF2-40B4-BE49-F238E27FC236}">
                <a16:creationId xmlns:a16="http://schemas.microsoft.com/office/drawing/2014/main" id="{6CBBCD33-7187-2620-6A68-E2D5363840B6}"/>
              </a:ext>
            </a:extLst>
          </p:cNvPr>
          <p:cNvSpPr>
            <a:spLocks noGrp="1"/>
          </p:cNvSpPr>
          <p:nvPr>
            <p:ph type="ftr" sz="quarter" idx="11"/>
          </p:nvPr>
        </p:nvSpPr>
        <p:spPr>
          <a:xfrm>
            <a:off x="801585" y="6356350"/>
            <a:ext cx="11002488" cy="365125"/>
          </a:xfrm>
        </p:spPr>
        <p:txBody>
          <a:bodyPr/>
          <a:lstStyle/>
          <a:p>
            <a:pPr algn="l"/>
            <a:r>
              <a:rPr lang="de-CH" dirty="0"/>
              <a:t> Lic. </a:t>
            </a:r>
            <a:r>
              <a:rPr lang="de-CH" dirty="0" err="1"/>
              <a:t>iur</a:t>
            </a:r>
            <a:r>
              <a:rPr lang="de-CH" dirty="0"/>
              <a:t>. Denise Gilli, SVA Geschäftsstelle: 031 312 25 95, Mail: </a:t>
            </a:r>
            <a:r>
              <a:rPr lang="de-CH" dirty="0">
                <a:hlinkClick r:id="rId3"/>
              </a:rPr>
              <a:t>dgilli@sva.ch</a:t>
            </a:r>
            <a:r>
              <a:rPr lang="de-CH" dirty="0"/>
              <a:t>                                                                                                                                                                     21/21</a:t>
            </a:r>
          </a:p>
        </p:txBody>
      </p:sp>
      <p:pic>
        <p:nvPicPr>
          <p:cNvPr id="11" name="Grafik 10" descr="Lupe und Fragezeichen">
            <a:extLst>
              <a:ext uri="{FF2B5EF4-FFF2-40B4-BE49-F238E27FC236}">
                <a16:creationId xmlns:a16="http://schemas.microsoft.com/office/drawing/2014/main" id="{F40552E4-8ABF-B564-FD3F-975EF1AA8C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4446" y="2805690"/>
            <a:ext cx="7160821" cy="2915392"/>
          </a:xfrm>
          <a:prstGeom prst="rect">
            <a:avLst/>
          </a:prstGeom>
        </p:spPr>
      </p:pic>
    </p:spTree>
    <p:extLst>
      <p:ext uri="{BB962C8B-B14F-4D97-AF65-F5344CB8AC3E}">
        <p14:creationId xmlns:p14="http://schemas.microsoft.com/office/powerpoint/2010/main" val="940693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D691A3-B1D3-4FA8-55D8-4C50C5877662}"/>
              </a:ext>
            </a:extLst>
          </p:cNvPr>
          <p:cNvSpPr>
            <a:spLocks noGrp="1"/>
          </p:cNvSpPr>
          <p:nvPr>
            <p:ph type="title"/>
          </p:nvPr>
        </p:nvSpPr>
        <p:spPr>
          <a:xfrm>
            <a:off x="1344392" y="356929"/>
            <a:ext cx="10515600" cy="937895"/>
          </a:xfrm>
        </p:spPr>
        <p:txBody>
          <a:bodyPr/>
          <a:lstStyle/>
          <a:p>
            <a:endParaRPr lang="de-CH" dirty="0"/>
          </a:p>
        </p:txBody>
      </p:sp>
      <p:sp>
        <p:nvSpPr>
          <p:cNvPr id="3" name="Inhaltsplatzhalter 2">
            <a:extLst>
              <a:ext uri="{FF2B5EF4-FFF2-40B4-BE49-F238E27FC236}">
                <a16:creationId xmlns:a16="http://schemas.microsoft.com/office/drawing/2014/main" id="{AA1DF4FF-FA13-2E35-9BEE-8257AF5F89D6}"/>
              </a:ext>
            </a:extLst>
          </p:cNvPr>
          <p:cNvSpPr>
            <a:spLocks noGrp="1"/>
          </p:cNvSpPr>
          <p:nvPr>
            <p:ph idx="1"/>
          </p:nvPr>
        </p:nvSpPr>
        <p:spPr>
          <a:xfrm>
            <a:off x="636020" y="1537491"/>
            <a:ext cx="10515600" cy="4351338"/>
          </a:xfrm>
        </p:spPr>
        <p:txBody>
          <a:bodyPr>
            <a:normAutofit/>
          </a:bodyPr>
          <a:lstStyle/>
          <a:p>
            <a:pPr marL="0" indent="0">
              <a:buNone/>
            </a:pPr>
            <a:r>
              <a:rPr lang="de-CH" sz="3600" b="1" dirty="0"/>
              <a:t>Definition häusliche Gewalt</a:t>
            </a:r>
          </a:p>
          <a:p>
            <a:pPr marL="0" indent="0">
              <a:lnSpc>
                <a:spcPct val="100000"/>
              </a:lnSpc>
              <a:spcBef>
                <a:spcPts val="400"/>
              </a:spcBef>
              <a:buNone/>
            </a:pPr>
            <a:endParaRPr lang="de-CH" sz="3600" b="1" dirty="0"/>
          </a:p>
          <a:p>
            <a:pPr marL="0" indent="0">
              <a:buNone/>
            </a:pPr>
            <a:r>
              <a:rPr lang="de-CH" dirty="0"/>
              <a:t>Häusliche Gewalt liegt vor, wenn eine Person in einer bestehenden oder aufgelösten familiären oder partnerschaftlichen Beziehung in ihrer körperlichen, sexuellen oder psychischen Integrität verletzt oder gefährdet wird, durch Ausübung oder Androhung von Gewalt oder durch mehrmaliges Belästigen, Auflauern oder Nachstellen, unabhängig davon, ob der Täter beziehungsweise die Täterin denselben Wohnort wie das Opfer hat oder hatte.</a:t>
            </a:r>
          </a:p>
          <a:p>
            <a:pPr marL="0" indent="0">
              <a:buNone/>
            </a:pPr>
            <a:endParaRPr lang="de-CH" dirty="0"/>
          </a:p>
        </p:txBody>
      </p:sp>
      <p:pic>
        <p:nvPicPr>
          <p:cNvPr id="4" name="Grafik 3">
            <a:extLst>
              <a:ext uri="{FF2B5EF4-FFF2-40B4-BE49-F238E27FC236}">
                <a16:creationId xmlns:a16="http://schemas.microsoft.com/office/drawing/2014/main" id="{C36DE26B-94A1-9647-D57F-267F72169849}"/>
              </a:ext>
            </a:extLst>
          </p:cNvPr>
          <p:cNvPicPr>
            <a:picLocks noChangeAspect="1"/>
          </p:cNvPicPr>
          <p:nvPr/>
        </p:nvPicPr>
        <p:blipFill>
          <a:blip r:embed="rId2"/>
          <a:stretch>
            <a:fillRect/>
          </a:stretch>
        </p:blipFill>
        <p:spPr>
          <a:xfrm>
            <a:off x="8166838" y="511905"/>
            <a:ext cx="5761219" cy="627942"/>
          </a:xfrm>
          <a:prstGeom prst="rect">
            <a:avLst/>
          </a:prstGeom>
        </p:spPr>
      </p:pic>
      <p:sp>
        <p:nvSpPr>
          <p:cNvPr id="5" name="Fußzeilenplatzhalter 4">
            <a:extLst>
              <a:ext uri="{FF2B5EF4-FFF2-40B4-BE49-F238E27FC236}">
                <a16:creationId xmlns:a16="http://schemas.microsoft.com/office/drawing/2014/main" id="{F472B71A-C434-40D9-11E6-0E0B71B5506E}"/>
              </a:ext>
            </a:extLst>
          </p:cNvPr>
          <p:cNvSpPr>
            <a:spLocks noGrp="1"/>
          </p:cNvSpPr>
          <p:nvPr>
            <p:ph type="ftr" sz="quarter" idx="11"/>
          </p:nvPr>
        </p:nvSpPr>
        <p:spPr>
          <a:xfrm>
            <a:off x="754083" y="6374163"/>
            <a:ext cx="10949049" cy="365125"/>
          </a:xfrm>
        </p:spPr>
        <p:txBody>
          <a:bodyPr/>
          <a:lstStyle/>
          <a:p>
            <a:pPr algn="r"/>
            <a:r>
              <a:rPr lang="de-CH" dirty="0"/>
              <a:t>3/21</a:t>
            </a:r>
          </a:p>
        </p:txBody>
      </p:sp>
    </p:spTree>
    <p:extLst>
      <p:ext uri="{BB962C8B-B14F-4D97-AF65-F5344CB8AC3E}">
        <p14:creationId xmlns:p14="http://schemas.microsoft.com/office/powerpoint/2010/main" val="3899501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8B5CBF-2D39-EFEE-74A4-ADCF846409A0}"/>
              </a:ext>
            </a:extLst>
          </p:cNvPr>
          <p:cNvSpPr>
            <a:spLocks noGrp="1"/>
          </p:cNvSpPr>
          <p:nvPr>
            <p:ph type="title"/>
          </p:nvPr>
        </p:nvSpPr>
        <p:spPr>
          <a:xfrm>
            <a:off x="838200" y="1729945"/>
            <a:ext cx="10515600" cy="840259"/>
          </a:xfrm>
        </p:spPr>
        <p:txBody>
          <a:bodyPr>
            <a:normAutofit/>
          </a:bodyPr>
          <a:lstStyle/>
          <a:p>
            <a:r>
              <a:rPr lang="de-CH" sz="3600" b="1" dirty="0">
                <a:latin typeface="+mn-lt"/>
              </a:rPr>
              <a:t>Hinweis:</a:t>
            </a:r>
          </a:p>
        </p:txBody>
      </p:sp>
      <p:sp>
        <p:nvSpPr>
          <p:cNvPr id="3" name="Inhaltsplatzhalter 2">
            <a:extLst>
              <a:ext uri="{FF2B5EF4-FFF2-40B4-BE49-F238E27FC236}">
                <a16:creationId xmlns:a16="http://schemas.microsoft.com/office/drawing/2014/main" id="{B94BA3D9-479E-C0A9-1FAC-EF934F39DDD5}"/>
              </a:ext>
            </a:extLst>
          </p:cNvPr>
          <p:cNvSpPr>
            <a:spLocks noGrp="1"/>
          </p:cNvSpPr>
          <p:nvPr>
            <p:ph idx="1"/>
          </p:nvPr>
        </p:nvSpPr>
        <p:spPr>
          <a:xfrm>
            <a:off x="838200" y="2965621"/>
            <a:ext cx="10515600" cy="3211341"/>
          </a:xfrm>
        </p:spPr>
        <p:txBody>
          <a:bodyPr/>
          <a:lstStyle/>
          <a:p>
            <a:r>
              <a:rPr lang="de-CH" sz="2800" dirty="0"/>
              <a:t>Bei häuslicher Gewalt besteht oder bestand eine persönliche Bindung zwischen dem/der Täter/in und dem Opfer</a:t>
            </a:r>
          </a:p>
          <a:p>
            <a:r>
              <a:rPr lang="de-CH" dirty="0"/>
              <a:t>Die Gewalt findet meistens im gemeinsamen Wohnraum statt</a:t>
            </a:r>
          </a:p>
          <a:p>
            <a:r>
              <a:rPr lang="de-CH" sz="2800" dirty="0"/>
              <a:t>Die Gewalt tritt meist in chronischer Form auf, </a:t>
            </a:r>
            <a:r>
              <a:rPr lang="de-CH" sz="2800" dirty="0" err="1"/>
              <a:t>dh</a:t>
            </a:r>
            <a:r>
              <a:rPr lang="de-CH" sz="2800" dirty="0"/>
              <a:t>. sie kann in der Familie / Partnerschaft über </a:t>
            </a:r>
            <a:r>
              <a:rPr lang="de-CH" dirty="0"/>
              <a:t>Jahre erfolgen, weshalb die Gewaltmuster oft über Generationen tradiert werden.</a:t>
            </a:r>
          </a:p>
        </p:txBody>
      </p:sp>
      <p:pic>
        <p:nvPicPr>
          <p:cNvPr id="4" name="Grafik 3">
            <a:extLst>
              <a:ext uri="{FF2B5EF4-FFF2-40B4-BE49-F238E27FC236}">
                <a16:creationId xmlns:a16="http://schemas.microsoft.com/office/drawing/2014/main" id="{3397FAAE-4D84-8D09-2579-05AB16321C53}"/>
              </a:ext>
            </a:extLst>
          </p:cNvPr>
          <p:cNvPicPr>
            <a:picLocks noChangeAspect="1"/>
          </p:cNvPicPr>
          <p:nvPr/>
        </p:nvPicPr>
        <p:blipFill>
          <a:blip r:embed="rId2"/>
          <a:stretch>
            <a:fillRect/>
          </a:stretch>
        </p:blipFill>
        <p:spPr>
          <a:xfrm>
            <a:off x="8230283" y="681038"/>
            <a:ext cx="5761219" cy="627942"/>
          </a:xfrm>
          <a:prstGeom prst="rect">
            <a:avLst/>
          </a:prstGeom>
        </p:spPr>
      </p:pic>
      <p:sp>
        <p:nvSpPr>
          <p:cNvPr id="5" name="Fußzeilenplatzhalter 4">
            <a:extLst>
              <a:ext uri="{FF2B5EF4-FFF2-40B4-BE49-F238E27FC236}">
                <a16:creationId xmlns:a16="http://schemas.microsoft.com/office/drawing/2014/main" id="{09263CF2-8393-4F8D-4C09-94BBF47603D8}"/>
              </a:ext>
            </a:extLst>
          </p:cNvPr>
          <p:cNvSpPr>
            <a:spLocks noGrp="1"/>
          </p:cNvSpPr>
          <p:nvPr>
            <p:ph type="ftr" sz="quarter" idx="11"/>
          </p:nvPr>
        </p:nvSpPr>
        <p:spPr>
          <a:xfrm>
            <a:off x="4038600" y="6356350"/>
            <a:ext cx="7712034" cy="365125"/>
          </a:xfrm>
        </p:spPr>
        <p:txBody>
          <a:bodyPr/>
          <a:lstStyle/>
          <a:p>
            <a:pPr algn="r"/>
            <a:r>
              <a:rPr lang="de-CH" dirty="0"/>
              <a:t>4/21</a:t>
            </a:r>
          </a:p>
        </p:txBody>
      </p:sp>
    </p:spTree>
    <p:extLst>
      <p:ext uri="{BB962C8B-B14F-4D97-AF65-F5344CB8AC3E}">
        <p14:creationId xmlns:p14="http://schemas.microsoft.com/office/powerpoint/2010/main" val="2586357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9B8CC2BD-7590-8090-3FEB-093E01219EA8}"/>
              </a:ext>
            </a:extLst>
          </p:cNvPr>
          <p:cNvPicPr>
            <a:picLocks noChangeAspect="1"/>
          </p:cNvPicPr>
          <p:nvPr/>
        </p:nvPicPr>
        <p:blipFill>
          <a:blip r:embed="rId2"/>
          <a:stretch>
            <a:fillRect/>
          </a:stretch>
        </p:blipFill>
        <p:spPr>
          <a:xfrm>
            <a:off x="8027576" y="533459"/>
            <a:ext cx="5761219" cy="627942"/>
          </a:xfrm>
          <a:prstGeom prst="rect">
            <a:avLst/>
          </a:prstGeom>
        </p:spPr>
      </p:pic>
      <p:sp>
        <p:nvSpPr>
          <p:cNvPr id="7" name="Titel 6">
            <a:extLst>
              <a:ext uri="{FF2B5EF4-FFF2-40B4-BE49-F238E27FC236}">
                <a16:creationId xmlns:a16="http://schemas.microsoft.com/office/drawing/2014/main" id="{97210691-6F28-6671-3FCD-9D6B60C494BB}"/>
              </a:ext>
            </a:extLst>
          </p:cNvPr>
          <p:cNvSpPr>
            <a:spLocks noGrp="1"/>
          </p:cNvSpPr>
          <p:nvPr>
            <p:ph type="title"/>
          </p:nvPr>
        </p:nvSpPr>
        <p:spPr>
          <a:xfrm>
            <a:off x="719324" y="1312731"/>
            <a:ext cx="10515600" cy="963827"/>
          </a:xfrm>
        </p:spPr>
        <p:txBody>
          <a:bodyPr>
            <a:normAutofit fontScale="90000"/>
          </a:bodyPr>
          <a:lstStyle/>
          <a:p>
            <a:r>
              <a:rPr lang="de-CH" sz="3600" b="1" dirty="0">
                <a:latin typeface="+mn-lt"/>
              </a:rPr>
              <a:t>In welchen Beziehungen/Konstellationen </a:t>
            </a:r>
            <a:br>
              <a:rPr lang="de-CH" sz="3600" b="1" dirty="0">
                <a:latin typeface="+mn-lt"/>
              </a:rPr>
            </a:br>
            <a:r>
              <a:rPr lang="de-CH" sz="3600" b="1" dirty="0">
                <a:latin typeface="+mn-lt"/>
              </a:rPr>
              <a:t>findet häusliche Gewalt statt?</a:t>
            </a:r>
            <a:endParaRPr lang="de-CH" sz="3600" b="1" dirty="0"/>
          </a:p>
        </p:txBody>
      </p:sp>
      <p:sp>
        <p:nvSpPr>
          <p:cNvPr id="8" name="Inhaltsplatzhalter 7">
            <a:extLst>
              <a:ext uri="{FF2B5EF4-FFF2-40B4-BE49-F238E27FC236}">
                <a16:creationId xmlns:a16="http://schemas.microsoft.com/office/drawing/2014/main" id="{A1D2DCBD-10FB-3F4D-49C8-8D198E9FCB1D}"/>
              </a:ext>
            </a:extLst>
          </p:cNvPr>
          <p:cNvSpPr>
            <a:spLocks noGrp="1"/>
          </p:cNvSpPr>
          <p:nvPr>
            <p:ph idx="1"/>
          </p:nvPr>
        </p:nvSpPr>
        <p:spPr>
          <a:xfrm>
            <a:off x="829218" y="2734188"/>
            <a:ext cx="10295811" cy="3470832"/>
          </a:xfrm>
        </p:spPr>
        <p:txBody>
          <a:bodyPr>
            <a:normAutofit fontScale="92500" lnSpcReduction="10000"/>
          </a:bodyPr>
          <a:lstStyle/>
          <a:p>
            <a:r>
              <a:rPr lang="de-DE" dirty="0"/>
              <a:t>Gegen Frauen od. Männer in Paarbeziehungen und Trennungen</a:t>
            </a:r>
          </a:p>
          <a:p>
            <a:r>
              <a:rPr lang="de-DE" dirty="0"/>
              <a:t>Gegen Kinder als Betroffene der Gewalt in Paarbeziehungen und in Trennung</a:t>
            </a:r>
          </a:p>
          <a:p>
            <a:r>
              <a:rPr lang="de-DE" dirty="0"/>
              <a:t>Zwischen Geschwistern</a:t>
            </a:r>
          </a:p>
          <a:p>
            <a:r>
              <a:rPr lang="de-DE" dirty="0"/>
              <a:t>Von Kindern gegen deren Eltern </a:t>
            </a:r>
          </a:p>
          <a:p>
            <a:r>
              <a:rPr lang="de-DE" dirty="0"/>
              <a:t>In jugendlichen Paarbeziehungen</a:t>
            </a:r>
          </a:p>
          <a:p>
            <a:r>
              <a:rPr lang="de-DE" dirty="0"/>
              <a:t>Gegen ältere Menschen innerhalb der Familie</a:t>
            </a:r>
          </a:p>
          <a:p>
            <a:r>
              <a:rPr lang="de-DE" dirty="0"/>
              <a:t>Ehrenmorde</a:t>
            </a:r>
          </a:p>
          <a:p>
            <a:endParaRPr lang="de-DE" dirty="0"/>
          </a:p>
        </p:txBody>
      </p:sp>
      <p:sp>
        <p:nvSpPr>
          <p:cNvPr id="2" name="Fußzeilenplatzhalter 1">
            <a:extLst>
              <a:ext uri="{FF2B5EF4-FFF2-40B4-BE49-F238E27FC236}">
                <a16:creationId xmlns:a16="http://schemas.microsoft.com/office/drawing/2014/main" id="{A8D63C20-A16B-4E9E-503B-04F846868C49}"/>
              </a:ext>
            </a:extLst>
          </p:cNvPr>
          <p:cNvSpPr>
            <a:spLocks noGrp="1"/>
          </p:cNvSpPr>
          <p:nvPr>
            <p:ph type="ftr" sz="quarter" idx="11"/>
          </p:nvPr>
        </p:nvSpPr>
        <p:spPr>
          <a:xfrm>
            <a:off x="4038600" y="6356350"/>
            <a:ext cx="7700158" cy="365125"/>
          </a:xfrm>
        </p:spPr>
        <p:txBody>
          <a:bodyPr/>
          <a:lstStyle/>
          <a:p>
            <a:pPr algn="r"/>
            <a:r>
              <a:rPr lang="de-CH" dirty="0"/>
              <a:t>5/21</a:t>
            </a:r>
          </a:p>
        </p:txBody>
      </p:sp>
    </p:spTree>
    <p:extLst>
      <p:ext uri="{BB962C8B-B14F-4D97-AF65-F5344CB8AC3E}">
        <p14:creationId xmlns:p14="http://schemas.microsoft.com/office/powerpoint/2010/main" val="2710362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251390-8F2E-8F8B-72E1-8385097105A2}"/>
              </a:ext>
            </a:extLst>
          </p:cNvPr>
          <p:cNvSpPr>
            <a:spLocks noGrp="1"/>
          </p:cNvSpPr>
          <p:nvPr>
            <p:ph type="title"/>
          </p:nvPr>
        </p:nvSpPr>
        <p:spPr>
          <a:xfrm>
            <a:off x="761999" y="1027906"/>
            <a:ext cx="10515600" cy="1325563"/>
          </a:xfrm>
        </p:spPr>
        <p:txBody>
          <a:bodyPr>
            <a:normAutofit/>
          </a:bodyPr>
          <a:lstStyle/>
          <a:p>
            <a:r>
              <a:rPr lang="de-CH" sz="3600" b="1" dirty="0">
                <a:latin typeface="+mn-lt"/>
              </a:rPr>
              <a:t>3 Formen von häuslicher Gewalt </a:t>
            </a:r>
          </a:p>
        </p:txBody>
      </p:sp>
      <p:sp>
        <p:nvSpPr>
          <p:cNvPr id="3" name="Inhaltsplatzhalter 2">
            <a:extLst>
              <a:ext uri="{FF2B5EF4-FFF2-40B4-BE49-F238E27FC236}">
                <a16:creationId xmlns:a16="http://schemas.microsoft.com/office/drawing/2014/main" id="{084F5611-D4CD-FD2C-3A46-A5BE2A626A65}"/>
              </a:ext>
            </a:extLst>
          </p:cNvPr>
          <p:cNvSpPr>
            <a:spLocks noGrp="1"/>
          </p:cNvSpPr>
          <p:nvPr>
            <p:ph sz="half" idx="1"/>
          </p:nvPr>
        </p:nvSpPr>
        <p:spPr>
          <a:xfrm>
            <a:off x="838199" y="2100744"/>
            <a:ext cx="5181600" cy="4351338"/>
          </a:xfrm>
        </p:spPr>
        <p:txBody>
          <a:bodyPr>
            <a:normAutofit/>
          </a:bodyPr>
          <a:lstStyle/>
          <a:p>
            <a:pPr marL="514350" indent="-514350">
              <a:buAutoNum type="arabicPeriod"/>
            </a:pPr>
            <a:r>
              <a:rPr lang="de-CH" b="1" dirty="0"/>
              <a:t>Physische Gewalt:</a:t>
            </a:r>
          </a:p>
          <a:p>
            <a:pPr marL="0" indent="0">
              <a:buNone/>
            </a:pPr>
            <a:endParaRPr lang="de-CH" b="1" dirty="0"/>
          </a:p>
          <a:p>
            <a:pPr lvl="2"/>
            <a:r>
              <a:rPr lang="de-CH" sz="2800" dirty="0"/>
              <a:t>Schlagen	    		</a:t>
            </a:r>
          </a:p>
          <a:p>
            <a:pPr lvl="2"/>
            <a:r>
              <a:rPr lang="de-CH" sz="2800" dirty="0"/>
              <a:t>Beissen</a:t>
            </a:r>
          </a:p>
          <a:p>
            <a:pPr lvl="2"/>
            <a:r>
              <a:rPr lang="de-CH" sz="2800" dirty="0"/>
              <a:t>Faustschläge</a:t>
            </a:r>
          </a:p>
          <a:p>
            <a:pPr lvl="2"/>
            <a:r>
              <a:rPr lang="de-CH" sz="2800" dirty="0"/>
              <a:t>Stossen</a:t>
            </a:r>
          </a:p>
          <a:p>
            <a:pPr lvl="2"/>
            <a:r>
              <a:rPr lang="de-CH" sz="2800" dirty="0"/>
              <a:t>Würgen</a:t>
            </a:r>
          </a:p>
          <a:p>
            <a:pPr marL="914400" lvl="2" indent="0">
              <a:buNone/>
            </a:pPr>
            <a:r>
              <a:rPr lang="de-CH" dirty="0"/>
              <a:t> </a:t>
            </a:r>
          </a:p>
          <a:p>
            <a:pPr lvl="1"/>
            <a:endParaRPr lang="de-CH" dirty="0"/>
          </a:p>
          <a:p>
            <a:pPr lvl="1"/>
            <a:endParaRPr lang="de-CH" dirty="0"/>
          </a:p>
        </p:txBody>
      </p:sp>
      <p:sp>
        <p:nvSpPr>
          <p:cNvPr id="6" name="Inhaltsplatzhalter 5">
            <a:extLst>
              <a:ext uri="{FF2B5EF4-FFF2-40B4-BE49-F238E27FC236}">
                <a16:creationId xmlns:a16="http://schemas.microsoft.com/office/drawing/2014/main" id="{D6CFFD00-45B4-F742-A09B-51ADD013C087}"/>
              </a:ext>
            </a:extLst>
          </p:cNvPr>
          <p:cNvSpPr>
            <a:spLocks noGrp="1"/>
          </p:cNvSpPr>
          <p:nvPr>
            <p:ph sz="half" idx="2"/>
          </p:nvPr>
        </p:nvSpPr>
        <p:spPr>
          <a:xfrm>
            <a:off x="6172198" y="2005012"/>
            <a:ext cx="5406391" cy="4351338"/>
          </a:xfrm>
        </p:spPr>
        <p:txBody>
          <a:bodyPr>
            <a:normAutofit/>
          </a:bodyPr>
          <a:lstStyle/>
          <a:p>
            <a:pPr marL="0" indent="0">
              <a:buNone/>
            </a:pPr>
            <a:endParaRPr lang="de-DE" dirty="0"/>
          </a:p>
          <a:p>
            <a:pPr marL="0" indent="0">
              <a:buNone/>
            </a:pPr>
            <a:endParaRPr lang="de-DE" dirty="0"/>
          </a:p>
          <a:p>
            <a:r>
              <a:rPr lang="de-DE" dirty="0"/>
              <a:t>Fesseln</a:t>
            </a:r>
          </a:p>
          <a:p>
            <a:r>
              <a:rPr lang="de-DE" dirty="0" err="1"/>
              <a:t>Fusstritte</a:t>
            </a:r>
            <a:endParaRPr lang="de-DE" dirty="0"/>
          </a:p>
          <a:p>
            <a:r>
              <a:rPr lang="de-DE" dirty="0"/>
              <a:t>Gegenstände nachwerfen</a:t>
            </a:r>
          </a:p>
          <a:p>
            <a:r>
              <a:rPr lang="de-DE" dirty="0"/>
              <a:t>Tötungsversuche</a:t>
            </a:r>
          </a:p>
          <a:p>
            <a:pPr marL="0" indent="0">
              <a:buNone/>
            </a:pPr>
            <a:endParaRPr lang="de-DE" dirty="0"/>
          </a:p>
          <a:p>
            <a:pPr marL="0" indent="0">
              <a:buNone/>
            </a:pPr>
            <a:r>
              <a:rPr lang="de-DE" dirty="0"/>
              <a:t>(</a:t>
            </a:r>
            <a:r>
              <a:rPr lang="de-DE" dirty="0">
                <a:solidFill>
                  <a:srgbClr val="FF0000"/>
                </a:solidFill>
              </a:rPr>
              <a:t>!</a:t>
            </a:r>
            <a:r>
              <a:rPr lang="de-DE" dirty="0"/>
              <a:t>keine </a:t>
            </a:r>
            <a:r>
              <a:rPr lang="de-DE" dirty="0" err="1"/>
              <a:t>abschliessende</a:t>
            </a:r>
            <a:r>
              <a:rPr lang="de-DE" dirty="0"/>
              <a:t> Aufzählung</a:t>
            </a:r>
            <a:r>
              <a:rPr lang="de-DE" dirty="0">
                <a:solidFill>
                  <a:srgbClr val="FF0000"/>
                </a:solidFill>
              </a:rPr>
              <a:t>!</a:t>
            </a:r>
            <a:r>
              <a:rPr lang="de-DE" dirty="0"/>
              <a:t>)</a:t>
            </a:r>
          </a:p>
        </p:txBody>
      </p:sp>
      <p:sp>
        <p:nvSpPr>
          <p:cNvPr id="5" name="Fußzeilenplatzhalter 4">
            <a:extLst>
              <a:ext uri="{FF2B5EF4-FFF2-40B4-BE49-F238E27FC236}">
                <a16:creationId xmlns:a16="http://schemas.microsoft.com/office/drawing/2014/main" id="{44F31742-9CF9-F89D-C29E-3C8E57DC949D}"/>
              </a:ext>
            </a:extLst>
          </p:cNvPr>
          <p:cNvSpPr>
            <a:spLocks noGrp="1"/>
          </p:cNvSpPr>
          <p:nvPr>
            <p:ph type="ftr" sz="quarter" idx="11"/>
          </p:nvPr>
        </p:nvSpPr>
        <p:spPr>
          <a:xfrm>
            <a:off x="4038599" y="6356350"/>
            <a:ext cx="7721279" cy="365125"/>
          </a:xfrm>
        </p:spPr>
        <p:txBody>
          <a:bodyPr/>
          <a:lstStyle/>
          <a:p>
            <a:pPr algn="r"/>
            <a:r>
              <a:rPr lang="de-CH" dirty="0"/>
              <a:t>6/21</a:t>
            </a:r>
          </a:p>
        </p:txBody>
      </p:sp>
      <p:pic>
        <p:nvPicPr>
          <p:cNvPr id="4" name="Grafik 3">
            <a:extLst>
              <a:ext uri="{FF2B5EF4-FFF2-40B4-BE49-F238E27FC236}">
                <a16:creationId xmlns:a16="http://schemas.microsoft.com/office/drawing/2014/main" id="{249B7AE5-5BC1-741E-50DC-B92F54005318}"/>
              </a:ext>
            </a:extLst>
          </p:cNvPr>
          <p:cNvPicPr>
            <a:picLocks noChangeAspect="1"/>
          </p:cNvPicPr>
          <p:nvPr/>
        </p:nvPicPr>
        <p:blipFill>
          <a:blip r:embed="rId2"/>
          <a:stretch>
            <a:fillRect/>
          </a:stretch>
        </p:blipFill>
        <p:spPr>
          <a:xfrm>
            <a:off x="8290560" y="495697"/>
            <a:ext cx="5761219" cy="627942"/>
          </a:xfrm>
          <a:prstGeom prst="rect">
            <a:avLst/>
          </a:prstGeom>
        </p:spPr>
      </p:pic>
    </p:spTree>
    <p:extLst>
      <p:ext uri="{BB962C8B-B14F-4D97-AF65-F5344CB8AC3E}">
        <p14:creationId xmlns:p14="http://schemas.microsoft.com/office/powerpoint/2010/main" val="1485600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84F5611-D4CD-FD2C-3A46-A5BE2A626A65}"/>
              </a:ext>
            </a:extLst>
          </p:cNvPr>
          <p:cNvSpPr>
            <a:spLocks noGrp="1"/>
          </p:cNvSpPr>
          <p:nvPr>
            <p:ph idx="1"/>
          </p:nvPr>
        </p:nvSpPr>
        <p:spPr>
          <a:xfrm>
            <a:off x="838200" y="1297336"/>
            <a:ext cx="10515600" cy="4976142"/>
          </a:xfrm>
        </p:spPr>
        <p:txBody>
          <a:bodyPr>
            <a:normAutofit/>
          </a:bodyPr>
          <a:lstStyle/>
          <a:p>
            <a:pPr marL="0" indent="0">
              <a:buNone/>
            </a:pPr>
            <a:r>
              <a:rPr lang="de-CH" b="1" dirty="0"/>
              <a:t>2. Psychische Gewalt:</a:t>
            </a:r>
          </a:p>
          <a:p>
            <a:pPr marL="0" indent="0">
              <a:buNone/>
            </a:pPr>
            <a:r>
              <a:rPr lang="de-CH" b="1" dirty="0"/>
              <a:t>     </a:t>
            </a:r>
            <a:r>
              <a:rPr lang="de-CH" dirty="0"/>
              <a:t>Umfasst soziale als auch ökonomische Gewalt</a:t>
            </a:r>
            <a:endParaRPr lang="de-CH" b="1" dirty="0"/>
          </a:p>
          <a:p>
            <a:pPr lvl="2"/>
            <a:r>
              <a:rPr lang="de-CH" sz="2400" dirty="0"/>
              <a:t>Freiheitsberaubung</a:t>
            </a:r>
          </a:p>
          <a:p>
            <a:pPr lvl="2"/>
            <a:r>
              <a:rPr lang="de-CH" sz="2400" dirty="0"/>
              <a:t>Nötigung</a:t>
            </a:r>
          </a:p>
          <a:p>
            <a:pPr lvl="2"/>
            <a:r>
              <a:rPr lang="de-CH" sz="2400" dirty="0"/>
              <a:t>Schwere Drohung</a:t>
            </a:r>
          </a:p>
          <a:p>
            <a:pPr lvl="2"/>
            <a:r>
              <a:rPr lang="de-CH" sz="2400" dirty="0"/>
              <a:t>Komplette Kontrolle</a:t>
            </a:r>
          </a:p>
          <a:p>
            <a:pPr lvl="2"/>
            <a:r>
              <a:rPr lang="de-CH" sz="2400" dirty="0"/>
              <a:t>Isolation</a:t>
            </a:r>
          </a:p>
          <a:p>
            <a:pPr lvl="2"/>
            <a:r>
              <a:rPr lang="de-CH" sz="2400" dirty="0"/>
              <a:t>Demütigung, Blossstellung, Beschimpfung</a:t>
            </a:r>
          </a:p>
          <a:p>
            <a:pPr lvl="2"/>
            <a:r>
              <a:rPr lang="de-CH" sz="2400" dirty="0"/>
              <a:t>Entzug des Lohnes / absolute Kontrolle über die Finanzen</a:t>
            </a:r>
          </a:p>
          <a:p>
            <a:pPr lvl="2"/>
            <a:r>
              <a:rPr lang="de-CH" sz="2400" dirty="0"/>
              <a:t>Arbeitsverbot</a:t>
            </a:r>
          </a:p>
          <a:p>
            <a:pPr lvl="2"/>
            <a:r>
              <a:rPr lang="de-CH" sz="2400" dirty="0"/>
              <a:t>Zwang, Gewalt miterleben zu müssen</a:t>
            </a:r>
          </a:p>
          <a:p>
            <a:pPr lvl="2"/>
            <a:endParaRPr lang="de-CH" sz="2400" dirty="0"/>
          </a:p>
          <a:p>
            <a:pPr lvl="1"/>
            <a:endParaRPr lang="de-CH" dirty="0"/>
          </a:p>
          <a:p>
            <a:pPr lvl="1"/>
            <a:endParaRPr lang="de-CH" dirty="0"/>
          </a:p>
        </p:txBody>
      </p:sp>
      <p:sp>
        <p:nvSpPr>
          <p:cNvPr id="5" name="Fußzeilenplatzhalter 4">
            <a:extLst>
              <a:ext uri="{FF2B5EF4-FFF2-40B4-BE49-F238E27FC236}">
                <a16:creationId xmlns:a16="http://schemas.microsoft.com/office/drawing/2014/main" id="{44F31742-9CF9-F89D-C29E-3C8E57DC949D}"/>
              </a:ext>
            </a:extLst>
          </p:cNvPr>
          <p:cNvSpPr>
            <a:spLocks noGrp="1"/>
          </p:cNvSpPr>
          <p:nvPr>
            <p:ph type="ftr" sz="quarter" idx="11"/>
          </p:nvPr>
        </p:nvSpPr>
        <p:spPr>
          <a:xfrm>
            <a:off x="4038600" y="6356350"/>
            <a:ext cx="7721278" cy="365125"/>
          </a:xfrm>
        </p:spPr>
        <p:txBody>
          <a:bodyPr/>
          <a:lstStyle/>
          <a:p>
            <a:pPr algn="r"/>
            <a:r>
              <a:rPr lang="de-CH" dirty="0"/>
              <a:t>7/21</a:t>
            </a:r>
          </a:p>
        </p:txBody>
      </p:sp>
      <p:sp>
        <p:nvSpPr>
          <p:cNvPr id="6" name="Inhaltsplatzhalter 5">
            <a:extLst>
              <a:ext uri="{FF2B5EF4-FFF2-40B4-BE49-F238E27FC236}">
                <a16:creationId xmlns:a16="http://schemas.microsoft.com/office/drawing/2014/main" id="{D6CFFD00-45B4-F742-A09B-51ADD013C087}"/>
              </a:ext>
            </a:extLst>
          </p:cNvPr>
          <p:cNvSpPr>
            <a:spLocks noGrp="1"/>
          </p:cNvSpPr>
          <p:nvPr>
            <p:ph sz="half" idx="4294967295"/>
          </p:nvPr>
        </p:nvSpPr>
        <p:spPr>
          <a:xfrm>
            <a:off x="6784975" y="2005013"/>
            <a:ext cx="5407025" cy="4351337"/>
          </a:xfrm>
        </p:spPr>
        <p:txBody>
          <a:bodyPr>
            <a:normAutofit/>
          </a:bodyPr>
          <a:lstStyle/>
          <a:p>
            <a:pPr marL="0" indent="0">
              <a:buNone/>
            </a:pPr>
            <a:endParaRPr lang="de-DE" dirty="0"/>
          </a:p>
          <a:p>
            <a:pPr marL="0" indent="0">
              <a:buNone/>
            </a:pPr>
            <a:endParaRPr lang="de-DE" dirty="0"/>
          </a:p>
          <a:p>
            <a:pPr marL="0" indent="0">
              <a:buNone/>
            </a:pPr>
            <a:endParaRPr lang="de-DE" dirty="0"/>
          </a:p>
        </p:txBody>
      </p:sp>
      <p:pic>
        <p:nvPicPr>
          <p:cNvPr id="4" name="Grafik 3">
            <a:extLst>
              <a:ext uri="{FF2B5EF4-FFF2-40B4-BE49-F238E27FC236}">
                <a16:creationId xmlns:a16="http://schemas.microsoft.com/office/drawing/2014/main" id="{249B7AE5-5BC1-741E-50DC-B92F54005318}"/>
              </a:ext>
            </a:extLst>
          </p:cNvPr>
          <p:cNvPicPr>
            <a:picLocks noChangeAspect="1"/>
          </p:cNvPicPr>
          <p:nvPr/>
        </p:nvPicPr>
        <p:blipFill>
          <a:blip r:embed="rId2"/>
          <a:stretch>
            <a:fillRect/>
          </a:stretch>
        </p:blipFill>
        <p:spPr>
          <a:xfrm>
            <a:off x="8290560" y="495697"/>
            <a:ext cx="5761219" cy="627942"/>
          </a:xfrm>
          <a:prstGeom prst="rect">
            <a:avLst/>
          </a:prstGeom>
        </p:spPr>
      </p:pic>
    </p:spTree>
    <p:extLst>
      <p:ext uri="{BB962C8B-B14F-4D97-AF65-F5344CB8AC3E}">
        <p14:creationId xmlns:p14="http://schemas.microsoft.com/office/powerpoint/2010/main" val="1642970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69CBC3-F5FC-024D-A9E8-D0001AFEC635}"/>
              </a:ext>
            </a:extLst>
          </p:cNvPr>
          <p:cNvSpPr>
            <a:spLocks noGrp="1"/>
          </p:cNvSpPr>
          <p:nvPr>
            <p:ph type="title"/>
          </p:nvPr>
        </p:nvSpPr>
        <p:spPr>
          <a:xfrm>
            <a:off x="758190" y="865123"/>
            <a:ext cx="10515600" cy="1210961"/>
          </a:xfrm>
        </p:spPr>
        <p:txBody>
          <a:bodyPr>
            <a:normAutofit/>
          </a:bodyPr>
          <a:lstStyle/>
          <a:p>
            <a:r>
              <a:rPr lang="de-CH" sz="2800" b="1" dirty="0">
                <a:latin typeface="+mn-lt"/>
              </a:rPr>
              <a:t>2. Psychische Gewalt (2)</a:t>
            </a:r>
            <a:endParaRPr lang="de-CH" sz="2800" b="1" dirty="0">
              <a:solidFill>
                <a:srgbClr val="FF0000"/>
              </a:solidFill>
              <a:latin typeface="+mn-lt"/>
            </a:endParaRPr>
          </a:p>
        </p:txBody>
      </p:sp>
      <p:sp>
        <p:nvSpPr>
          <p:cNvPr id="3" name="Inhaltsplatzhalter 2">
            <a:extLst>
              <a:ext uri="{FF2B5EF4-FFF2-40B4-BE49-F238E27FC236}">
                <a16:creationId xmlns:a16="http://schemas.microsoft.com/office/drawing/2014/main" id="{668685FF-9604-56FA-5A9A-540CA1C1C47F}"/>
              </a:ext>
            </a:extLst>
          </p:cNvPr>
          <p:cNvSpPr>
            <a:spLocks noGrp="1"/>
          </p:cNvSpPr>
          <p:nvPr>
            <p:ph idx="1"/>
          </p:nvPr>
        </p:nvSpPr>
        <p:spPr>
          <a:xfrm>
            <a:off x="758190" y="1695743"/>
            <a:ext cx="10515600" cy="4607612"/>
          </a:xfrm>
        </p:spPr>
        <p:txBody>
          <a:bodyPr>
            <a:noAutofit/>
          </a:bodyPr>
          <a:lstStyle/>
          <a:p>
            <a:pPr marL="457200" lvl="1" indent="0">
              <a:buNone/>
            </a:pPr>
            <a:endParaRPr lang="de-CH" dirty="0"/>
          </a:p>
          <a:p>
            <a:pPr lvl="1"/>
            <a:r>
              <a:rPr lang="de-CH" dirty="0"/>
              <a:t>Stalking (aus d. Englischen, anschleichen, anpirschen)</a:t>
            </a:r>
          </a:p>
          <a:p>
            <a:pPr lvl="2"/>
            <a:r>
              <a:rPr lang="de-CH" sz="2400" dirty="0"/>
              <a:t>Beharrliches Bedrohen und wiederholtes, obsessives und systematisches Verfolgen und Belästigen einer Person, deren u.a. psychische </a:t>
            </a:r>
            <a:r>
              <a:rPr lang="de-CH" sz="2400" dirty="0" err="1"/>
              <a:t>Unver-sehrtheit</a:t>
            </a:r>
            <a:r>
              <a:rPr lang="de-CH" sz="2400" dirty="0"/>
              <a:t> dadurch unmittelbar, mittelbar od. langfristig bedroht und geschädigt wird.</a:t>
            </a:r>
          </a:p>
          <a:p>
            <a:pPr lvl="1"/>
            <a:r>
              <a:rPr lang="de-CH" dirty="0"/>
              <a:t>Cyberstalking </a:t>
            </a:r>
          </a:p>
          <a:p>
            <a:pPr lvl="2"/>
            <a:r>
              <a:rPr lang="de-CH" sz="2400" dirty="0"/>
              <a:t>Stalking unter Nutzung elektronischer Kommunikationsmittel und Technologien (</a:t>
            </a:r>
            <a:r>
              <a:rPr lang="de-CH" sz="2400" dirty="0" err="1"/>
              <a:t>Def</a:t>
            </a:r>
            <a:r>
              <a:rPr lang="de-CH" sz="2400" dirty="0"/>
              <a:t>. EBG).</a:t>
            </a:r>
          </a:p>
          <a:p>
            <a:pPr lvl="1"/>
            <a:r>
              <a:rPr lang="de-CH" dirty="0" err="1"/>
              <a:t>Cyberbullying</a:t>
            </a:r>
            <a:r>
              <a:rPr lang="de-CH" dirty="0"/>
              <a:t> (= Cybermobbing)</a:t>
            </a:r>
          </a:p>
          <a:p>
            <a:pPr lvl="2"/>
            <a:r>
              <a:rPr lang="de-CH" sz="2400" dirty="0"/>
              <a:t>Benutzen von digitalen Medien (Facebook, X  s. ehemals Twitter,  </a:t>
            </a:r>
            <a:r>
              <a:rPr lang="de-CH" sz="2400" dirty="0" err="1"/>
              <a:t>Instagramm</a:t>
            </a:r>
            <a:r>
              <a:rPr lang="de-CH" sz="2400" dirty="0"/>
              <a:t>, etc.), um anderen absichtlich Schaden zuzufügen.</a:t>
            </a:r>
          </a:p>
          <a:p>
            <a:pPr marL="914400" lvl="2" indent="0">
              <a:buNone/>
            </a:pPr>
            <a:endParaRPr lang="de-CH" sz="2400" dirty="0"/>
          </a:p>
          <a:p>
            <a:pPr lvl="1"/>
            <a:endParaRPr lang="de-CH" dirty="0"/>
          </a:p>
          <a:p>
            <a:endParaRPr lang="de-CH" sz="2400" dirty="0"/>
          </a:p>
        </p:txBody>
      </p:sp>
      <p:pic>
        <p:nvPicPr>
          <p:cNvPr id="4" name="Grafik 3">
            <a:extLst>
              <a:ext uri="{FF2B5EF4-FFF2-40B4-BE49-F238E27FC236}">
                <a16:creationId xmlns:a16="http://schemas.microsoft.com/office/drawing/2014/main" id="{8BDEA051-33A7-7338-BD53-C5611A335A58}"/>
              </a:ext>
            </a:extLst>
          </p:cNvPr>
          <p:cNvPicPr>
            <a:picLocks noChangeAspect="1"/>
          </p:cNvPicPr>
          <p:nvPr/>
        </p:nvPicPr>
        <p:blipFill>
          <a:blip r:embed="rId2"/>
          <a:stretch>
            <a:fillRect/>
          </a:stretch>
        </p:blipFill>
        <p:spPr>
          <a:xfrm>
            <a:off x="8199699" y="554645"/>
            <a:ext cx="5761219" cy="627942"/>
          </a:xfrm>
          <a:prstGeom prst="rect">
            <a:avLst/>
          </a:prstGeom>
        </p:spPr>
      </p:pic>
      <p:sp>
        <p:nvSpPr>
          <p:cNvPr id="5" name="Fußzeilenplatzhalter 4">
            <a:extLst>
              <a:ext uri="{FF2B5EF4-FFF2-40B4-BE49-F238E27FC236}">
                <a16:creationId xmlns:a16="http://schemas.microsoft.com/office/drawing/2014/main" id="{21BB061F-58B3-B1FD-CCF9-024642AF897B}"/>
              </a:ext>
            </a:extLst>
          </p:cNvPr>
          <p:cNvSpPr>
            <a:spLocks noGrp="1"/>
          </p:cNvSpPr>
          <p:nvPr>
            <p:ph type="ftr" sz="quarter" idx="11"/>
          </p:nvPr>
        </p:nvSpPr>
        <p:spPr>
          <a:xfrm>
            <a:off x="4038599" y="6356350"/>
            <a:ext cx="7717971" cy="365125"/>
          </a:xfrm>
        </p:spPr>
        <p:txBody>
          <a:bodyPr/>
          <a:lstStyle/>
          <a:p>
            <a:pPr algn="r"/>
            <a:r>
              <a:rPr lang="de-CH" dirty="0"/>
              <a:t>8/21</a:t>
            </a:r>
          </a:p>
        </p:txBody>
      </p:sp>
    </p:spTree>
    <p:extLst>
      <p:ext uri="{BB962C8B-B14F-4D97-AF65-F5344CB8AC3E}">
        <p14:creationId xmlns:p14="http://schemas.microsoft.com/office/powerpoint/2010/main" val="3900431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09A59A-7271-D147-3B12-75A9C69219F0}"/>
              </a:ext>
            </a:extLst>
          </p:cNvPr>
          <p:cNvSpPr>
            <a:spLocks noGrp="1"/>
          </p:cNvSpPr>
          <p:nvPr>
            <p:ph type="title"/>
          </p:nvPr>
        </p:nvSpPr>
        <p:spPr>
          <a:xfrm>
            <a:off x="838200" y="1027297"/>
            <a:ext cx="10515600" cy="1260389"/>
          </a:xfrm>
        </p:spPr>
        <p:txBody>
          <a:bodyPr>
            <a:normAutofit/>
          </a:bodyPr>
          <a:lstStyle/>
          <a:p>
            <a:r>
              <a:rPr lang="de-CH" sz="2800" b="1" dirty="0">
                <a:latin typeface="+mn-lt"/>
              </a:rPr>
              <a:t>3. Sexuelle Gewalt</a:t>
            </a:r>
            <a:endParaRPr lang="de-CH" sz="2800" b="1" dirty="0">
              <a:solidFill>
                <a:srgbClr val="FF0000"/>
              </a:solidFill>
              <a:latin typeface="+mn-lt"/>
            </a:endParaRPr>
          </a:p>
        </p:txBody>
      </p:sp>
      <p:sp>
        <p:nvSpPr>
          <p:cNvPr id="3" name="Inhaltsplatzhalter 2">
            <a:extLst>
              <a:ext uri="{FF2B5EF4-FFF2-40B4-BE49-F238E27FC236}">
                <a16:creationId xmlns:a16="http://schemas.microsoft.com/office/drawing/2014/main" id="{CC5A5F03-66CD-7A37-9E36-86BA907A4DBC}"/>
              </a:ext>
            </a:extLst>
          </p:cNvPr>
          <p:cNvSpPr>
            <a:spLocks noGrp="1"/>
          </p:cNvSpPr>
          <p:nvPr>
            <p:ph idx="1"/>
          </p:nvPr>
        </p:nvSpPr>
        <p:spPr>
          <a:xfrm>
            <a:off x="838200" y="2287686"/>
            <a:ext cx="10515600" cy="3396692"/>
          </a:xfrm>
        </p:spPr>
        <p:txBody>
          <a:bodyPr/>
          <a:lstStyle/>
          <a:p>
            <a:pPr marL="0" indent="0">
              <a:buNone/>
            </a:pPr>
            <a:r>
              <a:rPr lang="de-CH" sz="2400" dirty="0"/>
              <a:t>Ist eine grenzüberschreitende, sexuelle Verhaltensweise, bei der die intime Grenze der betroffenen Person missachtet wird oder eine Person wird mit Gewalt oder Drohungen dazu gezwungen, sexuelle Handlungen vorzunehmen.</a:t>
            </a:r>
          </a:p>
          <a:p>
            <a:pPr marL="0" indent="0">
              <a:buNone/>
            </a:pPr>
            <a:endParaRPr lang="de-CH" sz="2400" dirty="0"/>
          </a:p>
          <a:p>
            <a:pPr lvl="1"/>
            <a:r>
              <a:rPr lang="de-CH" dirty="0"/>
              <a:t>Sexuelle Belästigung oder Übergriffe zu Hause</a:t>
            </a:r>
          </a:p>
          <a:p>
            <a:pPr lvl="1"/>
            <a:r>
              <a:rPr lang="de-CH" dirty="0"/>
              <a:t>Sexuell konnotiertes Blossstellen</a:t>
            </a:r>
          </a:p>
          <a:p>
            <a:pPr lvl="1"/>
            <a:r>
              <a:rPr lang="de-CH" dirty="0"/>
              <a:t>Unerwünschte Herstellung einer sexualisierten Atmosphäre</a:t>
            </a:r>
          </a:p>
          <a:p>
            <a:endParaRPr lang="de-CH" dirty="0"/>
          </a:p>
        </p:txBody>
      </p:sp>
      <p:pic>
        <p:nvPicPr>
          <p:cNvPr id="5" name="Grafik 4">
            <a:extLst>
              <a:ext uri="{FF2B5EF4-FFF2-40B4-BE49-F238E27FC236}">
                <a16:creationId xmlns:a16="http://schemas.microsoft.com/office/drawing/2014/main" id="{CE8FD89C-8ECE-4A6A-1C36-F3087DA75325}"/>
              </a:ext>
            </a:extLst>
          </p:cNvPr>
          <p:cNvPicPr>
            <a:picLocks noChangeAspect="1"/>
          </p:cNvPicPr>
          <p:nvPr/>
        </p:nvPicPr>
        <p:blipFill>
          <a:blip r:embed="rId2"/>
          <a:stretch>
            <a:fillRect/>
          </a:stretch>
        </p:blipFill>
        <p:spPr>
          <a:xfrm>
            <a:off x="8348272" y="415636"/>
            <a:ext cx="5761219" cy="627942"/>
          </a:xfrm>
          <a:prstGeom prst="rect">
            <a:avLst/>
          </a:prstGeom>
        </p:spPr>
      </p:pic>
      <p:sp>
        <p:nvSpPr>
          <p:cNvPr id="4" name="Fußzeilenplatzhalter 3">
            <a:extLst>
              <a:ext uri="{FF2B5EF4-FFF2-40B4-BE49-F238E27FC236}">
                <a16:creationId xmlns:a16="http://schemas.microsoft.com/office/drawing/2014/main" id="{7A053A2E-6728-7D6C-EE8F-67C172F49480}"/>
              </a:ext>
            </a:extLst>
          </p:cNvPr>
          <p:cNvSpPr>
            <a:spLocks noGrp="1"/>
          </p:cNvSpPr>
          <p:nvPr>
            <p:ph type="ftr" sz="quarter" idx="11"/>
          </p:nvPr>
        </p:nvSpPr>
        <p:spPr>
          <a:xfrm>
            <a:off x="4038600" y="6296039"/>
            <a:ext cx="7712034" cy="425395"/>
          </a:xfrm>
        </p:spPr>
        <p:txBody>
          <a:bodyPr/>
          <a:lstStyle/>
          <a:p>
            <a:pPr algn="r"/>
            <a:r>
              <a:rPr lang="de-CH" dirty="0"/>
              <a:t>9/21</a:t>
            </a:r>
          </a:p>
        </p:txBody>
      </p:sp>
    </p:spTree>
    <p:extLst>
      <p:ext uri="{BB962C8B-B14F-4D97-AF65-F5344CB8AC3E}">
        <p14:creationId xmlns:p14="http://schemas.microsoft.com/office/powerpoint/2010/main" val="60054829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1240</Words>
  <Application>Microsoft Macintosh PowerPoint</Application>
  <PresentationFormat>Breitbild</PresentationFormat>
  <Paragraphs>166</Paragraphs>
  <Slides>21</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21</vt:i4>
      </vt:variant>
    </vt:vector>
  </HeadingPairs>
  <TitlesOfParts>
    <vt:vector size="26" baseType="lpstr">
      <vt:lpstr>Arial</vt:lpstr>
      <vt:lpstr>Calibri</vt:lpstr>
      <vt:lpstr>Calibri Light</vt:lpstr>
      <vt:lpstr>Wingdings</vt:lpstr>
      <vt:lpstr>Office</vt:lpstr>
      <vt:lpstr>Häusliche Gewalt welche rechtlichen Möglichkeiten bestehen</vt:lpstr>
      <vt:lpstr> </vt:lpstr>
      <vt:lpstr>PowerPoint-Präsentation</vt:lpstr>
      <vt:lpstr>Hinweis:</vt:lpstr>
      <vt:lpstr>In welchen Beziehungen/Konstellationen  findet häusliche Gewalt statt?</vt:lpstr>
      <vt:lpstr>3 Formen von häuslicher Gewalt </vt:lpstr>
      <vt:lpstr>PowerPoint-Präsentation</vt:lpstr>
      <vt:lpstr>2. Psychische Gewalt (2)</vt:lpstr>
      <vt:lpstr>3. Sexuelle Gewalt</vt:lpstr>
      <vt:lpstr>Welche Signale können auf häusliche Gewalt hinweisen? </vt:lpstr>
      <vt:lpstr>Welche Signale können auf häusliche Gewalt hinweisen? (2)</vt:lpstr>
      <vt:lpstr>Was für Möglichkeiten gibt es für Aussenstehende? </vt:lpstr>
      <vt:lpstr>Was für Möglichkeiten gibt es für Aussenstehende? (2)</vt:lpstr>
      <vt:lpstr>Was für Möglichkeiten gibt es für Direktbetroffene?</vt:lpstr>
      <vt:lpstr>Rechtliche Möglichkeiten, um eine Gefahr abzuwenden </vt:lpstr>
      <vt:lpstr>Rechtliche Möglichkeiten, um Gefahr  abzuwenden </vt:lpstr>
      <vt:lpstr>Rechtliche Möglichkeiten, um Gefahr  abzuwenden </vt:lpstr>
      <vt:lpstr>Rechtliche Möglichkeiten, um Gefahr abzuwenden </vt:lpstr>
      <vt:lpstr>Beratungsstellen/wichtige Adressen</vt:lpstr>
      <vt:lpstr>Vielen Dank für das Interesse</vt:lpstr>
      <vt:lpstr>Fragen?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Rechte und Pflichten für und mit Lernenden</dc:title>
  <dc:creator>Denise Gilli</dc:creator>
  <cp:lastModifiedBy>Microsoft Office User</cp:lastModifiedBy>
  <cp:revision>21</cp:revision>
  <dcterms:created xsi:type="dcterms:W3CDTF">2023-02-04T10:27:42Z</dcterms:created>
  <dcterms:modified xsi:type="dcterms:W3CDTF">2023-09-20T20:12:00Z</dcterms:modified>
</cp:coreProperties>
</file>