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14" r:id="rId2"/>
    <p:sldId id="354" r:id="rId3"/>
    <p:sldId id="497" r:id="rId4"/>
    <p:sldId id="585" r:id="rId5"/>
    <p:sldId id="563" r:id="rId6"/>
    <p:sldId id="613" r:id="rId7"/>
    <p:sldId id="612" r:id="rId8"/>
    <p:sldId id="689" r:id="rId9"/>
    <p:sldId id="564" r:id="rId10"/>
    <p:sldId id="630" r:id="rId11"/>
    <p:sldId id="617" r:id="rId12"/>
    <p:sldId id="693" r:id="rId13"/>
    <p:sldId id="696" r:id="rId14"/>
    <p:sldId id="663" r:id="rId15"/>
    <p:sldId id="670" r:id="rId16"/>
    <p:sldId id="671" r:id="rId17"/>
    <p:sldId id="692" r:id="rId18"/>
    <p:sldId id="694" r:id="rId19"/>
    <p:sldId id="591" r:id="rId20"/>
    <p:sldId id="695" r:id="rId21"/>
    <p:sldId id="616" r:id="rId22"/>
    <p:sldId id="588" r:id="rId23"/>
    <p:sldId id="589" r:id="rId24"/>
    <p:sldId id="615" r:id="rId25"/>
    <p:sldId id="590" r:id="rId26"/>
    <p:sldId id="697" r:id="rId27"/>
    <p:sldId id="587" r:id="rId28"/>
    <p:sldId id="690" r:id="rId29"/>
    <p:sldId id="620" r:id="rId30"/>
    <p:sldId id="621" r:id="rId31"/>
    <p:sldId id="628" r:id="rId32"/>
    <p:sldId id="627" r:id="rId33"/>
    <p:sldId id="626" r:id="rId34"/>
    <p:sldId id="619" r:id="rId35"/>
    <p:sldId id="698" r:id="rId36"/>
    <p:sldId id="699" r:id="rId37"/>
    <p:sldId id="673" r:id="rId38"/>
    <p:sldId id="634" r:id="rId39"/>
    <p:sldId id="640" r:id="rId40"/>
    <p:sldId id="701" r:id="rId41"/>
    <p:sldId id="633" r:id="rId42"/>
    <p:sldId id="648" r:id="rId43"/>
    <p:sldId id="700" r:id="rId44"/>
    <p:sldId id="668" r:id="rId45"/>
    <p:sldId id="649" r:id="rId46"/>
    <p:sldId id="650" r:id="rId47"/>
    <p:sldId id="651" r:id="rId48"/>
    <p:sldId id="652" r:id="rId49"/>
    <p:sldId id="653" r:id="rId50"/>
    <p:sldId id="655" r:id="rId51"/>
    <p:sldId id="643" r:id="rId52"/>
    <p:sldId id="645" r:id="rId53"/>
    <p:sldId id="592" r:id="rId54"/>
    <p:sldId id="593" r:id="rId55"/>
    <p:sldId id="594" r:id="rId56"/>
    <p:sldId id="595" r:id="rId57"/>
    <p:sldId id="656" r:id="rId58"/>
    <p:sldId id="658" r:id="rId59"/>
    <p:sldId id="659" r:id="rId60"/>
    <p:sldId id="703" r:id="rId61"/>
    <p:sldId id="644" r:id="rId62"/>
    <p:sldId id="702" r:id="rId63"/>
    <p:sldId id="675" r:id="rId64"/>
    <p:sldId id="672" r:id="rId65"/>
    <p:sldId id="674" r:id="rId66"/>
    <p:sldId id="669" r:id="rId67"/>
    <p:sldId id="676" r:id="rId68"/>
    <p:sldId id="704" r:id="rId69"/>
    <p:sldId id="581" r:id="rId70"/>
    <p:sldId id="389" r:id="rId71"/>
  </p:sldIdLst>
  <p:sldSz cx="12192000" cy="6858000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3924" autoAdjust="0"/>
  </p:normalViewPr>
  <p:slideViewPr>
    <p:cSldViewPr snapToObjects="1">
      <p:cViewPr varScale="1">
        <p:scale>
          <a:sx n="101" d="100"/>
          <a:sy n="101" d="100"/>
        </p:scale>
        <p:origin x="144" y="4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738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Refresher für Techn. SterilisationsassistentInnen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9CF6B-D1F1-6D46-9364-A6D454D49BDE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CD178-A325-474A-9142-E92A2437178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58707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Refresher für Techn. SterilisationsassistentInnen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95F30-0AEB-E348-AA4B-954513252BA9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5CD2-B98D-2647-A8B9-248C62BCB43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2179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35CD2-B98D-2647-A8B9-248C62BCB43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064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35CD2-B98D-2647-A8B9-248C62BCB43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856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35CD2-B98D-2647-A8B9-248C62BCB43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855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35CD2-B98D-2647-A8B9-248C62BCB43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46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35CD2-B98D-2647-A8B9-248C62BCB43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0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35CD2-B98D-2647-A8B9-248C62BCB438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750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35CD2-B98D-2647-A8B9-248C62BCB438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941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aseline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35CD2-B98D-2647-A8B9-248C62BCB438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633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801E7B-792D-4FDF-941C-D84E1D7C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606080" cy="365125"/>
          </a:xfrm>
          <a:prstGeom prst="rect">
            <a:avLst/>
          </a:prstGeom>
        </p:spPr>
        <p:txBody>
          <a:bodyPr/>
          <a:lstStyle/>
          <a:p>
            <a:fld id="{DE607A49-93FB-4AD9-A9B5-F762D08C727C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8" name="Foliennummernplatzhalter 8">
            <a:extLst>
              <a:ext uri="{FF2B5EF4-FFF2-40B4-BE49-F238E27FC236}">
                <a16:creationId xmlns:a16="http://schemas.microsoft.com/office/drawing/2014/main" id="{7CD21DDB-5B4B-40C7-9670-297C5889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5520" y="6351658"/>
            <a:ext cx="1440160" cy="365125"/>
          </a:xfrm>
        </p:spPr>
        <p:txBody>
          <a:bodyPr/>
          <a:lstStyle>
            <a:lvl1pPr algn="ctr">
              <a:defRPr/>
            </a:lvl1pPr>
          </a:lstStyle>
          <a:p>
            <a:fld id="{759A56AC-5799-4741-84FB-5505E396AF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83C6DA2-D2DC-4B83-85CD-FE292D973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5680" y="6356351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48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B69EB14B-E96B-4ACF-9C0C-E07CF954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606080" cy="365125"/>
          </a:xfrm>
          <a:prstGeom prst="rect">
            <a:avLst/>
          </a:prstGeom>
        </p:spPr>
        <p:txBody>
          <a:bodyPr/>
          <a:lstStyle/>
          <a:p>
            <a:fld id="{DE607A49-93FB-4AD9-A9B5-F762D08C727C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10" name="Foliennummernplatzhalter 8">
            <a:extLst>
              <a:ext uri="{FF2B5EF4-FFF2-40B4-BE49-F238E27FC236}">
                <a16:creationId xmlns:a16="http://schemas.microsoft.com/office/drawing/2014/main" id="{60DBE906-E5A2-41A7-A427-A295DF3E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5520" y="6351658"/>
            <a:ext cx="1440160" cy="365125"/>
          </a:xfrm>
        </p:spPr>
        <p:txBody>
          <a:bodyPr/>
          <a:lstStyle>
            <a:lvl1pPr algn="ctr">
              <a:defRPr/>
            </a:lvl1pPr>
          </a:lstStyle>
          <a:p>
            <a:fld id="{759A56AC-5799-4741-84FB-5505E396AF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6E2E9D1-4078-4308-90B7-F96C6DADD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5680" y="6356351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19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10" name="Datumsplatzhalter 6">
            <a:extLst>
              <a:ext uri="{FF2B5EF4-FFF2-40B4-BE49-F238E27FC236}">
                <a16:creationId xmlns:a16="http://schemas.microsoft.com/office/drawing/2014/main" id="{B86E7906-683D-423B-A268-057148EE6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606080" cy="365125"/>
          </a:xfrm>
          <a:prstGeom prst="rect">
            <a:avLst/>
          </a:prstGeom>
        </p:spPr>
        <p:txBody>
          <a:bodyPr/>
          <a:lstStyle/>
          <a:p>
            <a:fld id="{DE607A49-93FB-4AD9-A9B5-F762D08C727C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5E51C796-04BE-4F34-8B7E-8AEFB549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5520" y="6351658"/>
            <a:ext cx="1440160" cy="365125"/>
          </a:xfrm>
        </p:spPr>
        <p:txBody>
          <a:bodyPr/>
          <a:lstStyle>
            <a:lvl1pPr algn="ctr">
              <a:defRPr/>
            </a:lvl1pPr>
          </a:lstStyle>
          <a:p>
            <a:fld id="{759A56AC-5799-4741-84FB-5505E396AF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61A50EF-8E48-48B6-B0C3-BD77BEB86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5680" y="6356351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164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606080" cy="365125"/>
          </a:xfrm>
          <a:prstGeom prst="rect">
            <a:avLst/>
          </a:prstGeom>
        </p:spPr>
        <p:txBody>
          <a:bodyPr/>
          <a:lstStyle/>
          <a:p>
            <a:fld id="{DE607A49-93FB-4AD9-A9B5-F762D08C727C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1775520" y="6351658"/>
            <a:ext cx="1440160" cy="365125"/>
          </a:xfrm>
        </p:spPr>
        <p:txBody>
          <a:bodyPr/>
          <a:lstStyle>
            <a:lvl1pPr algn="ctr">
              <a:defRPr/>
            </a:lvl1pPr>
          </a:lstStyle>
          <a:p>
            <a:fld id="{759A56AC-5799-4741-84FB-5505E396AF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C87FD579-3419-4692-8EAD-C774C486E14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15680" y="6356351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15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C44790F-B653-4561-A4E7-6F023832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606080" cy="365125"/>
          </a:xfrm>
          <a:prstGeom prst="rect">
            <a:avLst/>
          </a:prstGeom>
        </p:spPr>
        <p:txBody>
          <a:bodyPr/>
          <a:lstStyle/>
          <a:p>
            <a:fld id="{DE607A49-93FB-4AD9-A9B5-F762D08C727C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8" name="Foliennummernplatzhalter 8">
            <a:extLst>
              <a:ext uri="{FF2B5EF4-FFF2-40B4-BE49-F238E27FC236}">
                <a16:creationId xmlns:a16="http://schemas.microsoft.com/office/drawing/2014/main" id="{87368CDC-2B44-453E-BE1F-D937A05E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75520" y="6351658"/>
            <a:ext cx="1440160" cy="365125"/>
          </a:xfrm>
        </p:spPr>
        <p:txBody>
          <a:bodyPr/>
          <a:lstStyle>
            <a:lvl1pPr algn="ctr">
              <a:defRPr/>
            </a:lvl1pPr>
          </a:lstStyle>
          <a:p>
            <a:fld id="{759A56AC-5799-4741-84FB-5505E396AF7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7DE628-42C4-4CDC-BED8-40C0A5C5B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5680" y="6356351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356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60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67D27-E944-4389-856C-152BF73E3816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15680" y="6356351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76320" y="6356351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A56AC-5799-4741-84FB-5505E396AF7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D4BDFD0-3549-4AC2-8119-0D06837006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488" y="6250472"/>
            <a:ext cx="1330608" cy="4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1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 cap="small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5.png"/><Relationship Id="rId4" Type="http://schemas.openxmlformats.org/officeDocument/2006/relationships/image" Target="../media/image9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hyperlink" Target="mailto:info@allemannacademy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209800" y="354843"/>
            <a:ext cx="7772400" cy="3630303"/>
          </a:xfrm>
        </p:spPr>
        <p:txBody>
          <a:bodyPr>
            <a:normAutofit/>
          </a:bodyPr>
          <a:lstStyle/>
          <a:p>
            <a:r>
              <a:rPr lang="de-DE" sz="5400" b="1" dirty="0"/>
              <a:t>Qualitätsstandards im Bereich der Sterilisation</a:t>
            </a:r>
            <a:endParaRPr lang="de-DE" sz="54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2895600" y="3954438"/>
            <a:ext cx="6400800" cy="1752600"/>
          </a:xfrm>
        </p:spPr>
        <p:txBody>
          <a:bodyPr>
            <a:normAutofit/>
          </a:bodyPr>
          <a:lstStyle/>
          <a:p>
            <a:pPr lvl="0"/>
            <a:r>
              <a:rPr lang="de-CH" i="1" dirty="0"/>
              <a:t>Was muss ich für eine korrekte Sterilisation vom Medizinprodukten beachten?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5588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AD189D99-DCEC-4E7D-BCB7-F6A28382906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10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3F64A67-7E78-5B70-56DA-B6E2FF9A71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-14799"/>
            <a:ext cx="9144000" cy="610809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26E17F8-FF11-4309-B324-9EE4C4000C8F}"/>
              </a:ext>
            </a:extLst>
          </p:cNvPr>
          <p:cNvSpPr txBox="1">
            <a:spLocks/>
          </p:cNvSpPr>
          <p:nvPr/>
        </p:nvSpPr>
        <p:spPr>
          <a:xfrm>
            <a:off x="3103160" y="5761640"/>
            <a:ext cx="6048672" cy="9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small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www.kantonsapotheker.ch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8C992123-8209-4409-A1AD-1041BEC46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555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 Hygieneplan - Qualitätssicherungssystem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11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E39BB79-ADA3-1DF9-AA73-22C222589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00" y="1772816"/>
            <a:ext cx="9720000" cy="213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1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3.1 QSS / Hygieneplan, angepasst an die Praxisstruktur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12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E39BB79-ADA3-1DF9-AA73-22C2225892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000" y="2159859"/>
            <a:ext cx="9720000" cy="405045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887F021-4A37-EEC3-4BA8-F25E78A443BC}"/>
              </a:ext>
            </a:extLst>
          </p:cNvPr>
          <p:cNvGrpSpPr/>
          <p:nvPr/>
        </p:nvGrpSpPr>
        <p:grpSpPr>
          <a:xfrm>
            <a:off x="1236000" y="2996952"/>
            <a:ext cx="9720000" cy="2016224"/>
            <a:chOff x="123292" y="4149080"/>
            <a:chExt cx="8913204" cy="2016224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62003B42-D77F-FB8E-4E9B-A97E84FB791A}"/>
                </a:ext>
              </a:extLst>
            </p:cNvPr>
            <p:cNvSpPr/>
            <p:nvPr/>
          </p:nvSpPr>
          <p:spPr>
            <a:xfrm>
              <a:off x="123292" y="4149080"/>
              <a:ext cx="8913204" cy="20162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502B746F-C3E0-579F-8475-86F10EA35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000" y="4347111"/>
              <a:ext cx="8640000" cy="1530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6378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3.2 Technische Dokumentation der Wiederaufbereitungsgeräte vorhanden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13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2C653CA-CC63-C1EC-0DD3-A5A190F664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000" y="3140969"/>
            <a:ext cx="9720000" cy="6058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26CADFE-DBFB-0337-1C72-84A63A8E6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533" y="1417639"/>
            <a:ext cx="6224934" cy="52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009D166F-EDD7-B852-B176-E589AA160D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048" y="896651"/>
            <a:ext cx="5183187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Wartung</a:t>
            </a:r>
            <a:endParaRPr lang="de-DE" cap="small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14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3B613841-B3C3-B9E4-8237-8FB09E192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880" y="1269240"/>
            <a:ext cx="200664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33D1485F-909B-732C-91E1-092E375EE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69" y="1268760"/>
            <a:ext cx="4052611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430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Wartung</a:t>
            </a:r>
            <a:endParaRPr lang="de-DE" cap="small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15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3" name="Picture 2" descr="E:\Martin Iseli\20151015_105903.jpg">
            <a:extLst>
              <a:ext uri="{FF2B5EF4-FFF2-40B4-BE49-F238E27FC236}">
                <a16:creationId xmlns:a16="http://schemas.microsoft.com/office/drawing/2014/main" id="{DF39B2ED-7ABC-D819-F8D4-5DD7E9C09A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6000" y="1305304"/>
            <a:ext cx="864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5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Wartung</a:t>
            </a:r>
            <a:endParaRPr lang="de-DE" cap="small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16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7" name="Picture 2" descr="E:\Martin Iseli\20150930_141633.jpg">
            <a:extLst>
              <a:ext uri="{FF2B5EF4-FFF2-40B4-BE49-F238E27FC236}">
                <a16:creationId xmlns:a16="http://schemas.microsoft.com/office/drawing/2014/main" id="{6730CF40-7ECC-08D4-4CFF-BE7D8DB456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472" y="1178237"/>
            <a:ext cx="2834999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Martin Iseli\20150930_141641.jpg">
            <a:extLst>
              <a:ext uri="{FF2B5EF4-FFF2-40B4-BE49-F238E27FC236}">
                <a16:creationId xmlns:a16="http://schemas.microsoft.com/office/drawing/2014/main" id="{C32ADFEC-4876-4530-CCEB-2F2734BBC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35" y="1178237"/>
            <a:ext cx="2835001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4CFD153-8C49-5923-C158-5FB61B6A90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"/>
          <a:stretch/>
        </p:blipFill>
        <p:spPr>
          <a:xfrm rot="5400000">
            <a:off x="3621863" y="2150065"/>
            <a:ext cx="50400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50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3.3 Wiederaufbereitung gemäss Herstellerangaben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17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0F243F5-6929-59D0-B67A-F6D285387B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000" y="3140968"/>
            <a:ext cx="9720000" cy="6799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F661FA5-E7BC-A7A4-612C-67889315B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1480258"/>
            <a:ext cx="6192688" cy="47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8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4 Personal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18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659315-5926-9536-1D12-BCC3DF5D4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00" y="1124744"/>
            <a:ext cx="9720000" cy="2202497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C4EF580-0A2A-B33E-A076-7EEDE2211F4D}"/>
              </a:ext>
            </a:extLst>
          </p:cNvPr>
          <p:cNvGrpSpPr/>
          <p:nvPr/>
        </p:nvGrpSpPr>
        <p:grpSpPr>
          <a:xfrm>
            <a:off x="1236000" y="3573016"/>
            <a:ext cx="9720000" cy="2448272"/>
            <a:chOff x="1631504" y="3573016"/>
            <a:chExt cx="8856984" cy="2448272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EC793CE9-3F97-332B-8BAC-EB1ABFE8E5C4}"/>
                </a:ext>
              </a:extLst>
            </p:cNvPr>
            <p:cNvSpPr/>
            <p:nvPr/>
          </p:nvSpPr>
          <p:spPr>
            <a:xfrm>
              <a:off x="1631504" y="3573016"/>
              <a:ext cx="8856984" cy="24482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017AB0B-5A07-CAF6-DE84-649BB60E2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76000" y="3717032"/>
              <a:ext cx="8640000" cy="2160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3136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Verantwortungen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/>
              <a:t>Der Betreiber trägt die </a:t>
            </a:r>
            <a:br>
              <a:rPr lang="de-CH" dirty="0"/>
            </a:br>
            <a:r>
              <a:rPr lang="de-CH" dirty="0"/>
              <a:t>Verantwortung für die </a:t>
            </a:r>
            <a:br>
              <a:rPr lang="de-CH" dirty="0"/>
            </a:br>
            <a:r>
              <a:rPr lang="de-CH" dirty="0"/>
              <a:t>Aufbereitung der MEP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/>
              <a:t>Wenn die Verantwortung nicht </a:t>
            </a:r>
            <a:br>
              <a:rPr lang="de-CH" dirty="0"/>
            </a:br>
            <a:r>
              <a:rPr lang="de-CH" dirty="0"/>
              <a:t>schriftlich delegiert ist, trägt </a:t>
            </a:r>
            <a:br>
              <a:rPr lang="de-CH" dirty="0"/>
            </a:br>
            <a:r>
              <a:rPr lang="de-CH" dirty="0"/>
              <a:t>die Geschäftsführung bzw. der </a:t>
            </a:r>
            <a:br>
              <a:rPr lang="de-CH" dirty="0"/>
            </a:br>
            <a:r>
              <a:rPr lang="de-CH" dirty="0"/>
              <a:t>Praxisinhaber die Verantwortung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19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CA71F3E-01D6-4D9E-9DB5-AD958C8E2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553" y="1195130"/>
            <a:ext cx="3522538" cy="22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Vorstellung Duri Allemann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5B561BAA-35C6-4E6A-B661-4F562C679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2531" y="1417638"/>
            <a:ext cx="8229599" cy="4675658"/>
          </a:xfrm>
        </p:spPr>
        <p:txBody>
          <a:bodyPr>
            <a:normAutofit/>
          </a:bodyPr>
          <a:lstStyle/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de-DE" sz="2800" dirty="0"/>
              <a:t>Head of Swiss Validation und Validation Expert bei Swiss Validation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de-DE" sz="2800" dirty="0"/>
              <a:t>Gründungs- und Vorstandsmitglied in der </a:t>
            </a:r>
            <a:br>
              <a:rPr lang="de-DE" sz="2800" dirty="0"/>
            </a:br>
            <a:r>
              <a:rPr lang="de-DE" sz="2800" dirty="0"/>
              <a:t>IG WiG Interessengemeinschaft Wiederaufbereitung im Gesundheitswesen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r>
              <a:rPr lang="de-DE" sz="2800" dirty="0"/>
              <a:t>CEO &amp; Founder der Allemann Academy</a:t>
            </a:r>
          </a:p>
          <a:p>
            <a:pPr lvl="1">
              <a:buClr>
                <a:srgbClr val="FF0000"/>
              </a:buClr>
              <a:buFont typeface="Arial"/>
              <a:buChar char="•"/>
            </a:pPr>
            <a:endParaRPr lang="de-DE" dirty="0"/>
          </a:p>
          <a:p>
            <a:pPr lvl="1">
              <a:buClr>
                <a:srgbClr val="FF0000"/>
              </a:buClr>
              <a:buFont typeface="Arial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2</a:t>
            </a:fld>
            <a:endParaRPr lang="de-DE" dirty="0"/>
          </a:p>
        </p:txBody>
      </p:sp>
      <p:pic>
        <p:nvPicPr>
          <p:cNvPr id="25" name="Inhaltsplatzhalter 4">
            <a:extLst>
              <a:ext uri="{FF2B5EF4-FFF2-40B4-BE49-F238E27FC236}">
                <a16:creationId xmlns:a16="http://schemas.microsoft.com/office/drawing/2014/main" id="{0813FC97-6430-4817-9BE6-BA4B77389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074" y="4509121"/>
            <a:ext cx="6015150" cy="1343485"/>
          </a:xfrm>
          <a:prstGeom prst="rect">
            <a:avLst/>
          </a:prstGeom>
        </p:spPr>
      </p:pic>
      <p:pic>
        <p:nvPicPr>
          <p:cNvPr id="26" name="Grafik 6">
            <a:extLst>
              <a:ext uri="{FF2B5EF4-FFF2-40B4-BE49-F238E27FC236}">
                <a16:creationId xmlns:a16="http://schemas.microsoft.com/office/drawing/2014/main" id="{4A78B348-97BF-4F2B-8C5A-B211F44345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1" y="4509121"/>
            <a:ext cx="1363819" cy="1388465"/>
          </a:xfrm>
          <a:prstGeom prst="rect">
            <a:avLst/>
          </a:prstGeom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3AF636B-25CF-4F9F-A1DB-08233C36BD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6470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 Im Betrieb aufzubereitende Medizinprodukte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20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6BC0E-D3B8-7242-5BD9-A72CD457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00" y="2492896"/>
            <a:ext cx="9720000" cy="18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10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Risikoklassifizierung von MEP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/>
              <a:t>Unkritisch</a:t>
            </a:r>
          </a:p>
          <a:p>
            <a:pPr marL="0" lvl="1" indent="0">
              <a:buNone/>
            </a:pPr>
            <a:endParaRPr lang="de-CH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dirty="0"/>
              <a:t>Kontakt nur mit unversehrter </a:t>
            </a:r>
            <a:br>
              <a:rPr lang="de-CH" dirty="0"/>
            </a:br>
            <a:r>
              <a:rPr lang="de-CH" dirty="0"/>
              <a:t>Haut</a:t>
            </a:r>
          </a:p>
          <a:p>
            <a:pPr marL="0" lvl="1" indent="0">
              <a:buNone/>
            </a:pPr>
            <a:endParaRPr lang="de-CH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dirty="0"/>
              <a:t>Reinigungsverfahren mit </a:t>
            </a:r>
            <a:br>
              <a:rPr lang="de-CH" dirty="0"/>
            </a:br>
            <a:r>
              <a:rPr lang="de-CH" dirty="0"/>
              <a:t>anschliessender Desinfektion </a:t>
            </a:r>
            <a:br>
              <a:rPr lang="de-CH" dirty="0"/>
            </a:br>
            <a:r>
              <a:rPr lang="de-CH" dirty="0"/>
              <a:t>z.B. mit einem Flächen- </a:t>
            </a:r>
            <a:br>
              <a:rPr lang="de-CH" dirty="0"/>
            </a:br>
            <a:r>
              <a:rPr lang="de-CH" dirty="0"/>
              <a:t>Desinfektionsmittel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21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1923BBA-3FE5-4428-A209-BCD9F49C7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0216" y="1249040"/>
            <a:ext cx="2520280" cy="20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B16394B-5FBE-462D-AC52-CE1BE183B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4153" y="4202494"/>
            <a:ext cx="2043171" cy="167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92FFF20-D468-B58C-6C60-76D577CE2E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4112" y="2852936"/>
            <a:ext cx="2136824" cy="115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5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Risikoklassifizierung von MEP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/>
              <a:t>Semikritisch</a:t>
            </a:r>
          </a:p>
          <a:p>
            <a:pPr marL="0" lvl="1" indent="0">
              <a:buNone/>
            </a:pPr>
            <a:endParaRPr lang="de-CH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dirty="0"/>
              <a:t>Kontakt mit Schleimhaut </a:t>
            </a:r>
            <a:br>
              <a:rPr lang="de-CH" dirty="0"/>
            </a:br>
            <a:r>
              <a:rPr lang="de-CH" dirty="0"/>
              <a:t>oder versehrter Haut</a:t>
            </a:r>
          </a:p>
          <a:p>
            <a:pPr marL="0" lvl="1" indent="0">
              <a:buNone/>
            </a:pPr>
            <a:endParaRPr lang="de-CH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dirty="0"/>
              <a:t>Reinigungsverfahren mit </a:t>
            </a:r>
            <a:br>
              <a:rPr lang="de-CH" dirty="0"/>
            </a:br>
            <a:r>
              <a:rPr lang="de-CH" dirty="0"/>
              <a:t>anschliessender chemischer </a:t>
            </a:r>
            <a:br>
              <a:rPr lang="de-CH" dirty="0"/>
            </a:br>
            <a:r>
              <a:rPr lang="de-CH" dirty="0"/>
              <a:t>oder thermischer Desinfektion </a:t>
            </a:r>
            <a:br>
              <a:rPr lang="de-CH" dirty="0"/>
            </a:br>
            <a:endParaRPr lang="de-CH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de-CH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22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1CBAEEFB-5772-47C4-9BE8-C81DE9755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168" y="3563044"/>
            <a:ext cx="1810172" cy="181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03AD0A5-5304-A79F-95D5-B8412333A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877" y="1600201"/>
            <a:ext cx="3650754" cy="15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Risikoklassifizierung von MEP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/>
              <a:t>Kritisch</a:t>
            </a:r>
          </a:p>
          <a:p>
            <a:pPr marL="0" lvl="1" indent="0">
              <a:buNone/>
            </a:pPr>
            <a:endParaRPr lang="de-CH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dirty="0"/>
              <a:t>Kontakt mit Blut oder </a:t>
            </a:r>
            <a:br>
              <a:rPr lang="de-CH" dirty="0"/>
            </a:br>
            <a:r>
              <a:rPr lang="de-CH" dirty="0"/>
              <a:t>anderen sterilen </a:t>
            </a:r>
            <a:br>
              <a:rPr lang="de-CH" dirty="0"/>
            </a:br>
            <a:r>
              <a:rPr lang="de-CH" dirty="0"/>
              <a:t>Körperteilen</a:t>
            </a:r>
          </a:p>
          <a:p>
            <a:pPr marL="0" lvl="1" indent="0">
              <a:buNone/>
            </a:pPr>
            <a:endParaRPr lang="de-CH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dirty="0"/>
              <a:t>Reinigungs- und </a:t>
            </a:r>
            <a:br>
              <a:rPr lang="de-CH" dirty="0"/>
            </a:br>
            <a:r>
              <a:rPr lang="de-CH" dirty="0"/>
              <a:t>Desinfektionsverfahren mit </a:t>
            </a:r>
            <a:br>
              <a:rPr lang="de-CH" dirty="0"/>
            </a:br>
            <a:r>
              <a:rPr lang="de-CH" dirty="0"/>
              <a:t>Anschliessender Sterilisation</a:t>
            </a:r>
            <a:br>
              <a:rPr lang="de-CH" dirty="0"/>
            </a:br>
            <a:endParaRPr lang="de-CH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de-CH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23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E61518BB-3439-4EA1-BB17-96086577F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8620" y="4705516"/>
            <a:ext cx="2520000" cy="10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86B8D57-A18C-CFC1-24C6-D617CE8828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8620" y="1562697"/>
            <a:ext cx="2520000" cy="84402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3AF570F-D417-B8B6-4C72-51B9E19CE4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8620" y="2730182"/>
            <a:ext cx="2520000" cy="16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2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Risikoklassifizierung von MEP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24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5315EA0-9CD2-179A-9BC3-65A12DB7D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00" y="1124744"/>
            <a:ext cx="9720000" cy="4910291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770BDDC-1DD7-997E-6470-980D47422865}"/>
              </a:ext>
            </a:extLst>
          </p:cNvPr>
          <p:cNvSpPr/>
          <p:nvPr/>
        </p:nvSpPr>
        <p:spPr>
          <a:xfrm>
            <a:off x="1055440" y="4437112"/>
            <a:ext cx="9900560" cy="15979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6559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25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6D67785-DDCC-4C07-ADBB-8643B1A32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823" y="0"/>
            <a:ext cx="8562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70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6 Organisation / Räumlichkeiten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26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448D6F1-F94F-1E1F-118E-47CFA616F0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000" y="1160748"/>
            <a:ext cx="9720000" cy="162018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3CADBB2-92E7-167B-1F23-ED3B15FCB703}"/>
              </a:ext>
            </a:extLst>
          </p:cNvPr>
          <p:cNvGrpSpPr/>
          <p:nvPr/>
        </p:nvGrpSpPr>
        <p:grpSpPr>
          <a:xfrm>
            <a:off x="1236000" y="2852936"/>
            <a:ext cx="9720000" cy="3384376"/>
            <a:chOff x="149553" y="2780928"/>
            <a:chExt cx="8886942" cy="3384376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0B03362-9338-2B9E-BC72-EE44372B0DCF}"/>
                </a:ext>
              </a:extLst>
            </p:cNvPr>
            <p:cNvSpPr/>
            <p:nvPr/>
          </p:nvSpPr>
          <p:spPr>
            <a:xfrm>
              <a:off x="149553" y="2780928"/>
              <a:ext cx="8886942" cy="33843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E42BEE5F-596C-0469-2702-F5D72593F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447" y="2924944"/>
              <a:ext cx="8640000" cy="3024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2488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Räumlichkeiten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27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13" name="Inhaltsplatzhalter 6">
            <a:extLst>
              <a:ext uri="{FF2B5EF4-FFF2-40B4-BE49-F238E27FC236}">
                <a16:creationId xmlns:a16="http://schemas.microsoft.com/office/drawing/2014/main" id="{08F79939-8ADB-1CFF-E761-8EE62ABF9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6" y="1365332"/>
            <a:ext cx="7416824" cy="4954745"/>
          </a:xfrm>
        </p:spPr>
      </p:pic>
    </p:spTree>
    <p:extLst>
      <p:ext uri="{BB962C8B-B14F-4D97-AF65-F5344CB8AC3E}">
        <p14:creationId xmlns:p14="http://schemas.microsoft.com/office/powerpoint/2010/main" val="1841324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Räumlichkeiten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>
                <a:solidFill>
                  <a:srgbClr val="FF0000"/>
                </a:solidFill>
              </a:rPr>
              <a:t>Rote Zone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FF0000"/>
                </a:solidFill>
              </a:rPr>
              <a:t>Deponieren von gebrauchten Instrumenten, Reinigung und Desinfektion und Abfallentsorgung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de-CH" dirty="0">
              <a:solidFill>
                <a:srgbClr val="FF0000"/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>
                <a:solidFill>
                  <a:srgbClr val="FFC000"/>
                </a:solidFill>
              </a:rPr>
              <a:t>Gelbe Zone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FFC000"/>
                </a:solidFill>
              </a:rPr>
              <a:t>Instrumentenkontrolle/Pflege und Verpacken</a:t>
            </a:r>
          </a:p>
          <a:p>
            <a:pPr marL="0" lvl="1" indent="0">
              <a:buNone/>
            </a:pPr>
            <a:endParaRPr lang="de-CH" dirty="0">
              <a:solidFill>
                <a:srgbClr val="FFC000"/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>
                <a:solidFill>
                  <a:srgbClr val="92D050"/>
                </a:solidFill>
              </a:rPr>
              <a:t>Grüne Zone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92D050"/>
                </a:solidFill>
              </a:rPr>
              <a:t>Sterilisation und Lagerung</a:t>
            </a:r>
          </a:p>
          <a:p>
            <a:pPr marL="0" lvl="1" indent="0">
              <a:buNone/>
            </a:pPr>
            <a:endParaRPr lang="de-CH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28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2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29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5E2A801-AA08-2E7A-EDDC-FFEDD328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1748" y="0"/>
            <a:ext cx="9108504" cy="68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Ausbildungen Duri Allemann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5B561BAA-35C6-4E6A-B661-4F562C679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1" y="1598844"/>
            <a:ext cx="8430929" cy="4494452"/>
          </a:xfrm>
        </p:spPr>
        <p:txBody>
          <a:bodyPr>
            <a:normAutofit/>
          </a:bodyPr>
          <a:lstStyle/>
          <a:p>
            <a:pPr lvl="1"/>
            <a:r>
              <a:rPr lang="de-DE" sz="2800" dirty="0"/>
              <a:t>Fachkunde I</a:t>
            </a:r>
          </a:p>
          <a:p>
            <a:pPr lvl="1"/>
            <a:r>
              <a:rPr lang="de-DE" sz="2800" dirty="0"/>
              <a:t>Fachkunde II</a:t>
            </a:r>
          </a:p>
          <a:p>
            <a:pPr lvl="1"/>
            <a:r>
              <a:rPr lang="de-DE" sz="2800" dirty="0"/>
              <a:t>Fachkunde III: Modul D </a:t>
            </a:r>
            <a:br>
              <a:rPr lang="de-DE" sz="2800" dirty="0"/>
            </a:br>
            <a:r>
              <a:rPr lang="de-DE" sz="2800" dirty="0"/>
              <a:t>Qualitätsmanagement</a:t>
            </a:r>
          </a:p>
          <a:p>
            <a:pPr lvl="1"/>
            <a:r>
              <a:rPr lang="de-DE" sz="2800" dirty="0"/>
              <a:t>Fachkunde III: Modul E </a:t>
            </a:r>
            <a:br>
              <a:rPr lang="de-DE" sz="2800" dirty="0"/>
            </a:br>
            <a:r>
              <a:rPr lang="de-DE" sz="2800" dirty="0"/>
              <a:t>Validierungen </a:t>
            </a:r>
          </a:p>
          <a:p>
            <a:pPr lvl="1"/>
            <a:r>
              <a:rPr lang="de-DE" sz="2800" dirty="0"/>
              <a:t>Sachkunde Endoskopie </a:t>
            </a:r>
          </a:p>
          <a:p>
            <a:pPr marL="457200" lvl="1" indent="0">
              <a:buNone/>
            </a:pPr>
            <a:endParaRPr lang="de-DE" dirty="0"/>
          </a:p>
          <a:p>
            <a:pPr lvl="1">
              <a:buClr>
                <a:srgbClr val="FF0000"/>
              </a:buClr>
              <a:buFont typeface="Arial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3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CE3C289-F9E1-4F74-BEBB-C04BDBB4A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4256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30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3C8BA86-5707-F9BE-EEA7-A6E1CC3B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496" y="548680"/>
            <a:ext cx="4319880" cy="5759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E9EF9F4-837B-A05C-B0EE-92A6E133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006" y="1340768"/>
            <a:ext cx="5513048" cy="41347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01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31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F8E4527-3D59-35A7-AAEF-4B2E2B4675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4625"/>
            <a:ext cx="9144000" cy="60967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E7CB27C-3E5D-2A93-3953-E950E6CA2BF0}"/>
              </a:ext>
            </a:extLst>
          </p:cNvPr>
          <p:cNvSpPr txBox="1"/>
          <p:nvPr/>
        </p:nvSpPr>
        <p:spPr>
          <a:xfrm>
            <a:off x="1547372" y="575694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Quelle: Häubi AG</a:t>
            </a:r>
          </a:p>
        </p:txBody>
      </p:sp>
    </p:spTree>
    <p:extLst>
      <p:ext uri="{BB962C8B-B14F-4D97-AF65-F5344CB8AC3E}">
        <p14:creationId xmlns:p14="http://schemas.microsoft.com/office/powerpoint/2010/main" val="2762336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32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85C49E-0900-FCDF-6E5B-A87A08AD81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8594"/>
            <a:ext cx="9144000" cy="60967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E7CB27C-3E5D-2A93-3953-E950E6CA2BF0}"/>
              </a:ext>
            </a:extLst>
          </p:cNvPr>
          <p:cNvSpPr txBox="1"/>
          <p:nvPr/>
        </p:nvSpPr>
        <p:spPr>
          <a:xfrm>
            <a:off x="1547372" y="575694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Quelle: Häubi AG</a:t>
            </a:r>
          </a:p>
        </p:txBody>
      </p:sp>
    </p:spTree>
    <p:extLst>
      <p:ext uri="{BB962C8B-B14F-4D97-AF65-F5344CB8AC3E}">
        <p14:creationId xmlns:p14="http://schemas.microsoft.com/office/powerpoint/2010/main" val="3660879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33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654E3-AB57-2BA3-38BD-464A44254C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8594"/>
            <a:ext cx="9144000" cy="60967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E7CB27C-3E5D-2A93-3953-E950E6CA2BF0}"/>
              </a:ext>
            </a:extLst>
          </p:cNvPr>
          <p:cNvSpPr txBox="1"/>
          <p:nvPr/>
        </p:nvSpPr>
        <p:spPr>
          <a:xfrm>
            <a:off x="1547372" y="575694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Quelle: Häubi AG</a:t>
            </a:r>
          </a:p>
        </p:txBody>
      </p:sp>
    </p:spTree>
    <p:extLst>
      <p:ext uri="{BB962C8B-B14F-4D97-AF65-F5344CB8AC3E}">
        <p14:creationId xmlns:p14="http://schemas.microsoft.com/office/powerpoint/2010/main" val="2617153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Räumlichkeiten Schutzmassnahmen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>
              <a:solidFill>
                <a:srgbClr val="FF0000"/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>
                <a:solidFill>
                  <a:srgbClr val="FF0000"/>
                </a:solidFill>
              </a:rPr>
              <a:t>Rote Zone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de-CH" dirty="0">
              <a:solidFill>
                <a:srgbClr val="FF0000"/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>
                <a:solidFill>
                  <a:srgbClr val="FFC000"/>
                </a:solidFill>
              </a:rPr>
              <a:t>Gelbe Zone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>
              <a:solidFill>
                <a:srgbClr val="FFC000"/>
              </a:solidFill>
            </a:endParaRPr>
          </a:p>
          <a:p>
            <a:pPr marL="0" lvl="1" indent="0">
              <a:buNone/>
            </a:pPr>
            <a:endParaRPr lang="de-CH" dirty="0">
              <a:solidFill>
                <a:srgbClr val="FFC000"/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>
                <a:solidFill>
                  <a:srgbClr val="92D050"/>
                </a:solidFill>
              </a:rPr>
              <a:t>Grüne Zone</a:t>
            </a:r>
          </a:p>
          <a:p>
            <a:pPr marL="0" lvl="1" indent="0">
              <a:buNone/>
            </a:pPr>
            <a:endParaRPr lang="de-CH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34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95B8247-8654-3DCA-3C14-E22CE40C4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08" y="1307734"/>
            <a:ext cx="3780000" cy="21212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89C2A86-FCA9-B6FF-8681-DE8C89CFAA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432" y="3573016"/>
            <a:ext cx="3960000" cy="25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7 Wiederaufbereitung kritischer MP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35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F071D58-6753-373B-A291-039A2160223C}"/>
              </a:ext>
            </a:extLst>
          </p:cNvPr>
          <p:cNvGrpSpPr/>
          <p:nvPr/>
        </p:nvGrpSpPr>
        <p:grpSpPr>
          <a:xfrm>
            <a:off x="1236000" y="1372744"/>
            <a:ext cx="9720000" cy="4606943"/>
            <a:chOff x="1236000" y="1372744"/>
            <a:chExt cx="9720000" cy="4606943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662CB2A-7466-45BB-656F-CBBCA22EA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6000" y="1372744"/>
              <a:ext cx="9720000" cy="4606943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982E481-3571-2092-BDF9-7CE7726887D2}"/>
                </a:ext>
              </a:extLst>
            </p:cNvPr>
            <p:cNvSpPr/>
            <p:nvPr/>
          </p:nvSpPr>
          <p:spPr>
            <a:xfrm>
              <a:off x="1415480" y="2924944"/>
              <a:ext cx="9540520" cy="7200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2506797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8 Desinfektion und Reinigung mit RDG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36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C080C8-E9CF-2984-B74B-79FE472F6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00" y="1950273"/>
            <a:ext cx="9720000" cy="332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91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7.4 Folienbeutel / Weichverpackung 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37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33AFCA7-66FB-4E0B-4C03-2E47AACF6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" b="7048"/>
          <a:stretch/>
        </p:blipFill>
        <p:spPr>
          <a:xfrm>
            <a:off x="3188043" y="1155732"/>
            <a:ext cx="5862046" cy="2849332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4335DB9-7B6C-1D27-3BBF-69F2C2BC5779}"/>
              </a:ext>
            </a:extLst>
          </p:cNvPr>
          <p:cNvSpPr txBox="1">
            <a:spLocks/>
          </p:cNvSpPr>
          <p:nvPr/>
        </p:nvSpPr>
        <p:spPr>
          <a:xfrm>
            <a:off x="2007116" y="4149080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/>
              <a:t>Sterilisationsverpackungen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3000" dirty="0"/>
              <a:t>Aufrechterhaltung der Sterilität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3000" dirty="0"/>
              <a:t>Sterilisation darf Verpackung nicht beschädigen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3000" dirty="0"/>
              <a:t>Dampfdurchdringung muss gegeben sein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3000" dirty="0"/>
              <a:t>Schutz vor Mikroorganismen, Bakterien etc.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>
              <a:buFont typeface="Wingdings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829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Beladung und Verpackungen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38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4335DB9-7B6C-1D27-3BBF-69F2C2BC5779}"/>
              </a:ext>
            </a:extLst>
          </p:cNvPr>
          <p:cNvSpPr txBox="1">
            <a:spLocks/>
          </p:cNvSpPr>
          <p:nvPr/>
        </p:nvSpPr>
        <p:spPr>
          <a:xfrm>
            <a:off x="2007116" y="3429000"/>
            <a:ext cx="2453718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dirty="0"/>
              <a:t>Verbreiteste Verpackungs-variante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>
              <a:buFont typeface="Wingdings" charset="2"/>
              <a:buChar char="Ø"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A040849-5970-ABD7-437A-F6218640E1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553" y="1478790"/>
            <a:ext cx="2413275" cy="162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A7A99F2-3D07-9BBC-3732-B09B972AA8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110" y="1484944"/>
            <a:ext cx="2350286" cy="162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428E90E-8057-46AA-5FA2-6E6923B0C4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1249" y="1456566"/>
            <a:ext cx="2591441" cy="1620000"/>
          </a:xfrm>
          <a:prstGeom prst="rect">
            <a:avLst/>
          </a:prstGeom>
        </p:spPr>
      </p:pic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D0984F7-9D63-581F-E6B2-743CE9A32515}"/>
              </a:ext>
            </a:extLst>
          </p:cNvPr>
          <p:cNvSpPr txBox="1">
            <a:spLocks/>
          </p:cNvSpPr>
          <p:nvPr/>
        </p:nvSpPr>
        <p:spPr>
          <a:xfrm>
            <a:off x="4314095" y="3409042"/>
            <a:ext cx="2453718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>
              <a:buFont typeface="Wingdings" charset="2"/>
              <a:buChar char="Ø"/>
            </a:pPr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7695BD8-0C7A-A777-FEB4-DA4115435A63}"/>
              </a:ext>
            </a:extLst>
          </p:cNvPr>
          <p:cNvSpPr txBox="1">
            <a:spLocks/>
          </p:cNvSpPr>
          <p:nvPr/>
        </p:nvSpPr>
        <p:spPr>
          <a:xfrm>
            <a:off x="4952113" y="3399329"/>
            <a:ext cx="2453718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dirty="0"/>
              <a:t>Einzig mehrfach verwendbares System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>
              <a:buFont typeface="Wingdings" charset="2"/>
              <a:buChar char="Ø"/>
            </a:pPr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FEE2E53D-FEAD-DAEC-B9E0-E1BF84EC3B44}"/>
              </a:ext>
            </a:extLst>
          </p:cNvPr>
          <p:cNvSpPr txBox="1">
            <a:spLocks/>
          </p:cNvSpPr>
          <p:nvPr/>
        </p:nvSpPr>
        <p:spPr>
          <a:xfrm>
            <a:off x="7897110" y="3369658"/>
            <a:ext cx="2453718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dirty="0"/>
              <a:t>Im nieder- gelassenen Bereichs selten im Einsatz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>
              <a:buFont typeface="Wingdings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2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7.8 Visuelle Kontrolle der </a:t>
            </a:r>
            <a:r>
              <a:rPr lang="de-DE" dirty="0" err="1"/>
              <a:t>Schweissnähte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39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4335DB9-7B6C-1D27-3BBF-69F2C2BC5779}"/>
              </a:ext>
            </a:extLst>
          </p:cNvPr>
          <p:cNvSpPr txBox="1">
            <a:spLocks/>
          </p:cNvSpPr>
          <p:nvPr/>
        </p:nvSpPr>
        <p:spPr>
          <a:xfrm>
            <a:off x="2007116" y="1340768"/>
            <a:ext cx="8322746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800" dirty="0"/>
              <a:t>Siegelnahtkontrolle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800" dirty="0"/>
          </a:p>
          <a:p>
            <a:pPr>
              <a:buFont typeface="Wingdings" panose="05000000000000000000" pitchFamily="2" charset="2"/>
              <a:buChar char="Ø"/>
            </a:pPr>
            <a:endParaRPr lang="de-DE" sz="2800" dirty="0"/>
          </a:p>
          <a:p>
            <a:pPr>
              <a:buFont typeface="Wingdings" panose="05000000000000000000" pitchFamily="2" charset="2"/>
              <a:buChar char="Ø"/>
            </a:pPr>
            <a:endParaRPr lang="de-DE" sz="2800" dirty="0"/>
          </a:p>
          <a:p>
            <a:pPr>
              <a:buFont typeface="Wingdings" panose="05000000000000000000" pitchFamily="2" charset="2"/>
              <a:buChar char="Ø"/>
            </a:pPr>
            <a:endParaRPr lang="de-DE" sz="2800" dirty="0"/>
          </a:p>
          <a:p>
            <a:pPr>
              <a:buFont typeface="Wingdings" panose="05000000000000000000" pitchFamily="2" charset="2"/>
              <a:buChar char="Ø"/>
            </a:pPr>
            <a:endParaRPr lang="de-DE" sz="2800" dirty="0"/>
          </a:p>
          <a:p>
            <a:pPr>
              <a:buFont typeface="Arial" panose="020B0604020202020204" pitchFamily="34" charset="0"/>
              <a:buChar char="•"/>
            </a:pPr>
            <a:endParaRPr lang="de-DE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/>
              <a:t>Tests müssen nicht aufbewahrt werden, es reicht eine Liste mit der Unterschrift des Mitarbeiters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>
              <a:buFont typeface="Wingdings" charset="2"/>
              <a:buChar char="Ø"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1A8047-9E04-F45B-73EB-21295349C7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502" y="2060847"/>
            <a:ext cx="3960000" cy="23634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6721661-ECE0-207E-5AF8-507FF682BE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815" y="1988841"/>
            <a:ext cx="3960000" cy="237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0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AD189D99-DCEC-4E7D-BCB7-F6A28382906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4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26E17F8-FF11-4309-B324-9EE4C4000C8F}"/>
              </a:ext>
            </a:extLst>
          </p:cNvPr>
          <p:cNvSpPr txBox="1">
            <a:spLocks/>
          </p:cNvSpPr>
          <p:nvPr/>
        </p:nvSpPr>
        <p:spPr>
          <a:xfrm>
            <a:off x="1524000" y="334683"/>
            <a:ext cx="9144000" cy="9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small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Regulatorische Grundlagen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978CF1B-F298-4D3C-94BC-61B60A607D5D}"/>
              </a:ext>
            </a:extLst>
          </p:cNvPr>
          <p:cNvSpPr txBox="1"/>
          <p:nvPr/>
        </p:nvSpPr>
        <p:spPr>
          <a:xfrm>
            <a:off x="5706484" y="1712503"/>
            <a:ext cx="7231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de-CH" b="1" dirty="0"/>
              <a:t>MDR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78E5E5A-94AE-43EE-B432-EEF851803312}"/>
              </a:ext>
            </a:extLst>
          </p:cNvPr>
          <p:cNvSpPr txBox="1"/>
          <p:nvPr/>
        </p:nvSpPr>
        <p:spPr>
          <a:xfrm>
            <a:off x="3497839" y="2843644"/>
            <a:ext cx="22682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de-CH" b="1" dirty="0"/>
              <a:t>Epidemiengesetz EpG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41DDC8D-4F07-468E-BBFC-FE4A6A09EF95}"/>
              </a:ext>
            </a:extLst>
          </p:cNvPr>
          <p:cNvSpPr txBox="1"/>
          <p:nvPr/>
        </p:nvSpPr>
        <p:spPr>
          <a:xfrm>
            <a:off x="6395533" y="2843644"/>
            <a:ext cx="22682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de-CH" b="1" dirty="0"/>
              <a:t>Heilmittelgesetz HmG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346931D-0888-4653-A38E-CACBE7B2A5C1}"/>
              </a:ext>
            </a:extLst>
          </p:cNvPr>
          <p:cNvSpPr txBox="1"/>
          <p:nvPr/>
        </p:nvSpPr>
        <p:spPr>
          <a:xfrm>
            <a:off x="2567608" y="3707740"/>
            <a:ext cx="27363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de-CH" b="1" dirty="0"/>
              <a:t>Epidemienverordnung EpV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721AACE-490F-40F9-94FF-47F88E7C4CD2}"/>
              </a:ext>
            </a:extLst>
          </p:cNvPr>
          <p:cNvSpPr txBox="1"/>
          <p:nvPr/>
        </p:nvSpPr>
        <p:spPr>
          <a:xfrm>
            <a:off x="6941344" y="3682947"/>
            <a:ext cx="34448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de-CH" b="1" dirty="0"/>
              <a:t>Medizinprodukteverordnung MpV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D136AF6-B383-4BFC-9C9E-C36E869F412A}"/>
              </a:ext>
            </a:extLst>
          </p:cNvPr>
          <p:cNvSpPr txBox="1"/>
          <p:nvPr/>
        </p:nvSpPr>
        <p:spPr>
          <a:xfrm>
            <a:off x="1919537" y="4571836"/>
            <a:ext cx="23070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de-CH" b="1" dirty="0"/>
              <a:t>Richtlinien / Leitlinien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AF8CEB5-0BC0-4CD4-9930-DD179555FC0C}"/>
              </a:ext>
            </a:extLst>
          </p:cNvPr>
          <p:cNvSpPr txBox="1"/>
          <p:nvPr/>
        </p:nvSpPr>
        <p:spPr>
          <a:xfrm>
            <a:off x="7927618" y="4499828"/>
            <a:ext cx="11207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de-CH" b="1" dirty="0"/>
              <a:t>Normen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C4AFEAAD-2D45-4AF3-B2F2-16ADC8DF0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5280" y="4159451"/>
            <a:ext cx="3240000" cy="216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5915C957-E527-452C-B61C-2F4A59943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350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 Im Betrieb aufzubereitende Medizinprodukte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40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6F02DC-3276-BF7F-4CD6-EB3584ABC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00" y="1268760"/>
            <a:ext cx="9720000" cy="328360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68A5FC2-7313-840F-3073-1D9972D75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000" y="4653136"/>
            <a:ext cx="9720000" cy="8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07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Sterilisator-Typen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/>
              <a:t>Klasse B: Für alle MEP und</a:t>
            </a:r>
            <a:br>
              <a:rPr lang="de-CH" dirty="0"/>
            </a:br>
            <a:r>
              <a:rPr lang="de-CH" dirty="0"/>
              <a:t>Verpackungen geeignet</a:t>
            </a:r>
          </a:p>
          <a:p>
            <a:pPr marL="0" lvl="1" indent="0">
              <a:buNone/>
            </a:pPr>
            <a:endParaRPr lang="de-CH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/>
              <a:t>Klasse S: Verpackte MEP </a:t>
            </a:r>
            <a:br>
              <a:rPr lang="de-CH" dirty="0"/>
            </a:br>
            <a:r>
              <a:rPr lang="de-CH" dirty="0"/>
              <a:t>gemäss den </a:t>
            </a:r>
            <a:br>
              <a:rPr lang="de-CH" dirty="0"/>
            </a:br>
            <a:r>
              <a:rPr lang="de-CH" dirty="0"/>
              <a:t>Herstellerangaben</a:t>
            </a:r>
          </a:p>
          <a:p>
            <a:pPr marL="0" lvl="1" indent="0">
              <a:buNone/>
            </a:pPr>
            <a:endParaRPr lang="de-CH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/>
              <a:t>Klasse N: Nur für unkritische </a:t>
            </a:r>
            <a:br>
              <a:rPr lang="de-CH" dirty="0"/>
            </a:br>
            <a:r>
              <a:rPr lang="de-CH" dirty="0"/>
              <a:t>unverpackte MEP, keine </a:t>
            </a:r>
            <a:br>
              <a:rPr lang="de-CH" dirty="0"/>
            </a:br>
            <a:r>
              <a:rPr lang="de-CH" dirty="0"/>
              <a:t>sterile Lagerung möglich</a:t>
            </a:r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41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4412AB-F772-A41E-641E-12A562FD20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008" y="1588585"/>
            <a:ext cx="4901356" cy="428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Speisewasser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42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7EF2FD7-BBC7-8799-8A57-2FEB40C46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9616" y="1484784"/>
            <a:ext cx="3284248" cy="46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58E9144-49EA-AD78-1923-9DF82619E1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6949" y="1528605"/>
            <a:ext cx="3732100" cy="4680000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0D4AF58-AAAB-01C0-C8D7-C0B1C4325120}"/>
              </a:ext>
            </a:extLst>
          </p:cNvPr>
          <p:cNvGrpSpPr/>
          <p:nvPr/>
        </p:nvGrpSpPr>
        <p:grpSpPr>
          <a:xfrm>
            <a:off x="2423592" y="1268760"/>
            <a:ext cx="3600400" cy="5040000"/>
            <a:chOff x="899592" y="1268760"/>
            <a:chExt cx="3600400" cy="5040000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DEFAB879-B25B-B6C8-800E-FB9CBD074BB1}"/>
                </a:ext>
              </a:extLst>
            </p:cNvPr>
            <p:cNvCxnSpPr/>
            <p:nvPr/>
          </p:nvCxnSpPr>
          <p:spPr>
            <a:xfrm>
              <a:off x="899592" y="1268760"/>
              <a:ext cx="3600000" cy="504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E8EA1314-0632-3B28-F572-FE0791E5FE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992" y="1268760"/>
              <a:ext cx="3600000" cy="504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231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 Sterilisationsablauf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43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0A492D-1B5C-B013-3637-EABE16604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109" y="1196752"/>
            <a:ext cx="6581923" cy="503116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9FD127E-5F02-6ECE-6D40-E0018CAE6384}"/>
              </a:ext>
            </a:extLst>
          </p:cNvPr>
          <p:cNvSpPr/>
          <p:nvPr/>
        </p:nvSpPr>
        <p:spPr>
          <a:xfrm>
            <a:off x="1847528" y="4653136"/>
            <a:ext cx="8496464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7870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C2B725E2-5E8A-598D-B72C-9BCDEE75E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110" y="1124744"/>
            <a:ext cx="847378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10.7 Vakuumtest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44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28B10FF-0C8F-E61D-FAE8-07B36F73B5BC}"/>
              </a:ext>
            </a:extLst>
          </p:cNvPr>
          <p:cNvSpPr txBox="1"/>
          <p:nvPr/>
        </p:nvSpPr>
        <p:spPr>
          <a:xfrm>
            <a:off x="3683732" y="2499872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rgbClr val="FF0000"/>
                </a:solidFill>
              </a:rPr>
              <a:t>Durchführung gemäss KIGAP / Herstellerangaben wöchentlich</a:t>
            </a:r>
          </a:p>
        </p:txBody>
      </p:sp>
    </p:spTree>
    <p:extLst>
      <p:ext uri="{BB962C8B-B14F-4D97-AF65-F5344CB8AC3E}">
        <p14:creationId xmlns:p14="http://schemas.microsoft.com/office/powerpoint/2010/main" val="212729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D733095-A9BC-AF27-E01B-3A8BA9184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45" y="1231450"/>
            <a:ext cx="8936111" cy="51455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10.5 Dampfpenetrationstest (Helix/Bowie Dick)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45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018A5F81-2D87-4DDA-9DFF-F4DF43783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4653136"/>
            <a:ext cx="8229600" cy="523220"/>
          </a:xfrm>
        </p:spPr>
        <p:txBody>
          <a:bodyPr>
            <a:noAutofit/>
          </a:bodyPr>
          <a:lstStyle/>
          <a:p>
            <a:r>
              <a:rPr lang="de-CH" dirty="0"/>
              <a:t>Dampfdurchdringungs- und Entlüftungstest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28B10FF-0C8F-E61D-FAE8-07B36F73B5BC}"/>
              </a:ext>
            </a:extLst>
          </p:cNvPr>
          <p:cNvSpPr txBox="1"/>
          <p:nvPr/>
        </p:nvSpPr>
        <p:spPr>
          <a:xfrm>
            <a:off x="983432" y="2348880"/>
            <a:ext cx="550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rgbClr val="FF0000"/>
                </a:solidFill>
              </a:rPr>
              <a:t>Durchführung gemäss KIGAP täglich</a:t>
            </a:r>
          </a:p>
        </p:txBody>
      </p:sp>
    </p:spTree>
    <p:extLst>
      <p:ext uri="{BB962C8B-B14F-4D97-AF65-F5344CB8AC3E}">
        <p14:creationId xmlns:p14="http://schemas.microsoft.com/office/powerpoint/2010/main" val="368373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10.5 </a:t>
            </a:r>
            <a:r>
              <a:rPr lang="de-DE" dirty="0" err="1"/>
              <a:t>Dmapfpenetrationstest</a:t>
            </a:r>
            <a:r>
              <a:rPr lang="de-DE" dirty="0"/>
              <a:t> (Helix/Bowie Dick)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46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945DA5E-7A65-23B7-6DBB-C20323D586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9616" y="3990676"/>
            <a:ext cx="3600000" cy="231864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908A0B6-B6A0-9DDE-42C9-492688832A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1617" y="1906392"/>
            <a:ext cx="2880320" cy="388843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28E137D-EC38-DCC4-167F-0B0F489091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6000" y="1556793"/>
            <a:ext cx="3600000" cy="184638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B85F420-1AAA-DB71-FA57-DC9A5377EFA3}"/>
              </a:ext>
            </a:extLst>
          </p:cNvPr>
          <p:cNvSpPr txBox="1"/>
          <p:nvPr/>
        </p:nvSpPr>
        <p:spPr>
          <a:xfrm>
            <a:off x="2564697" y="325723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rgbClr val="FF0000"/>
                </a:solidFill>
              </a:rPr>
              <a:t>7 kg Normwäschepaket</a:t>
            </a:r>
          </a:p>
        </p:txBody>
      </p:sp>
    </p:spTree>
    <p:extLst>
      <p:ext uri="{BB962C8B-B14F-4D97-AF65-F5344CB8AC3E}">
        <p14:creationId xmlns:p14="http://schemas.microsoft.com/office/powerpoint/2010/main" val="13123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10.5 Dampfpenetrationstest (Helix/Bowie Dick)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47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D480F8-CEA9-DCC0-167D-983B300BD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00" y="1394984"/>
            <a:ext cx="8640000" cy="474491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0CDD92A-2587-564E-F5B1-8050B68D8DFE}"/>
              </a:ext>
            </a:extLst>
          </p:cNvPr>
          <p:cNvSpPr txBox="1"/>
          <p:nvPr/>
        </p:nvSpPr>
        <p:spPr>
          <a:xfrm>
            <a:off x="1946907" y="56551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Quelle: UNiMEDA AG</a:t>
            </a:r>
          </a:p>
        </p:txBody>
      </p:sp>
    </p:spTree>
    <p:extLst>
      <p:ext uri="{BB962C8B-B14F-4D97-AF65-F5344CB8AC3E}">
        <p14:creationId xmlns:p14="http://schemas.microsoft.com/office/powerpoint/2010/main" val="96879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10.5 Dampfpenetrationstest (Helix/Bowie Dick)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48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E88D4C-E088-E804-202C-ABE6268FA7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976" y="2169160"/>
            <a:ext cx="3600000" cy="270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F49FC0F-EF25-8FD0-DDD1-15829D3A7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1498650"/>
            <a:ext cx="3171908" cy="47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995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10.5 Dampfpenetrationstest (Helix/Bowie Dick)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49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5A3AA0-0793-E075-5719-E8498FB783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6000" y="4149081"/>
            <a:ext cx="4320000" cy="59294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9E0C71D-E1B3-48A7-EB82-4A34F3C854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6000" y="2113634"/>
            <a:ext cx="4320000" cy="59528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45E51BB-1BA1-E69A-4417-8C662A01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39" y="1628801"/>
            <a:ext cx="3600000" cy="36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AD189D99-DCEC-4E7D-BCB7-F6A28382906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5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26E17F8-FF11-4309-B324-9EE4C4000C8F}"/>
              </a:ext>
            </a:extLst>
          </p:cNvPr>
          <p:cNvSpPr txBox="1">
            <a:spLocks/>
          </p:cNvSpPr>
          <p:nvPr/>
        </p:nvSpPr>
        <p:spPr>
          <a:xfrm>
            <a:off x="1524000" y="334683"/>
            <a:ext cx="9144000" cy="9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small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Medizinprodukteverodnung Art. 71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8C992123-8209-4409-A1AD-1041BEC46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5129850-314A-78F5-ADCB-8E2852822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258" y="1412776"/>
            <a:ext cx="9720000" cy="452584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36D9BFA-82FC-107F-9F3C-3B96340BB915}"/>
              </a:ext>
            </a:extLst>
          </p:cNvPr>
          <p:cNvSpPr/>
          <p:nvPr/>
        </p:nvSpPr>
        <p:spPr>
          <a:xfrm>
            <a:off x="1271464" y="1412777"/>
            <a:ext cx="9577064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41262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10.1 Sterilisationszyklen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50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5EECF5-1F2A-053D-D5BF-290556EB6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80" y="1142778"/>
            <a:ext cx="8640000" cy="509453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73D5836-D955-29A4-8472-EC59EAA381F3}"/>
              </a:ext>
            </a:extLst>
          </p:cNvPr>
          <p:cNvSpPr/>
          <p:nvPr/>
        </p:nvSpPr>
        <p:spPr>
          <a:xfrm>
            <a:off x="5015880" y="1052736"/>
            <a:ext cx="540060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2F922B7-A7C2-3229-8399-519527AD7D51}"/>
              </a:ext>
            </a:extLst>
          </p:cNvPr>
          <p:cNvSpPr/>
          <p:nvPr/>
        </p:nvSpPr>
        <p:spPr>
          <a:xfrm>
            <a:off x="5719588" y="3225406"/>
            <a:ext cx="936000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5654D1F-ED90-5952-A31D-32E088FAD83E}"/>
              </a:ext>
            </a:extLst>
          </p:cNvPr>
          <p:cNvSpPr txBox="1"/>
          <p:nvPr/>
        </p:nvSpPr>
        <p:spPr>
          <a:xfrm>
            <a:off x="4007768" y="4352155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rgbClr val="FF0000"/>
                </a:solidFill>
              </a:rPr>
              <a:t>Plateauzeit 5 min / 18 min</a:t>
            </a:r>
          </a:p>
        </p:txBody>
      </p:sp>
    </p:spTree>
    <p:extLst>
      <p:ext uri="{BB962C8B-B14F-4D97-AF65-F5344CB8AC3E}">
        <p14:creationId xmlns:p14="http://schemas.microsoft.com/office/powerpoint/2010/main" val="37996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10.2 Handhabung, Ladung, Kontrollen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51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FF6F5D-92E9-8D99-0933-C49174261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40768"/>
            <a:ext cx="9822517" cy="54726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CH" dirty="0"/>
              <a:t>Beladung des Sterilisators</a:t>
            </a:r>
          </a:p>
          <a:p>
            <a:pPr>
              <a:buFont typeface="Wingdings" panose="05000000000000000000" pitchFamily="2" charset="2"/>
              <a:buChar char="Ø"/>
            </a:pPr>
            <a:endParaRPr lang="de-CH" dirty="0">
              <a:solidFill>
                <a:srgbClr val="FF0000"/>
              </a:solidFill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de-DE" sz="2800" dirty="0"/>
              <a:t>Geeignete Siebe, Einsätze, Halterungen und </a:t>
            </a:r>
            <a:br>
              <a:rPr lang="de-DE" sz="2800" dirty="0"/>
            </a:br>
            <a:r>
              <a:rPr lang="de-DE" sz="2800" dirty="0"/>
              <a:t>Trays benutzen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de-DE" sz="2800" dirty="0"/>
              <a:t>Nicht zu dicht packen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de-DE" sz="2800" dirty="0"/>
              <a:t>Folienbeutel richtig anordnen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de-DE" sz="2800" dirty="0"/>
              <a:t>Bei Trays die Folienränder nach unten falten </a:t>
            </a:r>
            <a:br>
              <a:rPr lang="de-DE" sz="2800" dirty="0"/>
            </a:br>
            <a:r>
              <a:rPr lang="de-DE" sz="2800" dirty="0"/>
              <a:t>damit das Kondensat ablaufen kann</a:t>
            </a: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808CCFD-6B46-501B-E8CD-ABF74BE12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2544" y="1201650"/>
            <a:ext cx="3240000" cy="208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58">
            <a:extLst>
              <a:ext uri="{FF2B5EF4-FFF2-40B4-BE49-F238E27FC236}">
                <a16:creationId xmlns:a16="http://schemas.microsoft.com/office/drawing/2014/main" id="{0AB72916-C4BA-8803-9790-BB9DF87C32FB}"/>
              </a:ext>
            </a:extLst>
          </p:cNvPr>
          <p:cNvGrpSpPr>
            <a:grpSpLocks/>
          </p:cNvGrpSpPr>
          <p:nvPr/>
        </p:nvGrpSpPr>
        <p:grpSpPr bwMode="auto">
          <a:xfrm>
            <a:off x="7794067" y="3347590"/>
            <a:ext cx="3270485" cy="2492505"/>
            <a:chOff x="2950" y="1226"/>
            <a:chExt cx="2242" cy="2021"/>
          </a:xfrm>
        </p:grpSpPr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38D31834-7E1E-6842-2677-390F83C11F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0" y="1555"/>
              <a:ext cx="2224" cy="447"/>
              <a:chOff x="1368" y="561"/>
              <a:chExt cx="2224" cy="447"/>
            </a:xfrm>
          </p:grpSpPr>
          <p:grpSp>
            <p:nvGrpSpPr>
              <p:cNvPr id="53" name="Group 7">
                <a:extLst>
                  <a:ext uri="{FF2B5EF4-FFF2-40B4-BE49-F238E27FC236}">
                    <a16:creationId xmlns:a16="http://schemas.microsoft.com/office/drawing/2014/main" id="{F433632E-8306-FEB4-B175-4E0A73714F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600"/>
                <a:ext cx="2224" cy="352"/>
                <a:chOff x="1648" y="1280"/>
                <a:chExt cx="2224" cy="352"/>
              </a:xfrm>
            </p:grpSpPr>
            <p:sp>
              <p:nvSpPr>
                <p:cNvPr id="57" name="AutoShape 8">
                  <a:extLst>
                    <a:ext uri="{FF2B5EF4-FFF2-40B4-BE49-F238E27FC236}">
                      <a16:creationId xmlns:a16="http://schemas.microsoft.com/office/drawing/2014/main" id="{CFD2961B-1C9A-9B38-E616-C2EC0A784B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0" y="1280"/>
                  <a:ext cx="1776" cy="29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1pPr>
                  <a:lvl2pPr marL="742950" indent="-285750"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2pPr>
                  <a:lvl3pPr marL="1143000" indent="-228600"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3pPr>
                  <a:lvl4pPr marL="1600200" indent="-228600"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4pPr>
                  <a:lvl5pPr marL="2057400" indent="-228600"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9pPr>
                </a:lstStyle>
                <a:p>
                  <a:pPr defTabSz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altLang="de-DE" kern="0" dirty="0"/>
                </a:p>
              </p:txBody>
            </p:sp>
            <p:sp>
              <p:nvSpPr>
                <p:cNvPr id="58" name="Rectangle 9">
                  <a:extLst>
                    <a:ext uri="{FF2B5EF4-FFF2-40B4-BE49-F238E27FC236}">
                      <a16:creationId xmlns:a16="http://schemas.microsoft.com/office/drawing/2014/main" id="{7219DEEA-4853-A1A1-5A20-E3B49E29AE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8" y="1432"/>
                  <a:ext cx="2224" cy="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1pPr>
                  <a:lvl2pPr marL="742950" indent="-285750"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2pPr>
                  <a:lvl3pPr marL="1143000" indent="-228600"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3pPr>
                  <a:lvl4pPr marL="1600200" indent="-228600"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4pPr>
                  <a:lvl5pPr marL="2057400" indent="-228600"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9pPr>
                </a:lstStyle>
                <a:p>
                  <a:pPr defTabSz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altLang="de-DE" kern="0" dirty="0"/>
                </a:p>
              </p:txBody>
            </p:sp>
            <p:sp>
              <p:nvSpPr>
                <p:cNvPr id="59" name="Rectangle 10">
                  <a:extLst>
                    <a:ext uri="{FF2B5EF4-FFF2-40B4-BE49-F238E27FC236}">
                      <a16:creationId xmlns:a16="http://schemas.microsoft.com/office/drawing/2014/main" id="{B730B913-52B3-38BA-4F99-333989B714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6" y="1432"/>
                  <a:ext cx="1744" cy="16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1pPr>
                  <a:lvl2pPr marL="742950" indent="-285750"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2pPr>
                  <a:lvl3pPr marL="1143000" indent="-228600"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3pPr>
                  <a:lvl4pPr marL="1600200" indent="-228600"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4pPr>
                  <a:lvl5pPr marL="2057400" indent="-228600"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3000" b="1">
                      <a:solidFill>
                        <a:srgbClr val="6E7FB4"/>
                      </a:solidFill>
                      <a:latin typeface="Arial" pitchFamily="34" charset="0"/>
                    </a:defRPr>
                  </a:lvl9pPr>
                </a:lstStyle>
                <a:p>
                  <a:pPr defTabSz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altLang="de-DE" kern="0" dirty="0"/>
                </a:p>
              </p:txBody>
            </p:sp>
          </p:grpSp>
          <p:grpSp>
            <p:nvGrpSpPr>
              <p:cNvPr id="54" name="Group 11">
                <a:extLst>
                  <a:ext uri="{FF2B5EF4-FFF2-40B4-BE49-F238E27FC236}">
                    <a16:creationId xmlns:a16="http://schemas.microsoft.com/office/drawing/2014/main" id="{DABAB5BE-3F53-549F-DCBE-3F8C1B6056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6" y="561"/>
                <a:ext cx="1926" cy="447"/>
                <a:chOff x="1774" y="1249"/>
                <a:chExt cx="1926" cy="447"/>
              </a:xfrm>
            </p:grpSpPr>
            <p:sp>
              <p:nvSpPr>
                <p:cNvPr id="55" name="Freeform 12">
                  <a:extLst>
                    <a:ext uri="{FF2B5EF4-FFF2-40B4-BE49-F238E27FC236}">
                      <a16:creationId xmlns:a16="http://schemas.microsoft.com/office/drawing/2014/main" id="{544890A8-36C6-BF99-7AB1-5A4CBA268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4" y="1464"/>
                  <a:ext cx="1824" cy="185"/>
                </a:xfrm>
                <a:custGeom>
                  <a:avLst/>
                  <a:gdLst>
                    <a:gd name="T0" fmla="*/ 0 w 1824"/>
                    <a:gd name="T1" fmla="*/ 8 h 185"/>
                    <a:gd name="T2" fmla="*/ 32 w 1824"/>
                    <a:gd name="T3" fmla="*/ 152 h 185"/>
                    <a:gd name="T4" fmla="*/ 80 w 1824"/>
                    <a:gd name="T5" fmla="*/ 176 h 185"/>
                    <a:gd name="T6" fmla="*/ 640 w 1824"/>
                    <a:gd name="T7" fmla="*/ 168 h 185"/>
                    <a:gd name="T8" fmla="*/ 744 w 1824"/>
                    <a:gd name="T9" fmla="*/ 168 h 185"/>
                    <a:gd name="T10" fmla="*/ 1136 w 1824"/>
                    <a:gd name="T11" fmla="*/ 168 h 185"/>
                    <a:gd name="T12" fmla="*/ 1624 w 1824"/>
                    <a:gd name="T13" fmla="*/ 160 h 185"/>
                    <a:gd name="T14" fmla="*/ 1648 w 1824"/>
                    <a:gd name="T15" fmla="*/ 168 h 185"/>
                    <a:gd name="T16" fmla="*/ 1816 w 1824"/>
                    <a:gd name="T17" fmla="*/ 80 h 185"/>
                    <a:gd name="T18" fmla="*/ 1808 w 1824"/>
                    <a:gd name="T19" fmla="*/ 40 h 185"/>
                    <a:gd name="T20" fmla="*/ 1824 w 1824"/>
                    <a:gd name="T21" fmla="*/ 0 h 1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24"/>
                    <a:gd name="T34" fmla="*/ 0 h 185"/>
                    <a:gd name="T35" fmla="*/ 1824 w 1824"/>
                    <a:gd name="T36" fmla="*/ 185 h 18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24" h="185">
                      <a:moveTo>
                        <a:pt x="0" y="8"/>
                      </a:moveTo>
                      <a:cubicBezTo>
                        <a:pt x="3" y="31"/>
                        <a:pt x="16" y="133"/>
                        <a:pt x="32" y="152"/>
                      </a:cubicBezTo>
                      <a:cubicBezTo>
                        <a:pt x="43" y="166"/>
                        <a:pt x="64" y="171"/>
                        <a:pt x="80" y="176"/>
                      </a:cubicBezTo>
                      <a:cubicBezTo>
                        <a:pt x="259" y="140"/>
                        <a:pt x="455" y="178"/>
                        <a:pt x="640" y="168"/>
                      </a:cubicBezTo>
                      <a:cubicBezTo>
                        <a:pt x="675" y="156"/>
                        <a:pt x="708" y="174"/>
                        <a:pt x="744" y="168"/>
                      </a:cubicBezTo>
                      <a:cubicBezTo>
                        <a:pt x="937" y="173"/>
                        <a:pt x="989" y="150"/>
                        <a:pt x="1136" y="168"/>
                      </a:cubicBezTo>
                      <a:cubicBezTo>
                        <a:pt x="1303" y="161"/>
                        <a:pt x="1457" y="153"/>
                        <a:pt x="1624" y="160"/>
                      </a:cubicBezTo>
                      <a:cubicBezTo>
                        <a:pt x="1632" y="163"/>
                        <a:pt x="1640" y="168"/>
                        <a:pt x="1648" y="168"/>
                      </a:cubicBezTo>
                      <a:cubicBezTo>
                        <a:pt x="1792" y="168"/>
                        <a:pt x="1790" y="185"/>
                        <a:pt x="1816" y="80"/>
                      </a:cubicBezTo>
                      <a:cubicBezTo>
                        <a:pt x="1813" y="67"/>
                        <a:pt x="1811" y="53"/>
                        <a:pt x="1808" y="40"/>
                      </a:cubicBezTo>
                      <a:cubicBezTo>
                        <a:pt x="1806" y="29"/>
                        <a:pt x="1821" y="8"/>
                        <a:pt x="1824" y="0"/>
                      </a:cubicBezTo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de-CH" sz="3000" b="1" kern="0" dirty="0">
                    <a:solidFill>
                      <a:srgbClr val="6E7FB4"/>
                    </a:solidFill>
                  </a:endParaRPr>
                </a:p>
              </p:txBody>
            </p:sp>
            <p:sp>
              <p:nvSpPr>
                <p:cNvPr id="56" name="Freeform 13">
                  <a:extLst>
                    <a:ext uri="{FF2B5EF4-FFF2-40B4-BE49-F238E27FC236}">
                      <a16:creationId xmlns:a16="http://schemas.microsoft.com/office/drawing/2014/main" id="{1A31BA99-0479-F264-E8D6-20D54C8EF0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4" y="1249"/>
                  <a:ext cx="1926" cy="447"/>
                </a:xfrm>
                <a:custGeom>
                  <a:avLst/>
                  <a:gdLst>
                    <a:gd name="T0" fmla="*/ 42 w 1926"/>
                    <a:gd name="T1" fmla="*/ 223 h 447"/>
                    <a:gd name="T2" fmla="*/ 66 w 1926"/>
                    <a:gd name="T3" fmla="*/ 399 h 447"/>
                    <a:gd name="T4" fmla="*/ 114 w 1926"/>
                    <a:gd name="T5" fmla="*/ 423 h 447"/>
                    <a:gd name="T6" fmla="*/ 82 w 1926"/>
                    <a:gd name="T7" fmla="*/ 407 h 447"/>
                    <a:gd name="T8" fmla="*/ 58 w 1926"/>
                    <a:gd name="T9" fmla="*/ 391 h 447"/>
                    <a:gd name="T10" fmla="*/ 2 w 1926"/>
                    <a:gd name="T11" fmla="*/ 263 h 447"/>
                    <a:gd name="T12" fmla="*/ 34 w 1926"/>
                    <a:gd name="T13" fmla="*/ 111 h 447"/>
                    <a:gd name="T14" fmla="*/ 90 w 1926"/>
                    <a:gd name="T15" fmla="*/ 23 h 447"/>
                    <a:gd name="T16" fmla="*/ 178 w 1926"/>
                    <a:gd name="T17" fmla="*/ 7 h 447"/>
                    <a:gd name="T18" fmla="*/ 498 w 1926"/>
                    <a:gd name="T19" fmla="*/ 15 h 447"/>
                    <a:gd name="T20" fmla="*/ 1186 w 1926"/>
                    <a:gd name="T21" fmla="*/ 7 h 447"/>
                    <a:gd name="T22" fmla="*/ 1546 w 1926"/>
                    <a:gd name="T23" fmla="*/ 15 h 447"/>
                    <a:gd name="T24" fmla="*/ 1898 w 1926"/>
                    <a:gd name="T25" fmla="*/ 63 h 447"/>
                    <a:gd name="T26" fmla="*/ 1922 w 1926"/>
                    <a:gd name="T27" fmla="*/ 111 h 447"/>
                    <a:gd name="T28" fmla="*/ 1898 w 1926"/>
                    <a:gd name="T29" fmla="*/ 367 h 447"/>
                    <a:gd name="T30" fmla="*/ 1850 w 1926"/>
                    <a:gd name="T31" fmla="*/ 431 h 447"/>
                    <a:gd name="T32" fmla="*/ 1802 w 1926"/>
                    <a:gd name="T33" fmla="*/ 447 h 447"/>
                    <a:gd name="T34" fmla="*/ 1786 w 1926"/>
                    <a:gd name="T35" fmla="*/ 423 h 447"/>
                    <a:gd name="T36" fmla="*/ 1850 w 1926"/>
                    <a:gd name="T37" fmla="*/ 407 h 447"/>
                    <a:gd name="T38" fmla="*/ 1882 w 1926"/>
                    <a:gd name="T39" fmla="*/ 359 h 447"/>
                    <a:gd name="T40" fmla="*/ 1898 w 1926"/>
                    <a:gd name="T41" fmla="*/ 311 h 447"/>
                    <a:gd name="T42" fmla="*/ 1874 w 1926"/>
                    <a:gd name="T43" fmla="*/ 207 h 44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926"/>
                    <a:gd name="T67" fmla="*/ 0 h 447"/>
                    <a:gd name="T68" fmla="*/ 1926 w 1926"/>
                    <a:gd name="T69" fmla="*/ 447 h 44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926" h="447">
                      <a:moveTo>
                        <a:pt x="42" y="223"/>
                      </a:moveTo>
                      <a:cubicBezTo>
                        <a:pt x="22" y="284"/>
                        <a:pt x="47" y="342"/>
                        <a:pt x="66" y="399"/>
                      </a:cubicBezTo>
                      <a:cubicBezTo>
                        <a:pt x="70" y="411"/>
                        <a:pt x="105" y="420"/>
                        <a:pt x="114" y="423"/>
                      </a:cubicBezTo>
                      <a:cubicBezTo>
                        <a:pt x="70" y="438"/>
                        <a:pt x="104" y="435"/>
                        <a:pt x="82" y="407"/>
                      </a:cubicBezTo>
                      <a:cubicBezTo>
                        <a:pt x="76" y="399"/>
                        <a:pt x="66" y="396"/>
                        <a:pt x="58" y="391"/>
                      </a:cubicBezTo>
                      <a:cubicBezTo>
                        <a:pt x="29" y="347"/>
                        <a:pt x="15" y="313"/>
                        <a:pt x="2" y="263"/>
                      </a:cubicBezTo>
                      <a:cubicBezTo>
                        <a:pt x="12" y="136"/>
                        <a:pt x="0" y="187"/>
                        <a:pt x="34" y="111"/>
                      </a:cubicBezTo>
                      <a:cubicBezTo>
                        <a:pt x="51" y="72"/>
                        <a:pt x="48" y="44"/>
                        <a:pt x="90" y="23"/>
                      </a:cubicBezTo>
                      <a:cubicBezTo>
                        <a:pt x="115" y="11"/>
                        <a:pt x="156" y="10"/>
                        <a:pt x="178" y="7"/>
                      </a:cubicBezTo>
                      <a:cubicBezTo>
                        <a:pt x="309" y="22"/>
                        <a:pt x="331" y="21"/>
                        <a:pt x="498" y="15"/>
                      </a:cubicBezTo>
                      <a:cubicBezTo>
                        <a:pt x="735" y="19"/>
                        <a:pt x="953" y="26"/>
                        <a:pt x="1186" y="7"/>
                      </a:cubicBezTo>
                      <a:cubicBezTo>
                        <a:pt x="1310" y="18"/>
                        <a:pt x="1421" y="21"/>
                        <a:pt x="1546" y="15"/>
                      </a:cubicBezTo>
                      <a:cubicBezTo>
                        <a:pt x="1633" y="0"/>
                        <a:pt x="1816" y="8"/>
                        <a:pt x="1898" y="63"/>
                      </a:cubicBezTo>
                      <a:cubicBezTo>
                        <a:pt x="1904" y="80"/>
                        <a:pt x="1921" y="93"/>
                        <a:pt x="1922" y="111"/>
                      </a:cubicBezTo>
                      <a:cubicBezTo>
                        <a:pt x="1926" y="207"/>
                        <a:pt x="1920" y="280"/>
                        <a:pt x="1898" y="367"/>
                      </a:cubicBezTo>
                      <a:cubicBezTo>
                        <a:pt x="1891" y="395"/>
                        <a:pt x="1878" y="419"/>
                        <a:pt x="1850" y="431"/>
                      </a:cubicBezTo>
                      <a:cubicBezTo>
                        <a:pt x="1835" y="438"/>
                        <a:pt x="1802" y="447"/>
                        <a:pt x="1802" y="447"/>
                      </a:cubicBezTo>
                      <a:cubicBezTo>
                        <a:pt x="1797" y="439"/>
                        <a:pt x="1780" y="431"/>
                        <a:pt x="1786" y="423"/>
                      </a:cubicBezTo>
                      <a:cubicBezTo>
                        <a:pt x="1799" y="405"/>
                        <a:pt x="1829" y="414"/>
                        <a:pt x="1850" y="407"/>
                      </a:cubicBezTo>
                      <a:cubicBezTo>
                        <a:pt x="1861" y="391"/>
                        <a:pt x="1876" y="377"/>
                        <a:pt x="1882" y="359"/>
                      </a:cubicBezTo>
                      <a:cubicBezTo>
                        <a:pt x="1887" y="343"/>
                        <a:pt x="1898" y="311"/>
                        <a:pt x="1898" y="311"/>
                      </a:cubicBezTo>
                      <a:cubicBezTo>
                        <a:pt x="1895" y="283"/>
                        <a:pt x="1899" y="232"/>
                        <a:pt x="1874" y="207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de-CH" sz="3000" b="1" kern="0" dirty="0">
                    <a:solidFill>
                      <a:srgbClr val="6E7FB4"/>
                    </a:solidFill>
                  </a:endParaRPr>
                </a:p>
              </p:txBody>
            </p:sp>
          </p:grpSp>
        </p:grp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5AB8810B-D48A-2439-6532-1B53D5B158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8" y="2854"/>
              <a:ext cx="2224" cy="352"/>
              <a:chOff x="1648" y="1280"/>
              <a:chExt cx="2224" cy="352"/>
            </a:xfrm>
          </p:grpSpPr>
          <p:sp>
            <p:nvSpPr>
              <p:cNvPr id="50" name="AutoShape 15">
                <a:extLst>
                  <a:ext uri="{FF2B5EF4-FFF2-40B4-BE49-F238E27FC236}">
                    <a16:creationId xmlns:a16="http://schemas.microsoft.com/office/drawing/2014/main" id="{C8F815D3-39C6-793A-C581-A128A8D54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0" y="1280"/>
                <a:ext cx="1776" cy="296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1pPr>
                <a:lvl2pPr marL="742950" indent="-285750"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2pPr>
                <a:lvl3pPr marL="1143000" indent="-228600"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3pPr>
                <a:lvl4pPr marL="1600200" indent="-228600"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4pPr>
                <a:lvl5pPr marL="2057400" indent="-228600"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altLang="de-DE" kern="0" dirty="0"/>
              </a:p>
            </p:txBody>
          </p:sp>
          <p:sp>
            <p:nvSpPr>
              <p:cNvPr id="51" name="Rectangle 16">
                <a:extLst>
                  <a:ext uri="{FF2B5EF4-FFF2-40B4-BE49-F238E27FC236}">
                    <a16:creationId xmlns:a16="http://schemas.microsoft.com/office/drawing/2014/main" id="{1E08F479-61B9-2C7B-1CB9-4C9A56ED6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" y="1432"/>
                <a:ext cx="2224" cy="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1pPr>
                <a:lvl2pPr marL="742950" indent="-285750"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2pPr>
                <a:lvl3pPr marL="1143000" indent="-228600"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3pPr>
                <a:lvl4pPr marL="1600200" indent="-228600"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4pPr>
                <a:lvl5pPr marL="2057400" indent="-228600"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altLang="de-DE" kern="0" dirty="0"/>
              </a:p>
            </p:txBody>
          </p:sp>
          <p:sp>
            <p:nvSpPr>
              <p:cNvPr id="52" name="Rectangle 17">
                <a:extLst>
                  <a:ext uri="{FF2B5EF4-FFF2-40B4-BE49-F238E27FC236}">
                    <a16:creationId xmlns:a16="http://schemas.microsoft.com/office/drawing/2014/main" id="{56F8BFD7-A931-92CD-4D4E-8B16F74E6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" y="1432"/>
                <a:ext cx="1744" cy="1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1pPr>
                <a:lvl2pPr marL="742950" indent="-285750"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2pPr>
                <a:lvl3pPr marL="1143000" indent="-228600"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3pPr>
                <a:lvl4pPr marL="1600200" indent="-228600"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4pPr>
                <a:lvl5pPr marL="2057400" indent="-228600"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3000" b="1">
                    <a:solidFill>
                      <a:srgbClr val="6E7FB4"/>
                    </a:solidFill>
                    <a:latin typeface="Arial" pitchFamily="34" charset="0"/>
                  </a:defRPr>
                </a:lvl9pPr>
              </a:lstStyle>
              <a:p>
                <a:pPr defTabSz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altLang="de-DE" kern="0" dirty="0"/>
              </a:p>
            </p:txBody>
          </p:sp>
        </p:grp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1CC2DF91-3E5F-09BE-A39A-311D4A683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054"/>
              <a:ext cx="1969" cy="193"/>
            </a:xfrm>
            <a:custGeom>
              <a:avLst/>
              <a:gdLst>
                <a:gd name="T0" fmla="*/ 1 w 1969"/>
                <a:gd name="T1" fmla="*/ 0 h 193"/>
                <a:gd name="T2" fmla="*/ 17 w 1969"/>
                <a:gd name="T3" fmla="*/ 48 h 193"/>
                <a:gd name="T4" fmla="*/ 89 w 1969"/>
                <a:gd name="T5" fmla="*/ 152 h 193"/>
                <a:gd name="T6" fmla="*/ 137 w 1969"/>
                <a:gd name="T7" fmla="*/ 176 h 193"/>
                <a:gd name="T8" fmla="*/ 697 w 1969"/>
                <a:gd name="T9" fmla="*/ 168 h 193"/>
                <a:gd name="T10" fmla="*/ 801 w 1969"/>
                <a:gd name="T11" fmla="*/ 168 h 193"/>
                <a:gd name="T12" fmla="*/ 1193 w 1969"/>
                <a:gd name="T13" fmla="*/ 168 h 193"/>
                <a:gd name="T14" fmla="*/ 1681 w 1969"/>
                <a:gd name="T15" fmla="*/ 160 h 193"/>
                <a:gd name="T16" fmla="*/ 1705 w 1969"/>
                <a:gd name="T17" fmla="*/ 168 h 193"/>
                <a:gd name="T18" fmla="*/ 1913 w 1969"/>
                <a:gd name="T19" fmla="*/ 88 h 193"/>
                <a:gd name="T20" fmla="*/ 1921 w 1969"/>
                <a:gd name="T21" fmla="*/ 72 h 193"/>
                <a:gd name="T22" fmla="*/ 1969 w 1969"/>
                <a:gd name="T23" fmla="*/ 0 h 1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69"/>
                <a:gd name="T37" fmla="*/ 0 h 193"/>
                <a:gd name="T38" fmla="*/ 1969 w 1969"/>
                <a:gd name="T39" fmla="*/ 193 h 1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69" h="193">
                  <a:moveTo>
                    <a:pt x="1" y="0"/>
                  </a:moveTo>
                  <a:cubicBezTo>
                    <a:pt x="0" y="10"/>
                    <a:pt x="2" y="23"/>
                    <a:pt x="17" y="48"/>
                  </a:cubicBezTo>
                  <a:cubicBezTo>
                    <a:pt x="32" y="73"/>
                    <a:pt x="69" y="131"/>
                    <a:pt x="89" y="152"/>
                  </a:cubicBezTo>
                  <a:cubicBezTo>
                    <a:pt x="100" y="166"/>
                    <a:pt x="121" y="171"/>
                    <a:pt x="137" y="176"/>
                  </a:cubicBezTo>
                  <a:cubicBezTo>
                    <a:pt x="316" y="140"/>
                    <a:pt x="512" y="178"/>
                    <a:pt x="697" y="168"/>
                  </a:cubicBezTo>
                  <a:cubicBezTo>
                    <a:pt x="732" y="156"/>
                    <a:pt x="765" y="174"/>
                    <a:pt x="801" y="168"/>
                  </a:cubicBezTo>
                  <a:cubicBezTo>
                    <a:pt x="994" y="173"/>
                    <a:pt x="1046" y="150"/>
                    <a:pt x="1193" y="168"/>
                  </a:cubicBezTo>
                  <a:cubicBezTo>
                    <a:pt x="1360" y="161"/>
                    <a:pt x="1514" y="153"/>
                    <a:pt x="1681" y="160"/>
                  </a:cubicBezTo>
                  <a:cubicBezTo>
                    <a:pt x="1689" y="163"/>
                    <a:pt x="1697" y="168"/>
                    <a:pt x="1705" y="168"/>
                  </a:cubicBezTo>
                  <a:cubicBezTo>
                    <a:pt x="1849" y="168"/>
                    <a:pt x="1887" y="193"/>
                    <a:pt x="1913" y="88"/>
                  </a:cubicBezTo>
                  <a:cubicBezTo>
                    <a:pt x="1910" y="75"/>
                    <a:pt x="1924" y="85"/>
                    <a:pt x="1921" y="72"/>
                  </a:cubicBezTo>
                  <a:cubicBezTo>
                    <a:pt x="1919" y="61"/>
                    <a:pt x="1947" y="8"/>
                    <a:pt x="1969" y="0"/>
                  </a:cubicBezTo>
                </a:path>
              </a:pathLst>
            </a:cu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de-CH" sz="3000" b="1" kern="0" dirty="0">
                <a:solidFill>
                  <a:srgbClr val="6E7FB4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FC267AC5-2DBD-84A9-81C9-AF944EEF1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2811"/>
              <a:ext cx="1938" cy="347"/>
            </a:xfrm>
            <a:custGeom>
              <a:avLst/>
              <a:gdLst>
                <a:gd name="T0" fmla="*/ 0 w 1938"/>
                <a:gd name="T1" fmla="*/ 235 h 347"/>
                <a:gd name="T2" fmla="*/ 48 w 1938"/>
                <a:gd name="T3" fmla="*/ 299 h 347"/>
                <a:gd name="T4" fmla="*/ 72 w 1938"/>
                <a:gd name="T5" fmla="*/ 315 h 347"/>
                <a:gd name="T6" fmla="*/ 64 w 1938"/>
                <a:gd name="T7" fmla="*/ 283 h 347"/>
                <a:gd name="T8" fmla="*/ 56 w 1938"/>
                <a:gd name="T9" fmla="*/ 171 h 347"/>
                <a:gd name="T10" fmla="*/ 104 w 1938"/>
                <a:gd name="T11" fmla="*/ 35 h 347"/>
                <a:gd name="T12" fmla="*/ 264 w 1938"/>
                <a:gd name="T13" fmla="*/ 27 h 347"/>
                <a:gd name="T14" fmla="*/ 864 w 1938"/>
                <a:gd name="T15" fmla="*/ 19 h 347"/>
                <a:gd name="T16" fmla="*/ 984 w 1938"/>
                <a:gd name="T17" fmla="*/ 11 h 347"/>
                <a:gd name="T18" fmla="*/ 1328 w 1938"/>
                <a:gd name="T19" fmla="*/ 27 h 347"/>
                <a:gd name="T20" fmla="*/ 1568 w 1938"/>
                <a:gd name="T21" fmla="*/ 35 h 347"/>
                <a:gd name="T22" fmla="*/ 1840 w 1938"/>
                <a:gd name="T23" fmla="*/ 43 h 347"/>
                <a:gd name="T24" fmla="*/ 1864 w 1938"/>
                <a:gd name="T25" fmla="*/ 67 h 347"/>
                <a:gd name="T26" fmla="*/ 1848 w 1938"/>
                <a:gd name="T27" fmla="*/ 115 h 347"/>
                <a:gd name="T28" fmla="*/ 1840 w 1938"/>
                <a:gd name="T29" fmla="*/ 259 h 347"/>
                <a:gd name="T30" fmla="*/ 1872 w 1938"/>
                <a:gd name="T31" fmla="*/ 347 h 347"/>
                <a:gd name="T32" fmla="*/ 1912 w 1938"/>
                <a:gd name="T33" fmla="*/ 275 h 347"/>
                <a:gd name="T34" fmla="*/ 1936 w 1938"/>
                <a:gd name="T35" fmla="*/ 251 h 3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38"/>
                <a:gd name="T55" fmla="*/ 0 h 347"/>
                <a:gd name="T56" fmla="*/ 1938 w 1938"/>
                <a:gd name="T57" fmla="*/ 347 h 3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38" h="347">
                  <a:moveTo>
                    <a:pt x="0" y="235"/>
                  </a:moveTo>
                  <a:cubicBezTo>
                    <a:pt x="39" y="245"/>
                    <a:pt x="31" y="247"/>
                    <a:pt x="48" y="299"/>
                  </a:cubicBezTo>
                  <a:cubicBezTo>
                    <a:pt x="51" y="307"/>
                    <a:pt x="72" y="323"/>
                    <a:pt x="72" y="315"/>
                  </a:cubicBezTo>
                  <a:cubicBezTo>
                    <a:pt x="72" y="304"/>
                    <a:pt x="67" y="294"/>
                    <a:pt x="64" y="283"/>
                  </a:cubicBezTo>
                  <a:cubicBezTo>
                    <a:pt x="72" y="241"/>
                    <a:pt x="70" y="212"/>
                    <a:pt x="56" y="171"/>
                  </a:cubicBezTo>
                  <a:cubicBezTo>
                    <a:pt x="64" y="138"/>
                    <a:pt x="55" y="41"/>
                    <a:pt x="104" y="35"/>
                  </a:cubicBezTo>
                  <a:cubicBezTo>
                    <a:pt x="157" y="28"/>
                    <a:pt x="211" y="30"/>
                    <a:pt x="264" y="27"/>
                  </a:cubicBezTo>
                  <a:cubicBezTo>
                    <a:pt x="428" y="0"/>
                    <a:pt x="805" y="20"/>
                    <a:pt x="864" y="19"/>
                  </a:cubicBezTo>
                  <a:cubicBezTo>
                    <a:pt x="917" y="6"/>
                    <a:pt x="923" y="3"/>
                    <a:pt x="984" y="11"/>
                  </a:cubicBezTo>
                  <a:cubicBezTo>
                    <a:pt x="1071" y="40"/>
                    <a:pt x="1231" y="22"/>
                    <a:pt x="1328" y="27"/>
                  </a:cubicBezTo>
                  <a:cubicBezTo>
                    <a:pt x="1493" y="48"/>
                    <a:pt x="1413" y="46"/>
                    <a:pt x="1568" y="35"/>
                  </a:cubicBezTo>
                  <a:cubicBezTo>
                    <a:pt x="1659" y="38"/>
                    <a:pt x="1750" y="33"/>
                    <a:pt x="1840" y="43"/>
                  </a:cubicBezTo>
                  <a:cubicBezTo>
                    <a:pt x="1851" y="44"/>
                    <a:pt x="1863" y="56"/>
                    <a:pt x="1864" y="67"/>
                  </a:cubicBezTo>
                  <a:cubicBezTo>
                    <a:pt x="1866" y="84"/>
                    <a:pt x="1848" y="115"/>
                    <a:pt x="1848" y="115"/>
                  </a:cubicBezTo>
                  <a:cubicBezTo>
                    <a:pt x="1845" y="163"/>
                    <a:pt x="1845" y="211"/>
                    <a:pt x="1840" y="259"/>
                  </a:cubicBezTo>
                  <a:cubicBezTo>
                    <a:pt x="1835" y="309"/>
                    <a:pt x="1831" y="319"/>
                    <a:pt x="1872" y="347"/>
                  </a:cubicBezTo>
                  <a:cubicBezTo>
                    <a:pt x="1887" y="325"/>
                    <a:pt x="1893" y="294"/>
                    <a:pt x="1912" y="275"/>
                  </a:cubicBezTo>
                  <a:cubicBezTo>
                    <a:pt x="1938" y="249"/>
                    <a:pt x="1936" y="271"/>
                    <a:pt x="1936" y="25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de-CH" sz="3000" b="1" kern="0" dirty="0">
                <a:solidFill>
                  <a:srgbClr val="6E7FB4"/>
                </a:solidFill>
              </a:endParaRPr>
            </a:p>
          </p:txBody>
        </p:sp>
        <p:sp>
          <p:nvSpPr>
            <p:cNvPr id="16" name="AutoShape 22">
              <a:extLst>
                <a:ext uri="{FF2B5EF4-FFF2-40B4-BE49-F238E27FC236}">
                  <a16:creationId xmlns:a16="http://schemas.microsoft.com/office/drawing/2014/main" id="{A7CF539C-5958-F923-6CAD-1C97C6C2C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2926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17" name="AutoShape 23">
              <a:extLst>
                <a:ext uri="{FF2B5EF4-FFF2-40B4-BE49-F238E27FC236}">
                  <a16:creationId xmlns:a16="http://schemas.microsoft.com/office/drawing/2014/main" id="{08F69800-2D40-219C-800D-A57656582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" y="2646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18" name="AutoShape 24">
              <a:extLst>
                <a:ext uri="{FF2B5EF4-FFF2-40B4-BE49-F238E27FC236}">
                  <a16:creationId xmlns:a16="http://schemas.microsoft.com/office/drawing/2014/main" id="{A7A1A829-79C4-EE22-FF12-92637462B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" y="2646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19" name="AutoShape 25">
              <a:extLst>
                <a:ext uri="{FF2B5EF4-FFF2-40B4-BE49-F238E27FC236}">
                  <a16:creationId xmlns:a16="http://schemas.microsoft.com/office/drawing/2014/main" id="{83BF037B-62C4-E522-C293-67EF9F10A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" y="2998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20" name="AutoShape 26">
              <a:extLst>
                <a:ext uri="{FF2B5EF4-FFF2-40B4-BE49-F238E27FC236}">
                  <a16:creationId xmlns:a16="http://schemas.microsoft.com/office/drawing/2014/main" id="{CDBFF5E0-D3B0-5CBF-AAA0-BD0DD2A08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2646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21" name="AutoShape 27">
              <a:extLst>
                <a:ext uri="{FF2B5EF4-FFF2-40B4-BE49-F238E27FC236}">
                  <a16:creationId xmlns:a16="http://schemas.microsoft.com/office/drawing/2014/main" id="{1AB164A2-120E-74CD-86CC-9E370AB2A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2646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22" name="AutoShape 28">
              <a:extLst>
                <a:ext uri="{FF2B5EF4-FFF2-40B4-BE49-F238E27FC236}">
                  <a16:creationId xmlns:a16="http://schemas.microsoft.com/office/drawing/2014/main" id="{91B2255E-8930-BC8D-E382-2B7E8E12F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" y="2646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23" name="AutoShape 29">
              <a:extLst>
                <a:ext uri="{FF2B5EF4-FFF2-40B4-BE49-F238E27FC236}">
                  <a16:creationId xmlns:a16="http://schemas.microsoft.com/office/drawing/2014/main" id="{A9C85E88-79D7-0B57-7838-9752A002C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" y="2646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24" name="AutoShape 30">
              <a:extLst>
                <a:ext uri="{FF2B5EF4-FFF2-40B4-BE49-F238E27FC236}">
                  <a16:creationId xmlns:a16="http://schemas.microsoft.com/office/drawing/2014/main" id="{1DD80D79-D2F8-F5EA-EF18-19512F0B1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" y="2606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25" name="AutoShape 31">
              <a:extLst>
                <a:ext uri="{FF2B5EF4-FFF2-40B4-BE49-F238E27FC236}">
                  <a16:creationId xmlns:a16="http://schemas.microsoft.com/office/drawing/2014/main" id="{B1A4707D-F7BD-5B8D-96E1-3AF11BE31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" y="2646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26" name="AutoShape 32">
              <a:extLst>
                <a:ext uri="{FF2B5EF4-FFF2-40B4-BE49-F238E27FC236}">
                  <a16:creationId xmlns:a16="http://schemas.microsoft.com/office/drawing/2014/main" id="{4DDC9F4E-FEE1-7A39-F601-6C2A39BC9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" y="2702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27" name="AutoShape 33">
              <a:extLst>
                <a:ext uri="{FF2B5EF4-FFF2-40B4-BE49-F238E27FC236}">
                  <a16:creationId xmlns:a16="http://schemas.microsoft.com/office/drawing/2014/main" id="{6679CB77-8645-CCDA-4830-5E5410DDE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0" y="2646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28" name="AutoShape 34">
              <a:extLst>
                <a:ext uri="{FF2B5EF4-FFF2-40B4-BE49-F238E27FC236}">
                  <a16:creationId xmlns:a16="http://schemas.microsoft.com/office/drawing/2014/main" id="{D6659D1B-E7EF-C44F-930A-A8B724641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2" y="2510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29" name="AutoShape 35">
              <a:extLst>
                <a:ext uri="{FF2B5EF4-FFF2-40B4-BE49-F238E27FC236}">
                  <a16:creationId xmlns:a16="http://schemas.microsoft.com/office/drawing/2014/main" id="{843E85BE-23F9-9FB3-6BD6-0FBADDF0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" y="1362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30" name="AutoShape 36">
              <a:extLst>
                <a:ext uri="{FF2B5EF4-FFF2-40B4-BE49-F238E27FC236}">
                  <a16:creationId xmlns:a16="http://schemas.microsoft.com/office/drawing/2014/main" id="{5A4126D3-96A5-F736-C8F3-E4EDF23BD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2" y="1362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31" name="AutoShape 37">
              <a:extLst>
                <a:ext uri="{FF2B5EF4-FFF2-40B4-BE49-F238E27FC236}">
                  <a16:creationId xmlns:a16="http://schemas.microsoft.com/office/drawing/2014/main" id="{A635910C-C9D7-02C0-67DB-431E52F57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1362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32" name="AutoShape 38">
              <a:extLst>
                <a:ext uri="{FF2B5EF4-FFF2-40B4-BE49-F238E27FC236}">
                  <a16:creationId xmlns:a16="http://schemas.microsoft.com/office/drawing/2014/main" id="{41AF7803-3E71-BFB7-F09B-F4120CBF1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362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33" name="AutoShape 39">
              <a:extLst>
                <a:ext uri="{FF2B5EF4-FFF2-40B4-BE49-F238E27FC236}">
                  <a16:creationId xmlns:a16="http://schemas.microsoft.com/office/drawing/2014/main" id="{8D9F2E12-0D38-75DA-F4A6-B0EC2175F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" y="1362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34" name="AutoShape 40">
              <a:extLst>
                <a:ext uri="{FF2B5EF4-FFF2-40B4-BE49-F238E27FC236}">
                  <a16:creationId xmlns:a16="http://schemas.microsoft.com/office/drawing/2014/main" id="{A2E33338-0C0B-11BB-C0A6-200720654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0" y="1362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35" name="AutoShape 41">
              <a:extLst>
                <a:ext uri="{FF2B5EF4-FFF2-40B4-BE49-F238E27FC236}">
                  <a16:creationId xmlns:a16="http://schemas.microsoft.com/office/drawing/2014/main" id="{939D3175-102C-3EDE-823B-66F7FEDB6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1322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36" name="AutoShape 42">
              <a:extLst>
                <a:ext uri="{FF2B5EF4-FFF2-40B4-BE49-F238E27FC236}">
                  <a16:creationId xmlns:a16="http://schemas.microsoft.com/office/drawing/2014/main" id="{C88F043B-C950-6270-ADD6-D4A42F89D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8" y="1362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37" name="AutoShape 43">
              <a:extLst>
                <a:ext uri="{FF2B5EF4-FFF2-40B4-BE49-F238E27FC236}">
                  <a16:creationId xmlns:a16="http://schemas.microsoft.com/office/drawing/2014/main" id="{73D123BA-B3AC-B226-353A-41543030A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1418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38" name="AutoShape 44">
              <a:extLst>
                <a:ext uri="{FF2B5EF4-FFF2-40B4-BE49-F238E27FC236}">
                  <a16:creationId xmlns:a16="http://schemas.microsoft.com/office/drawing/2014/main" id="{69E5559A-6181-6575-3C23-0A14A5C90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" y="1362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39" name="AutoShape 45">
              <a:extLst>
                <a:ext uri="{FF2B5EF4-FFF2-40B4-BE49-F238E27FC236}">
                  <a16:creationId xmlns:a16="http://schemas.microsoft.com/office/drawing/2014/main" id="{62DD247A-62B6-75B9-C0A3-315F14152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1226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40" name="AutoShape 46">
              <a:extLst>
                <a:ext uri="{FF2B5EF4-FFF2-40B4-BE49-F238E27FC236}">
                  <a16:creationId xmlns:a16="http://schemas.microsoft.com/office/drawing/2014/main" id="{DA1C6178-5426-8E20-FB11-70615B9A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" y="1602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41" name="AutoShape 47">
              <a:extLst>
                <a:ext uri="{FF2B5EF4-FFF2-40B4-BE49-F238E27FC236}">
                  <a16:creationId xmlns:a16="http://schemas.microsoft.com/office/drawing/2014/main" id="{0B60C55E-5ABF-A684-BF0A-5A441761A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" y="1570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42" name="AutoShape 48">
              <a:extLst>
                <a:ext uri="{FF2B5EF4-FFF2-40B4-BE49-F238E27FC236}">
                  <a16:creationId xmlns:a16="http://schemas.microsoft.com/office/drawing/2014/main" id="{6F6C174D-3D6A-2C6F-07D7-5CEA98B5E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" y="1778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43" name="AutoShape 49">
              <a:extLst>
                <a:ext uri="{FF2B5EF4-FFF2-40B4-BE49-F238E27FC236}">
                  <a16:creationId xmlns:a16="http://schemas.microsoft.com/office/drawing/2014/main" id="{13121EA7-9CFF-1F54-D6E5-122AAB954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" y="2018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44" name="AutoShape 50">
              <a:extLst>
                <a:ext uri="{FF2B5EF4-FFF2-40B4-BE49-F238E27FC236}">
                  <a16:creationId xmlns:a16="http://schemas.microsoft.com/office/drawing/2014/main" id="{277DDE13-6001-114B-2F8D-1EF7796C5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" y="1818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45" name="AutoShape 51">
              <a:extLst>
                <a:ext uri="{FF2B5EF4-FFF2-40B4-BE49-F238E27FC236}">
                  <a16:creationId xmlns:a16="http://schemas.microsoft.com/office/drawing/2014/main" id="{5763AAFB-5C42-E8BC-4CBF-CD1C92439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0" y="2058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46" name="AutoShape 52">
              <a:extLst>
                <a:ext uri="{FF2B5EF4-FFF2-40B4-BE49-F238E27FC236}">
                  <a16:creationId xmlns:a16="http://schemas.microsoft.com/office/drawing/2014/main" id="{75562A22-B321-6585-EF5F-CE629265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" y="2942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47" name="AutoShape 53">
              <a:extLst>
                <a:ext uri="{FF2B5EF4-FFF2-40B4-BE49-F238E27FC236}">
                  <a16:creationId xmlns:a16="http://schemas.microsoft.com/office/drawing/2014/main" id="{7973D1DA-0A6C-D40A-111E-FDEEA4550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2934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48" name="AutoShape 54">
              <a:extLst>
                <a:ext uri="{FF2B5EF4-FFF2-40B4-BE49-F238E27FC236}">
                  <a16:creationId xmlns:a16="http://schemas.microsoft.com/office/drawing/2014/main" id="{BB1F68DC-19CE-8DDE-B696-EDEAFDD0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886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  <p:sp>
          <p:nvSpPr>
            <p:cNvPr id="49" name="AutoShape 55">
              <a:extLst>
                <a:ext uri="{FF2B5EF4-FFF2-40B4-BE49-F238E27FC236}">
                  <a16:creationId xmlns:a16="http://schemas.microsoft.com/office/drawing/2014/main" id="{1A6BCC0E-7FE7-BB8D-C091-7C04C4981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838"/>
              <a:ext cx="58" cy="136"/>
            </a:xfrm>
            <a:prstGeom prst="downArrow">
              <a:avLst>
                <a:gd name="adj1" fmla="val 50000"/>
                <a:gd name="adj2" fmla="val 58621"/>
              </a:avLst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1pPr>
              <a:lvl2pPr marL="742950" indent="-28575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2pPr>
              <a:lvl3pPr marL="11430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3pPr>
              <a:lvl4pPr marL="16002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4pPr>
              <a:lvl5pPr marL="2057400" indent="-228600"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000" b="1">
                  <a:solidFill>
                    <a:srgbClr val="6E7FB4"/>
                  </a:solidFill>
                  <a:latin typeface="Arial" pitchFamily="34" charset="0"/>
                </a:defRPr>
              </a:lvl9pPr>
            </a:lstStyle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altLang="de-DE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32505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10.2 Handhabung, Ladung, Kontrollen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52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FF6F5D-92E9-8D99-0933-C49174261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40768"/>
            <a:ext cx="9822517" cy="54726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CH" dirty="0"/>
              <a:t>Beladung des Sterilisators</a:t>
            </a:r>
            <a:endParaRPr lang="de-CH" dirty="0">
              <a:solidFill>
                <a:srgbClr val="FF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de-DE" dirty="0"/>
              <a:t>Schwere Sachen unten, leichte </a:t>
            </a:r>
            <a:br>
              <a:rPr lang="de-DE" dirty="0"/>
            </a:br>
            <a:r>
              <a:rPr lang="de-DE" dirty="0"/>
              <a:t>Sachen oben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de-DE" dirty="0"/>
              <a:t>Tropfwassergeschützte Sterilisierbehälter </a:t>
            </a:r>
            <a:br>
              <a:rPr lang="de-DE" dirty="0"/>
            </a:br>
            <a:r>
              <a:rPr lang="de-DE" dirty="0"/>
              <a:t>unten, papierverpackte Güter oben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C000"/>
                </a:solidFill>
              </a:rPr>
              <a:t>Poröse Güter: Wäsche, Verbandsstoffe, </a:t>
            </a:r>
            <a:br>
              <a:rPr lang="de-DE" dirty="0">
                <a:solidFill>
                  <a:srgbClr val="FFC000"/>
                </a:solidFill>
              </a:rPr>
            </a:br>
            <a:r>
              <a:rPr lang="de-DE" dirty="0">
                <a:solidFill>
                  <a:srgbClr val="FFC000"/>
                </a:solidFill>
              </a:rPr>
              <a:t>Zellstoffe</a:t>
            </a: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6B5338-99C7-7F78-200C-8B92A094CE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8088" y="1145817"/>
            <a:ext cx="3600000" cy="2294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B8828A-C2A8-6512-D755-FAB9A695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6557" y="3473626"/>
            <a:ext cx="3600000" cy="25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4050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Schadensfälle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1600201"/>
            <a:ext cx="11247040" cy="4525963"/>
          </a:xfrm>
        </p:spPr>
        <p:txBody>
          <a:bodyPr>
            <a:normAutofit fontScale="92500" lnSpcReduction="20000"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sz="3300" dirty="0"/>
              <a:t>Was Passiert, wenn ein Patient meint, </a:t>
            </a:r>
            <a:br>
              <a:rPr lang="de-CH" sz="3300" dirty="0"/>
            </a:br>
            <a:r>
              <a:rPr lang="de-CH" sz="3300" dirty="0"/>
              <a:t>er habe sich in der Praxis eine </a:t>
            </a:r>
            <a:br>
              <a:rPr lang="de-CH" sz="3300" dirty="0"/>
            </a:br>
            <a:r>
              <a:rPr lang="de-CH" sz="3300" dirty="0"/>
              <a:t>Infektion eingefangen und behauptet </a:t>
            </a:r>
            <a:br>
              <a:rPr lang="de-CH" sz="3300" dirty="0"/>
            </a:br>
            <a:r>
              <a:rPr lang="de-CH" sz="3300" dirty="0"/>
              <a:t>es sei nicht sauber gearbeitet </a:t>
            </a:r>
            <a:br>
              <a:rPr lang="de-CH" sz="3300" dirty="0"/>
            </a:br>
            <a:r>
              <a:rPr lang="de-CH" sz="3300" dirty="0"/>
              <a:t>worden?</a:t>
            </a:r>
          </a:p>
          <a:p>
            <a:pPr marL="0" lvl="1" indent="0">
              <a:buNone/>
            </a:pPr>
            <a:endParaRPr lang="de-CH" sz="33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sz="3300" dirty="0"/>
              <a:t>Ihr müsst den Nachweis liefern </a:t>
            </a:r>
            <a:br>
              <a:rPr lang="de-CH" sz="3300" dirty="0"/>
            </a:br>
            <a:r>
              <a:rPr lang="de-CH" sz="3300" dirty="0"/>
              <a:t>können, dass die Aufbereitung </a:t>
            </a:r>
            <a:br>
              <a:rPr lang="de-CH" sz="3300" dirty="0"/>
            </a:br>
            <a:r>
              <a:rPr lang="de-CH" sz="3300" dirty="0"/>
              <a:t>ordnungsgemäss durchgeführt</a:t>
            </a:r>
            <a:br>
              <a:rPr lang="de-CH" sz="3300" dirty="0"/>
            </a:br>
            <a:r>
              <a:rPr lang="de-CH" sz="3300" dirty="0"/>
              <a:t>wurde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de-CH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53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67964EC-A10B-45CA-BAEF-5D4B5FB84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3865619"/>
            <a:ext cx="3240000" cy="2295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F2675AF-33DB-42B1-86CF-02AA3ABA7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1261566"/>
            <a:ext cx="32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7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10.3 Dokumentation der Parameter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1600201"/>
            <a:ext cx="11247040" cy="4525963"/>
          </a:xfrm>
        </p:spPr>
        <p:txBody>
          <a:bodyPr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/>
              <a:t>Was ist zu beachten?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dirty="0"/>
              <a:t>Für jedes aufbereitete MEP muss </a:t>
            </a:r>
            <a:br>
              <a:rPr lang="de-CH" dirty="0"/>
            </a:br>
            <a:r>
              <a:rPr lang="de-CH" dirty="0"/>
              <a:t>nachgewiesen werden können, dass sowohl </a:t>
            </a:r>
            <a:br>
              <a:rPr lang="de-CH" dirty="0"/>
            </a:br>
            <a:r>
              <a:rPr lang="de-CH" dirty="0"/>
              <a:t>die Reinigung als auch die Sterilisation </a:t>
            </a:r>
            <a:br>
              <a:rPr lang="de-CH" dirty="0"/>
            </a:br>
            <a:r>
              <a:rPr lang="de-CH" dirty="0"/>
              <a:t>ordnungsgemäss durchgeführt wurde.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de-CH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dirty="0"/>
              <a:t>Die Chargenprotokolle sind 16 </a:t>
            </a:r>
            <a:br>
              <a:rPr lang="de-CH" dirty="0"/>
            </a:br>
            <a:r>
              <a:rPr lang="de-CH" dirty="0"/>
              <a:t>Jahre aufzubewahren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de-CH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54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B77350-34CB-42BD-92EC-9DF3508252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35422" y="3304848"/>
            <a:ext cx="3240000" cy="243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B32A046-45D9-AF65-9FBE-2DCF21B08B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168" y="1223961"/>
            <a:ext cx="1800000" cy="15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10.3 Dokumentation der Parameter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1600201"/>
            <a:ext cx="11247040" cy="4525963"/>
          </a:xfrm>
        </p:spPr>
        <p:txBody>
          <a:bodyPr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/>
              <a:t>Wie dokumentieren?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dirty="0"/>
              <a:t>Die Chargenprotokolle müssen </a:t>
            </a:r>
            <a:r>
              <a:rPr lang="de-CH" b="1" u="sng" dirty="0"/>
              <a:t>nicht</a:t>
            </a:r>
            <a:r>
              <a:rPr lang="de-CH" dirty="0"/>
              <a:t> in </a:t>
            </a:r>
            <a:br>
              <a:rPr lang="de-CH" dirty="0"/>
            </a:br>
            <a:r>
              <a:rPr lang="de-CH" dirty="0"/>
              <a:t>Papierform aufbewahrt werden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de-CH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dirty="0"/>
              <a:t>Auf dem Patientenblatt ist aufzuführen, </a:t>
            </a:r>
            <a:br>
              <a:rPr lang="de-CH" dirty="0"/>
            </a:br>
            <a:r>
              <a:rPr lang="de-CH" dirty="0"/>
              <a:t>welche MEP in welcher Charge aufbereitet </a:t>
            </a:r>
            <a:br>
              <a:rPr lang="de-CH" dirty="0"/>
            </a:br>
            <a:r>
              <a:rPr lang="de-CH" dirty="0"/>
              <a:t>wurde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de-CH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55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B77350-34CB-42BD-92EC-9DF3508252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10957" y="3304848"/>
            <a:ext cx="3240000" cy="243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B39E7D7-6228-79D2-9542-60D65A18BD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168" y="1223961"/>
            <a:ext cx="1800000" cy="15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1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10.3 Dokumentation der Parameter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1600201"/>
            <a:ext cx="11247040" cy="4525963"/>
          </a:xfrm>
        </p:spPr>
        <p:txBody>
          <a:bodyPr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/>
              <a:t>Woher weiss ich, dass die Parameter auf </a:t>
            </a:r>
            <a:br>
              <a:rPr lang="de-CH" dirty="0"/>
            </a:br>
            <a:r>
              <a:rPr lang="de-CH" dirty="0"/>
              <a:t>den Chargenprotokolle stimmen?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dirty="0"/>
              <a:t>Durch die </a:t>
            </a:r>
            <a:r>
              <a:rPr lang="de-CH" b="1" dirty="0"/>
              <a:t>Validierung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56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F1A2078-524E-4FEF-B364-64029C6431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128" y="1598579"/>
            <a:ext cx="292608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1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C0300A8-1267-6472-10FD-F9CD31519F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448" y="4937198"/>
            <a:ext cx="3600000" cy="17313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10.4 Indikatoren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57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E29D42-0CEA-F492-27A0-2146CA8B0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7968" y="3548026"/>
            <a:ext cx="3600000" cy="3265351"/>
          </a:xfrm>
          <a:prstGeom prst="rect">
            <a:avLst/>
          </a:prstGeom>
        </p:spPr>
      </p:pic>
      <p:pic>
        <p:nvPicPr>
          <p:cNvPr id="14" name="Grafik 10">
            <a:extLst>
              <a:ext uri="{FF2B5EF4-FFF2-40B4-BE49-F238E27FC236}">
                <a16:creationId xmlns:a16="http://schemas.microsoft.com/office/drawing/2014/main" id="{4D85A5C7-00B9-8111-9D6F-306343D00E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7568" y="1273622"/>
            <a:ext cx="3600000" cy="2227386"/>
          </a:xfrm>
          <a:prstGeom prst="rect">
            <a:avLst/>
          </a:prstGeom>
          <a:noFill/>
          <a:ln w="76200" cmpd="sng"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FF0D5FE-340C-AFEA-4E89-506B9877C9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6008" y="1268761"/>
            <a:ext cx="3600000" cy="3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717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10.4 Indikatoren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58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86A0E2-BF4E-265E-4778-CD0E057035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760" y="2097885"/>
            <a:ext cx="3600000" cy="22795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6294910-6405-1794-F950-05C2AB0BDB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624" y="2235785"/>
            <a:ext cx="3600000" cy="2140969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3AB8994-01FD-943E-64D2-07CDD5C52AA4}"/>
              </a:ext>
            </a:extLst>
          </p:cNvPr>
          <p:cNvSpPr txBox="1"/>
          <p:nvPr/>
        </p:nvSpPr>
        <p:spPr>
          <a:xfrm>
            <a:off x="1631504" y="4502402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rgbClr val="FF0000"/>
                </a:solidFill>
              </a:rPr>
              <a:t>Type 1 Indikatoren geben keine Information zur Qualität des Sterilisationszyklus. Nicht für die Überwachung geeignet.</a:t>
            </a:r>
          </a:p>
        </p:txBody>
      </p:sp>
    </p:spTree>
    <p:extLst>
      <p:ext uri="{BB962C8B-B14F-4D97-AF65-F5344CB8AC3E}">
        <p14:creationId xmlns:p14="http://schemas.microsoft.com/office/powerpoint/2010/main" val="3919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10.4 Indikatoren</a:t>
            </a:r>
            <a:endParaRPr lang="de-DE" cap="small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FE52-CE06-4DF4-875C-9E155A47A96D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56AC-5799-4741-84FB-5505E396AF75}" type="slidenum">
              <a:rPr lang="de-DE" smtClean="0"/>
              <a:t>59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B11AE7C-FE93-4F08-A0A3-380E6516B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FF4ECE4-BEB2-E4FC-A252-AD5245EBB0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0738" y="4149080"/>
            <a:ext cx="3600000" cy="201622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50C556-C25F-5568-AEAF-EF320CE19F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82626" y="47274"/>
            <a:ext cx="1147228" cy="360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1231433-2B51-C3FC-9026-3DB54696F4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6240" y="3467590"/>
            <a:ext cx="3600000" cy="276972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D27CBAB-4763-73CC-DA2C-E490156CB4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0"/>
          <a:stretch/>
        </p:blipFill>
        <p:spPr>
          <a:xfrm>
            <a:off x="1858288" y="1196752"/>
            <a:ext cx="3600000" cy="122506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F4B28F5-4B97-B301-A8FF-B33539BCC075}"/>
              </a:ext>
            </a:extLst>
          </p:cNvPr>
          <p:cNvSpPr txBox="1"/>
          <p:nvPr/>
        </p:nvSpPr>
        <p:spPr>
          <a:xfrm>
            <a:off x="1667508" y="249289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rgbClr val="FF0000"/>
                </a:solidFill>
              </a:rPr>
              <a:t>Type 1 Indikatoren geben keine Information zur Qualität des Sterilisationszyklus. Nicht für die Überwachung geeignet.</a:t>
            </a:r>
          </a:p>
        </p:txBody>
      </p:sp>
    </p:spTree>
    <p:extLst>
      <p:ext uri="{BB962C8B-B14F-4D97-AF65-F5344CB8AC3E}">
        <p14:creationId xmlns:p14="http://schemas.microsoft.com/office/powerpoint/2010/main" val="39160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AD189D99-DCEC-4E7D-BCB7-F6A28382906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6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26E17F8-FF11-4309-B324-9EE4C4000C8F}"/>
              </a:ext>
            </a:extLst>
          </p:cNvPr>
          <p:cNvSpPr txBox="1">
            <a:spLocks/>
          </p:cNvSpPr>
          <p:nvPr/>
        </p:nvSpPr>
        <p:spPr>
          <a:xfrm>
            <a:off x="1524000" y="334683"/>
            <a:ext cx="9144000" cy="9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small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Medizinprodukteverodnung Art. 72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3A8C72-FF0F-455A-8DBD-54ACE0BEDD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6000" y="1862443"/>
            <a:ext cx="9720000" cy="3524753"/>
          </a:xfrm>
          <a:prstGeom prst="rect">
            <a:avLst/>
          </a:prstGeom>
        </p:spPr>
      </p:pic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8C992123-8209-4409-A1AD-1041BEC46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1965825-2AA4-18FD-2353-0088734A08BD}"/>
              </a:ext>
            </a:extLst>
          </p:cNvPr>
          <p:cNvSpPr/>
          <p:nvPr/>
        </p:nvSpPr>
        <p:spPr>
          <a:xfrm>
            <a:off x="1236000" y="1862442"/>
            <a:ext cx="9720000" cy="3366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76520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11 Chargenfreigabe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60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C1ED699-5B17-4324-DAC2-806130F9E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00" y="2481013"/>
            <a:ext cx="9720000" cy="213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820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11 Chargenfreigabe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de-CH" dirty="0"/>
              <a:t>Dokumentationssysteme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dirty="0"/>
              <a:t>Etikettier-Zangen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de-CH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dirty="0"/>
              <a:t>IT-gestützte Drucker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de-CH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de-CH" dirty="0"/>
              <a:t>Beschriftung mit Markern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de-CH" dirty="0"/>
          </a:p>
          <a:p>
            <a:pPr marL="457200" lvl="1" indent="-457200">
              <a:buFont typeface="Wingdings" panose="05000000000000000000" pitchFamily="2" charset="2"/>
              <a:buChar char="Ø"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  <a:p>
            <a:pPr marL="400050" lvl="2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61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92123E0-3E5F-846F-1260-AC974E3D9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1252316"/>
            <a:ext cx="2880000" cy="260873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D5DE18B-AA7D-A32C-339F-8881D777AA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448" y="2780929"/>
            <a:ext cx="2880000" cy="22276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7C0FD32-CB20-9366-4E2D-5EFE4870A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32" b="95541" l="9562" r="92032">
                        <a14:foregroundMark x1="78088" y1="85350" x2="78088" y2="85350"/>
                        <a14:foregroundMark x1="71713" y1="83439" x2="71713" y2="83439"/>
                        <a14:foregroundMark x1="55378" y1="75159" x2="55378" y2="75159"/>
                        <a14:foregroundMark x1="35060" y1="63057" x2="35060" y2="63057"/>
                        <a14:foregroundMark x1="39841" y1="68153" x2="39841" y2="68153"/>
                        <a14:foregroundMark x1="37052" y1="62420" x2="49402" y2="70064"/>
                        <a14:foregroundMark x1="90040" y1="52229" x2="90040" y2="52229"/>
                        <a14:foregroundMark x1="92430" y1="53503" x2="92430" y2="53503"/>
                        <a14:foregroundMark x1="77689" y1="40764" x2="77689" y2="40764"/>
                        <a14:foregroundMark x1="86056" y1="47134" x2="23108" y2="14013"/>
                        <a14:foregroundMark x1="23904" y1="16561" x2="10359" y2="43949"/>
                        <a14:foregroundMark x1="10359" y1="43949" x2="11155" y2="42038"/>
                        <a14:foregroundMark x1="19124" y1="53503" x2="76494" y2="85350"/>
                        <a14:foregroundMark x1="52191" y1="74522" x2="68526" y2="82803"/>
                        <a14:foregroundMark x1="64940" y1="84713" x2="34661" y2="66879"/>
                        <a14:foregroundMark x1="63347" y1="83439" x2="80478" y2="89809"/>
                        <a14:foregroundMark x1="80478" y1="89809" x2="80876" y2="91720"/>
                        <a14:foregroundMark x1="74104" y1="93631" x2="74104" y2="93631"/>
                        <a14:foregroundMark x1="78884" y1="92357" x2="78884" y2="92357"/>
                        <a14:foregroundMark x1="85657" y1="94268" x2="85657" y2="94268"/>
                        <a14:foregroundMark x1="83665" y1="95541" x2="83665" y2="95541"/>
                        <a14:foregroundMark x1="83665" y1="95541" x2="83665" y2="95541"/>
                        <a14:foregroundMark x1="92032" y1="45223" x2="92032" y2="45223"/>
                        <a14:foregroundMark x1="92032" y1="45223" x2="92032" y2="45223"/>
                        <a14:foregroundMark x1="88048" y1="45860" x2="88048" y2="45860"/>
                        <a14:foregroundMark x1="88048" y1="45860" x2="88048" y2="45860"/>
                        <a14:foregroundMark x1="84462" y1="42038" x2="84462" y2="42038"/>
                        <a14:foregroundMark x1="84462" y1="42038" x2="84462" y2="42038"/>
                        <a14:foregroundMark x1="77689" y1="40764" x2="77689" y2="40764"/>
                        <a14:foregroundMark x1="77689" y1="40764" x2="77689" y2="40764"/>
                        <a14:foregroundMark x1="77689" y1="39490" x2="77689" y2="39490"/>
                        <a14:foregroundMark x1="77689" y1="39490" x2="77689" y2="39490"/>
                        <a14:foregroundMark x1="79283" y1="41401" x2="79283" y2="41401"/>
                        <a14:foregroundMark x1="79283" y1="41401" x2="79283" y2="41401"/>
                        <a14:foregroundMark x1="74502" y1="38854" x2="74502" y2="38854"/>
                        <a14:foregroundMark x1="74502" y1="38854" x2="74502" y2="38854"/>
                        <a14:foregroundMark x1="69721" y1="35669" x2="69721" y2="35669"/>
                        <a14:foregroundMark x1="69721" y1="35032" x2="69721" y2="35032"/>
                        <a14:foregroundMark x1="70518" y1="35669" x2="23904" y2="13376"/>
                        <a14:foregroundMark x1="72908" y1="35669" x2="72908" y2="35669"/>
                        <a14:foregroundMark x1="72908" y1="35669" x2="72908" y2="35669"/>
                        <a14:foregroundMark x1="9960" y1="45860" x2="9960" y2="45860"/>
                        <a14:foregroundMark x1="9960" y1="45860" x2="9960" y2="45860"/>
                        <a14:foregroundMark x1="9562" y1="50318" x2="9562" y2="50318"/>
                        <a14:foregroundMark x1="9562" y1="50318" x2="9562" y2="50318"/>
                        <a14:foregroundMark x1="11155" y1="52229" x2="11155" y2="52229"/>
                        <a14:foregroundMark x1="15139" y1="53503" x2="15139" y2="53503"/>
                        <a14:foregroundMark x1="12351" y1="55414" x2="12351" y2="55414"/>
                        <a14:foregroundMark x1="12351" y1="55414" x2="12351" y2="55414"/>
                        <a14:foregroundMark x1="17530" y1="55414" x2="17530" y2="55414"/>
                        <a14:foregroundMark x1="16733" y1="56051" x2="16733" y2="56051"/>
                        <a14:foregroundMark x1="16733" y1="56051" x2="16733" y2="56051"/>
                        <a14:foregroundMark x1="21116" y1="58599" x2="21116" y2="58599"/>
                        <a14:foregroundMark x1="21116" y1="58599" x2="21116" y2="58599"/>
                        <a14:foregroundMark x1="18725" y1="58599" x2="18725" y2="58599"/>
                        <a14:foregroundMark x1="24303" y1="59873" x2="24303" y2="59873"/>
                        <a14:foregroundMark x1="23108" y1="60510" x2="31873" y2="630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6120" y="4653136"/>
            <a:ext cx="2880000" cy="180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12 Lagerung der sterilen MEP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62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FAE5ADA-544C-31FB-5040-A2D8C356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00" y="2790491"/>
            <a:ext cx="9720000" cy="143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009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C99BB9CC-5C74-4A10-A083-BE3D46865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40768"/>
            <a:ext cx="9822517" cy="54726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800" dirty="0"/>
              <a:t>Verlust der Sterilität ist eher </a:t>
            </a:r>
            <a:br>
              <a:rPr lang="de-DE" sz="2800" dirty="0"/>
            </a:br>
            <a:r>
              <a:rPr lang="de-DE" sz="2800" dirty="0"/>
              <a:t>ereignisbezogen als zeitbezogen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/>
              <a:t>KIGAP bietet eine Tabelle </a:t>
            </a:r>
            <a:br>
              <a:rPr lang="de-DE" sz="2800" dirty="0"/>
            </a:br>
            <a:r>
              <a:rPr lang="de-DE" sz="2800" dirty="0"/>
              <a:t>als Anhaltspunkt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800" dirty="0"/>
          </a:p>
          <a:p>
            <a:pPr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endParaRPr lang="de-CH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300" dirty="0"/>
              <a:t>Lagerung der Medizinprodukte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63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5EE635-31F8-014A-056B-18CF44979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760" y="3854131"/>
            <a:ext cx="3600000" cy="240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25625A9-3D26-4772-6D34-36B6A05D7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082398"/>
            <a:ext cx="4500000" cy="57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630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300" dirty="0"/>
              <a:t>Lagerung der Medizinprodukte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64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8C83EB0-2AEE-1643-204D-2381A5BC87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140" y="1125304"/>
            <a:ext cx="672172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4870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300" dirty="0"/>
              <a:t>Lagerung der Medizinprodukte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65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7375535-F278-9687-7BCB-35AE398A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00" y="1593684"/>
            <a:ext cx="9720000" cy="39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903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C99BB9CC-5C74-4A10-A083-BE3D46865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277" y="1340768"/>
            <a:ext cx="8229600" cy="54726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800" dirty="0" err="1"/>
              <a:t>FiFo</a:t>
            </a:r>
            <a:r>
              <a:rPr lang="de-DE" sz="2800" dirty="0"/>
              <a:t> „First in, </a:t>
            </a:r>
            <a:r>
              <a:rPr lang="de-DE" sz="2800" dirty="0" err="1"/>
              <a:t>first</a:t>
            </a:r>
            <a:r>
              <a:rPr lang="de-DE" sz="2800" dirty="0"/>
              <a:t> out“ Prinzip beachten um unnötiges Resterilisieren zu vermeiden.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800" dirty="0"/>
          </a:p>
          <a:p>
            <a:pPr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endParaRPr lang="de-CH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300" dirty="0"/>
              <a:t>Lagerung der Medizinprodukte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66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9622F0B-C38B-57EC-463B-473F215B2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77" y="2612738"/>
            <a:ext cx="4320000" cy="28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BB0234E-233E-7208-114E-2AC408A42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488" y="2636912"/>
            <a:ext cx="4320000" cy="28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761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67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654E3-AB57-2BA3-38BD-464A44254C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4625"/>
            <a:ext cx="9144000" cy="60967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E7CB27C-3E5D-2A93-3953-E950E6CA2BF0}"/>
              </a:ext>
            </a:extLst>
          </p:cNvPr>
          <p:cNvSpPr txBox="1"/>
          <p:nvPr/>
        </p:nvSpPr>
        <p:spPr>
          <a:xfrm>
            <a:off x="1547372" y="575694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Quelle: Häubi AG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9D654BA-6673-26B7-0B16-D3404A2FC730}"/>
              </a:ext>
            </a:extLst>
          </p:cNvPr>
          <p:cNvSpPr/>
          <p:nvPr/>
        </p:nvSpPr>
        <p:spPr>
          <a:xfrm>
            <a:off x="1775520" y="2852937"/>
            <a:ext cx="3672408" cy="3273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38195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13 Falls Wiederaufbereitung durch Dritte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68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404E596-BF8A-E441-3F1A-8CC919F7D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00" y="2441071"/>
            <a:ext cx="9720000" cy="22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754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300" dirty="0"/>
              <a:t>Andere Länder – andere Sitten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35D5A1C7-90DE-417D-88CE-9650C2505C0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69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70F1C8D-AD97-44F2-A181-B148E9AF7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10" name="Inhaltsplatzhalter 5">
            <a:extLst>
              <a:ext uri="{FF2B5EF4-FFF2-40B4-BE49-F238E27FC236}">
                <a16:creationId xmlns:a16="http://schemas.microsoft.com/office/drawing/2014/main" id="{6EF53328-2C82-4344-8653-CC417E806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61" y="1268760"/>
            <a:ext cx="3119999" cy="4680000"/>
          </a:xfrm>
        </p:spPr>
      </p:pic>
      <p:pic>
        <p:nvPicPr>
          <p:cNvPr id="11" name="Inhaltsplatzhalter 5">
            <a:extLst>
              <a:ext uri="{FF2B5EF4-FFF2-40B4-BE49-F238E27FC236}">
                <a16:creationId xmlns:a16="http://schemas.microsoft.com/office/drawing/2014/main" id="{1F0F10B7-F640-4A13-B1FE-EFBA0D413C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840" y="1268760"/>
            <a:ext cx="702000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7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AD189D99-DCEC-4E7D-BCB7-F6A28382906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7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26E17F8-FF11-4309-B324-9EE4C4000C8F}"/>
              </a:ext>
            </a:extLst>
          </p:cNvPr>
          <p:cNvSpPr txBox="1">
            <a:spLocks/>
          </p:cNvSpPr>
          <p:nvPr/>
        </p:nvSpPr>
        <p:spPr>
          <a:xfrm>
            <a:off x="1524000" y="334683"/>
            <a:ext cx="9144000" cy="9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small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Medizinprodukteverodnung Art. 72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3A8C72-FF0F-455A-8DBD-54ACE0BEDD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9334" y="1336975"/>
            <a:ext cx="9720000" cy="4828329"/>
          </a:xfrm>
          <a:prstGeom prst="rect">
            <a:avLst/>
          </a:prstGeom>
        </p:spPr>
      </p:pic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8C992123-8209-4409-A1AD-1041BEC46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08442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/>
          <a:lstStyle/>
          <a:p>
            <a:r>
              <a:rPr lang="de-DE" dirty="0"/>
              <a:t>Geschafft  </a:t>
            </a:r>
            <a:r>
              <a:rPr lang="de-DE" dirty="0">
                <a:sym typeface="Wingdings"/>
              </a:rPr>
              <a:t>  </a:t>
            </a:r>
            <a:r>
              <a:rPr lang="de-DE" dirty="0"/>
              <a:t>Vielen Dank!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929411"/>
          </a:xfrm>
        </p:spPr>
        <p:txBody>
          <a:bodyPr/>
          <a:lstStyle/>
          <a:p>
            <a:endParaRPr lang="de-DE" sz="2800"/>
          </a:p>
          <a:p>
            <a:r>
              <a:rPr lang="de-DE" sz="2800"/>
              <a:t>Fragen</a:t>
            </a:r>
            <a:r>
              <a:rPr lang="de-DE" sz="2800" dirty="0"/>
              <a:t>?</a:t>
            </a:r>
          </a:p>
          <a:p>
            <a:endParaRPr lang="de-DE" sz="2800" dirty="0"/>
          </a:p>
          <a:p>
            <a:pPr marL="0" indent="0">
              <a:buNone/>
            </a:pPr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 marL="0" indent="0">
              <a:buNone/>
            </a:pPr>
            <a:endParaRPr lang="de-DE" sz="2800" dirty="0"/>
          </a:p>
          <a:p>
            <a:r>
              <a:rPr lang="de-DE" sz="2800" dirty="0"/>
              <a:t>Kontakt Duri Allemann</a:t>
            </a:r>
          </a:p>
          <a:p>
            <a:pPr lvl="1"/>
            <a:r>
              <a:rPr lang="de-DE" sz="2400" dirty="0"/>
              <a:t>E-Mail: </a:t>
            </a:r>
            <a:r>
              <a:rPr lang="de-DE" sz="2400" dirty="0">
                <a:hlinkClick r:id="rId2"/>
              </a:rPr>
              <a:t>info@allemannacademy.com</a:t>
            </a:r>
            <a:r>
              <a:rPr lang="de-DE" sz="2400" dirty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1C03DCB5-06BC-46FA-92A7-7DB77C1B1605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70</a:t>
            </a:fld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800" y="1486664"/>
            <a:ext cx="3240000" cy="1726313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0EE076-50EA-4155-A9B2-40F1CF084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</p:spPr>
        <p:txBody>
          <a:bodyPr/>
          <a:lstStyle/>
          <a:p>
            <a:r>
              <a:rPr lang="de-CH" dirty="0"/>
              <a:t>Duri Allemann, Validation Expert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432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AD189D99-DCEC-4E7D-BCB7-F6A28382906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8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26E17F8-FF11-4309-B324-9EE4C4000C8F}"/>
              </a:ext>
            </a:extLst>
          </p:cNvPr>
          <p:cNvSpPr txBox="1">
            <a:spLocks/>
          </p:cNvSpPr>
          <p:nvPr/>
        </p:nvSpPr>
        <p:spPr>
          <a:xfrm>
            <a:off x="1524000" y="334683"/>
            <a:ext cx="9144000" cy="9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small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Epidemienverodnung</a:t>
            </a:r>
            <a:r>
              <a:rPr lang="de-DE" dirty="0"/>
              <a:t> Art. 25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8C992123-8209-4409-A1AD-1041BEC46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EBFC721-F2B6-EE10-448D-32104E295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00" y="1253012"/>
            <a:ext cx="8640000" cy="554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5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981200" y="6356351"/>
            <a:ext cx="946448" cy="365125"/>
          </a:xfrm>
        </p:spPr>
        <p:txBody>
          <a:bodyPr/>
          <a:lstStyle/>
          <a:p>
            <a:fld id="{AD189D99-DCEC-4E7D-BCB7-F6A283829064}" type="datetime1">
              <a:rPr lang="de-CH" smtClean="0"/>
              <a:t>03.09.2023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071664" y="6356351"/>
            <a:ext cx="864096" cy="365125"/>
          </a:xfrm>
        </p:spPr>
        <p:txBody>
          <a:bodyPr/>
          <a:lstStyle/>
          <a:p>
            <a:fld id="{759A56AC-5799-4741-84FB-5505E396AF75}" type="slidenum">
              <a:rPr lang="de-DE" smtClean="0"/>
              <a:t>9</a:t>
            </a:fld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26E17F8-FF11-4309-B324-9EE4C4000C8F}"/>
              </a:ext>
            </a:extLst>
          </p:cNvPr>
          <p:cNvSpPr txBox="1">
            <a:spLocks/>
          </p:cNvSpPr>
          <p:nvPr/>
        </p:nvSpPr>
        <p:spPr>
          <a:xfrm>
            <a:off x="1524000" y="334683"/>
            <a:ext cx="9144000" cy="926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small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Durchführung der Validierung </a:t>
            </a:r>
            <a:br>
              <a:rPr lang="de-DE" dirty="0"/>
            </a:br>
            <a:r>
              <a:rPr lang="de-DE" dirty="0"/>
              <a:t>von RDG-E: Grundlagen</a:t>
            </a:r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8C992123-8209-4409-A1AD-1041BEC46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5760" y="6356351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Duri Allemann, Validation Expert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B29120-428D-4CB7-B5D5-972A22F761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826" y="0"/>
            <a:ext cx="5472349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660241D-EC26-DE8E-02CC-82B9A34EA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000" y="1403391"/>
            <a:ext cx="9720000" cy="1377537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E76A1FC-EED0-733C-A226-B8AB43917047}"/>
              </a:ext>
            </a:extLst>
          </p:cNvPr>
          <p:cNvGrpSpPr/>
          <p:nvPr/>
        </p:nvGrpSpPr>
        <p:grpSpPr>
          <a:xfrm>
            <a:off x="1236000" y="3450704"/>
            <a:ext cx="9720000" cy="1130424"/>
            <a:chOff x="107504" y="3717033"/>
            <a:chExt cx="8856984" cy="1130424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11B753C-BF08-BCD9-298B-AF3BECCBFEE4}"/>
                </a:ext>
              </a:extLst>
            </p:cNvPr>
            <p:cNvSpPr/>
            <p:nvPr/>
          </p:nvSpPr>
          <p:spPr>
            <a:xfrm>
              <a:off x="107504" y="3717033"/>
              <a:ext cx="8856984" cy="11304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1016F01-02E9-15A2-E2D5-BF9E934DE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000" y="3809955"/>
              <a:ext cx="8640000" cy="915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371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Zephyros.thmx</Template>
  <TotalTime>0</TotalTime>
  <Words>1319</Words>
  <Application>Microsoft Office PowerPoint</Application>
  <PresentationFormat>Breitbild</PresentationFormat>
  <Paragraphs>496</Paragraphs>
  <Slides>70</Slides>
  <Notes>8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70</vt:i4>
      </vt:variant>
    </vt:vector>
  </HeadingPairs>
  <TitlesOfParts>
    <vt:vector size="74" baseType="lpstr">
      <vt:lpstr>Arial</vt:lpstr>
      <vt:lpstr>Calibri</vt:lpstr>
      <vt:lpstr>Wingdings</vt:lpstr>
      <vt:lpstr>Office-Design</vt:lpstr>
      <vt:lpstr>Qualitätsstandards im Bereich der Sterilisation</vt:lpstr>
      <vt:lpstr>Vorstellung Duri Allemann</vt:lpstr>
      <vt:lpstr>Ausbildungen Duri Allemann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 Hygieneplan - Qualitätssicherungssystem</vt:lpstr>
      <vt:lpstr>3.1 QSS / Hygieneplan, angepasst an die Praxisstruktur</vt:lpstr>
      <vt:lpstr>3.2 Technische Dokumentation der Wiederaufbereitungsgeräte vorhanden</vt:lpstr>
      <vt:lpstr>Wartung</vt:lpstr>
      <vt:lpstr>Wartung</vt:lpstr>
      <vt:lpstr>Wartung</vt:lpstr>
      <vt:lpstr>3.3 Wiederaufbereitung gemäss Herstellerangaben</vt:lpstr>
      <vt:lpstr>4 Personal</vt:lpstr>
      <vt:lpstr>Verantwortungen</vt:lpstr>
      <vt:lpstr>5 Im Betrieb aufzubereitende Medizinprodukte</vt:lpstr>
      <vt:lpstr>Risikoklassifizierung von MEP</vt:lpstr>
      <vt:lpstr>Risikoklassifizierung von MEP</vt:lpstr>
      <vt:lpstr>Risikoklassifizierung von MEP</vt:lpstr>
      <vt:lpstr>Risikoklassifizierung von MEP</vt:lpstr>
      <vt:lpstr>PowerPoint-Präsentation</vt:lpstr>
      <vt:lpstr>6 Organisation / Räumlichkeiten</vt:lpstr>
      <vt:lpstr>Räumlichkeiten</vt:lpstr>
      <vt:lpstr>Räumlichkeiten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Räumlichkeiten Schutzmassnahmen</vt:lpstr>
      <vt:lpstr>7 Wiederaufbereitung kritischer MP</vt:lpstr>
      <vt:lpstr>8 Desinfektion und Reinigung mit RDG</vt:lpstr>
      <vt:lpstr>7.4 Folienbeutel / Weichverpackung </vt:lpstr>
      <vt:lpstr>Beladung und Verpackungen</vt:lpstr>
      <vt:lpstr>7.8 Visuelle Kontrolle der Schweissnähte</vt:lpstr>
      <vt:lpstr>5 Im Betrieb aufzubereitende Medizinprodukte</vt:lpstr>
      <vt:lpstr>Sterilisator-Typen</vt:lpstr>
      <vt:lpstr>Speisewasser</vt:lpstr>
      <vt:lpstr>10 Sterilisationsablauf</vt:lpstr>
      <vt:lpstr>10.7 Vakuumtest</vt:lpstr>
      <vt:lpstr>10.5 Dampfpenetrationstest (Helix/Bowie Dick)</vt:lpstr>
      <vt:lpstr>10.5 Dmapfpenetrationstest (Helix/Bowie Dick)</vt:lpstr>
      <vt:lpstr>10.5 Dampfpenetrationstest (Helix/Bowie Dick)</vt:lpstr>
      <vt:lpstr>10.5 Dampfpenetrationstest (Helix/Bowie Dick)</vt:lpstr>
      <vt:lpstr>10.5 Dampfpenetrationstest (Helix/Bowie Dick)</vt:lpstr>
      <vt:lpstr>10.1 Sterilisationszyklen</vt:lpstr>
      <vt:lpstr>10.2 Handhabung, Ladung, Kontrollen</vt:lpstr>
      <vt:lpstr>10.2 Handhabung, Ladung, Kontrollen</vt:lpstr>
      <vt:lpstr>Schadensfälle</vt:lpstr>
      <vt:lpstr>10.3 Dokumentation der Parameter</vt:lpstr>
      <vt:lpstr>10.3 Dokumentation der Parameter</vt:lpstr>
      <vt:lpstr>10.3 Dokumentation der Parameter</vt:lpstr>
      <vt:lpstr>10.4 Indikatoren</vt:lpstr>
      <vt:lpstr>10.4 Indikatoren</vt:lpstr>
      <vt:lpstr>10.4 Indikatoren</vt:lpstr>
      <vt:lpstr>11 Chargenfreigabe</vt:lpstr>
      <vt:lpstr>11 Chargenfreigabe</vt:lpstr>
      <vt:lpstr>12 Lagerung der sterilen MEP</vt:lpstr>
      <vt:lpstr>Lagerung der Medizinprodukte</vt:lpstr>
      <vt:lpstr>Lagerung der Medizinprodukte</vt:lpstr>
      <vt:lpstr>Lagerung der Medizinprodukte</vt:lpstr>
      <vt:lpstr>Lagerung der Medizinprodukte</vt:lpstr>
      <vt:lpstr>PowerPoint-Präsentation</vt:lpstr>
      <vt:lpstr>13 Falls Wiederaufbereitung durch Dritte</vt:lpstr>
      <vt:lpstr>Andere Länder – andere Sitten</vt:lpstr>
      <vt:lpstr>Geschafft    Vielen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Validieren in der AEMP</dc:title>
  <dc:creator>Familie Allemann</dc:creator>
  <cp:lastModifiedBy>Allemann Duri</cp:lastModifiedBy>
  <cp:revision>376</cp:revision>
  <cp:lastPrinted>2019-08-13T18:37:54Z</cp:lastPrinted>
  <dcterms:created xsi:type="dcterms:W3CDTF">2018-07-21T16:46:41Z</dcterms:created>
  <dcterms:modified xsi:type="dcterms:W3CDTF">2023-09-03T05:26:56Z</dcterms:modified>
</cp:coreProperties>
</file>