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637" r:id="rId2"/>
    <p:sldId id="379" r:id="rId3"/>
    <p:sldId id="970" r:id="rId4"/>
    <p:sldId id="974" r:id="rId5"/>
    <p:sldId id="937" r:id="rId6"/>
    <p:sldId id="956" r:id="rId7"/>
    <p:sldId id="943" r:id="rId8"/>
    <p:sldId id="955" r:id="rId9"/>
    <p:sldId id="973" r:id="rId10"/>
    <p:sldId id="949" r:id="rId11"/>
    <p:sldId id="644" r:id="rId12"/>
    <p:sldId id="950" r:id="rId13"/>
    <p:sldId id="636" r:id="rId14"/>
  </p:sldIdLst>
  <p:sldSz cx="9144000" cy="5143500" type="screen16x9"/>
  <p:notesSz cx="6797675" cy="9926638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903">
          <p15:clr>
            <a:srgbClr val="A4A3A4"/>
          </p15:clr>
        </p15:guide>
        <p15:guide id="2" pos="3191">
          <p15:clr>
            <a:srgbClr val="A4A3A4"/>
          </p15:clr>
        </p15:guide>
        <p15:guide id="3" orient="horz" pos="2820">
          <p15:clr>
            <a:srgbClr val="A4A3A4"/>
          </p15:clr>
        </p15:guide>
        <p15:guide id="4" orient="horz" pos="104">
          <p15:clr>
            <a:srgbClr val="A4A3A4"/>
          </p15:clr>
        </p15:guide>
        <p15:guide id="5" orient="horz" pos="1560">
          <p15:clr>
            <a:srgbClr val="A4A3A4"/>
          </p15:clr>
        </p15:guide>
        <p15:guide id="6" orient="horz" pos="1938">
          <p15:clr>
            <a:srgbClr val="A4A3A4"/>
          </p15:clr>
        </p15:guide>
        <p15:guide id="7" orient="horz" pos="711">
          <p15:clr>
            <a:srgbClr val="A4A3A4"/>
          </p15:clr>
        </p15:guide>
        <p15:guide id="8" orient="horz" pos="3054">
          <p15:clr>
            <a:srgbClr val="A4A3A4"/>
          </p15:clr>
        </p15:guide>
        <p15:guide id="9" pos="4224">
          <p15:clr>
            <a:srgbClr val="A4A3A4"/>
          </p15:clr>
        </p15:guide>
        <p15:guide id="10">
          <p15:clr>
            <a:srgbClr val="A4A3A4"/>
          </p15:clr>
        </p15:guide>
        <p15:guide id="11" pos="3256">
          <p15:clr>
            <a:srgbClr val="A4A3A4"/>
          </p15:clr>
        </p15:guide>
        <p15:guide id="12" pos="5123">
          <p15:clr>
            <a:srgbClr val="A4A3A4"/>
          </p15:clr>
        </p15:guide>
        <p15:guide id="13" pos="608">
          <p15:clr>
            <a:srgbClr val="A4A3A4"/>
          </p15:clr>
        </p15:guide>
        <p15:guide id="14" pos="1523">
          <p15:clr>
            <a:srgbClr val="A4A3A4"/>
          </p15:clr>
        </p15:guide>
        <p15:guide id="15" pos="1950">
          <p15:clr>
            <a:srgbClr val="A4A3A4"/>
          </p15:clr>
        </p15:guide>
        <p15:guide id="16" pos="190">
          <p15:clr>
            <a:srgbClr val="A4A3A4"/>
          </p15:clr>
        </p15:guide>
        <p15:guide id="17" pos="422">
          <p15:clr>
            <a:srgbClr val="A4A3A4"/>
          </p15:clr>
        </p15:guide>
        <p15:guide id="18" orient="horz" pos="1566">
          <p15:clr>
            <a:srgbClr val="A4A3A4"/>
          </p15:clr>
        </p15:guide>
        <p15:guide id="19" pos="70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User" initials="U" lastIdx="1" clrIdx="0"/>
  <p:cmAuthor id="1" name="jemg" initials="jemg" lastIdx="1" clrIdx="1"/>
  <p:cmAuthor id="2" name="Lars Clarfeld" initials="LC" lastIdx="3" clrIdx="2">
    <p:extLst>
      <p:ext uri="{19B8F6BF-5375-455C-9EA6-DF929625EA0E}">
        <p15:presenceInfo xmlns:p15="http://schemas.microsoft.com/office/powerpoint/2012/main" userId="S-1-5-21-2711901764-2443161980-3044652437-162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84A89"/>
    <a:srgbClr val="2D507B"/>
    <a:srgbClr val="325A8B"/>
    <a:srgbClr val="00009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8D230F3-CF80-4859-8CE7-A43EE81993B5}" styleName="Helle Formatvorlage 1 - Akz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293" autoAdjust="0"/>
    <p:restoredTop sz="94657" autoAdjust="0"/>
  </p:normalViewPr>
  <p:slideViewPr>
    <p:cSldViewPr snapToGrid="0" snapToObjects="1">
      <p:cViewPr varScale="1">
        <p:scale>
          <a:sx n="139" d="100"/>
          <a:sy n="139" d="100"/>
        </p:scale>
        <p:origin x="1110" y="102"/>
      </p:cViewPr>
      <p:guideLst>
        <p:guide orient="horz" pos="2903"/>
        <p:guide pos="3191"/>
        <p:guide orient="horz" pos="2820"/>
        <p:guide orient="horz" pos="104"/>
        <p:guide orient="horz" pos="1560"/>
        <p:guide orient="horz" pos="1938"/>
        <p:guide orient="horz" pos="711"/>
        <p:guide orient="horz" pos="3054"/>
        <p:guide pos="4224"/>
        <p:guide/>
        <p:guide pos="3256"/>
        <p:guide pos="5123"/>
        <p:guide pos="608"/>
        <p:guide pos="1523"/>
        <p:guide pos="1950"/>
        <p:guide pos="190"/>
        <p:guide pos="422"/>
        <p:guide orient="horz" pos="1566"/>
        <p:guide pos="70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91" d="100"/>
          <a:sy n="91" d="100"/>
        </p:scale>
        <p:origin x="3750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5559" tIns="47780" rIns="95559" bIns="47780" rtlCol="0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5559" tIns="47780" rIns="95559" bIns="47780" rtlCol="0"/>
          <a:lstStyle>
            <a:lvl1pPr algn="r">
              <a:defRPr sz="1300"/>
            </a:lvl1pPr>
          </a:lstStyle>
          <a:p>
            <a:fld id="{D5FF41D6-225A-D14E-96BF-F540427D411C}" type="datetimeFigureOut">
              <a:rPr lang="de-DE" smtClean="0"/>
              <a:pPr/>
              <a:t>21.09.2023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5559" tIns="47780" rIns="95559" bIns="47780" rtlCol="0" anchor="b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5559" tIns="47780" rIns="95559" bIns="47780" rtlCol="0" anchor="b"/>
          <a:lstStyle>
            <a:lvl1pPr algn="r">
              <a:defRPr sz="1300"/>
            </a:lvl1pPr>
          </a:lstStyle>
          <a:p>
            <a:fld id="{7BA80080-4984-D14C-B736-1B7D26D2A96B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4888902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5559" tIns="47780" rIns="95559" bIns="47780" rtlCol="0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5559" tIns="47780" rIns="95559" bIns="47780" rtlCol="0"/>
          <a:lstStyle>
            <a:lvl1pPr algn="r">
              <a:defRPr sz="1300"/>
            </a:lvl1pPr>
          </a:lstStyle>
          <a:p>
            <a:fld id="{10A34819-BAAC-7E4C-82A4-3F0C4EDFC5C2}" type="datetimeFigureOut">
              <a:rPr lang="de-DE" smtClean="0"/>
              <a:pPr/>
              <a:t>21.09.2023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559" tIns="47780" rIns="95559" bIns="4778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vert="horz" lIns="95559" tIns="47780" rIns="95559" bIns="47780" rtlCol="0"/>
          <a:lstStyle/>
          <a:p>
            <a:pPr lvl="0"/>
            <a:r>
              <a:rPr lang="de-CH"/>
              <a:t>Mastertextformat bearbeiten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5559" tIns="47780" rIns="95559" bIns="47780" rtlCol="0" anchor="b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5559" tIns="47780" rIns="95559" bIns="47780" rtlCol="0" anchor="b"/>
          <a:lstStyle>
            <a:lvl1pPr algn="r">
              <a:defRPr sz="1300"/>
            </a:lvl1pPr>
          </a:lstStyle>
          <a:p>
            <a:fld id="{95261DE2-1887-1646-BCC0-A6F11588069E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0666039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261DE2-1887-1646-BCC0-A6F11588069E}" type="slidenum">
              <a:rPr kumimoji="0" lang="de-DE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de-DE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17558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Die Qualitätsindikatoren für den ambulanten Bereich werden Ende November offiziell veröffentlicht. Gerne geben wir Ihnen bereits heute einen kleinen Vorgeschmack: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Für den ambulanten Bereich wurden ebenfalls 6 Indikatoren erstellt. Hierbei handelt es sich um die folgenden: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CH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marR="0" lvl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de-CH" sz="1200" b="0" i="0" kern="1200" dirty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Patientenverfügung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sz="1200" b="0" i="0" kern="1200" dirty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Anteil von Patienten, die eine Patientenverfügung in ihrer Patientenakte hinterlegen.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sz="1200" b="0" i="0" kern="1200" dirty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Der Indikator hat zum Ziel, proaktiv die Bedürfnisse und Wünsche der Patienten zur Versorgung am Lebensende zu ermitteln, um diese auf die individuellen Bedürfnisse abzustimmen.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CH" sz="1200" b="0" i="0" kern="1200" dirty="0">
              <a:solidFill>
                <a:srgbClr val="FF0000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sz="1200" b="0" i="0" kern="1200" dirty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2. Informationsfluss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sz="1200" dirty="0">
                <a:cs typeface="Times New Roman" panose="02020603050405020304" pitchFamily="18" charset="0"/>
              </a:rPr>
              <a:t>Anteil der Patienten, die vom Hausarzt betreut werden, bei denen ein Überweisungsbericht bei einer Zuweisung an ein Spital (Hospitalisierung) oder zur Konsultation an einen Facharzt mitgeschickt wird. </a:t>
            </a:r>
            <a:r>
              <a:rPr lang="de-CH" sz="16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Der Indikator hat</a:t>
            </a:r>
            <a:r>
              <a:rPr lang="de-CH" sz="12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zum Ziel, die </a:t>
            </a:r>
            <a:r>
              <a:rPr lang="de-CH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Übermittlung von medizinisch relevanten Informationen eines Patienten zwischen Hausärzten und den Fachärzten und/oder Spitälern zu verbessern.</a:t>
            </a:r>
            <a:endParaRPr lang="de-CH" sz="1200" b="0" i="0" kern="1200" dirty="0">
              <a:solidFill>
                <a:srgbClr val="FF0000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CH" sz="1200" b="0" i="0" kern="1200" dirty="0">
              <a:solidFill>
                <a:srgbClr val="FF0000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sz="1200" b="0" i="0" kern="1200" dirty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3. Medikamenteninteraktionen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sz="1200" dirty="0">
                <a:cs typeface="Times New Roman" panose="02020603050405020304" pitchFamily="18" charset="0"/>
              </a:rPr>
              <a:t>Anteil an Patienten ≥65 Jahre mit Einnahme von mindestens 5 Dauermedikamenten, bei denen in den letzten 12 Monaten ein Medikamentenreview mit Interaktionscheck erfolgte.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Der Indikator hat </a:t>
            </a:r>
            <a:r>
              <a:rPr lang="de-CH" sz="12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zum Ziel, potentielle </a:t>
            </a:r>
            <a:r>
              <a:rPr lang="de-CH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Medikamenteninteraktionen und Nebenwirkungen zu erfassen und zu verhindern.  </a:t>
            </a:r>
            <a:endParaRPr lang="de-CH" sz="1200" b="0" i="0" kern="1200" dirty="0">
              <a:solidFill>
                <a:srgbClr val="FF0000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CH" sz="1200" b="0" i="0" kern="1200" dirty="0">
              <a:solidFill>
                <a:srgbClr val="FF0000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sz="1200" b="0" i="0" kern="1200" dirty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4. Sturzprävention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sz="1200" kern="1200" dirty="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rPr>
              <a:t>Anteil der Patienten ≥65 Jahre, die danach gefragt wurden, ob und wenn ja, wie oft (Anzahl) und in welcher Weise (Sturzhergang) sie in den letzten 12 Monaten gestürzt waren.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sz="1200" b="0" i="0" kern="1200" dirty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Der Indikator hat zum Ziel, Patienten mit einem erhöhten Sturzrisiko, bei denen eine präventive Intervention sinnvoll ist, zu identifizieren.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CH" sz="1200" b="0" i="0" kern="1200" dirty="0">
              <a:solidFill>
                <a:srgbClr val="FF0000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sz="1200" b="0" i="0" kern="1200" dirty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5. Suchtverhalten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sz="1200" kern="1200" dirty="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rPr>
              <a:t>Anteil Patienten, bei denen das Suchtverhalten (Konsum von Nikotin, Alkohol, Drogen, Medikamenten) durch den Hausarzt/-ärztin thematisiert wurde.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sz="1200" kern="1200" dirty="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rPr>
              <a:t>Der Indikator hat zum Ziel, Patienten mit einem potentiell problematischen Suchtverhalten zu identifizieren und geeignete Behandlungsstrategien einzuleiten.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CH" sz="1200" b="0" i="0" kern="1200" dirty="0">
              <a:solidFill>
                <a:srgbClr val="FF0000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sz="1200" b="0" i="0" kern="1200" dirty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6. Lebensstilfaktoren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Anteil Patienten bei denen Prävention und Lebensstilfaktoren (z.B. körperliche Inaktivität, Ernährung, Adipositas, altersgerechte Präventionsmassnahmen) durch den Hausarzt/-ärztin thematisiert wurde.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Der Indikator hat zum Ziel, Patienten mit einem Potential zu Lebensstiländerungen, die zu einer Verbesserung der gesundheitlichen Prognose führen, zu identifizieren.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CH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Auch diese Indikatoren wurden </a:t>
            </a:r>
            <a:r>
              <a:rPr lang="de-D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gemäss</a:t>
            </a:r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den Kriterien, die auch das American College </a:t>
            </a:r>
            <a:r>
              <a:rPr lang="de-D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Physicians</a:t>
            </a:r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(ACP) anwendet, überprüft. Bei sämtlichen Indikatoren sind Voraussetzungen für die Umsetzbarkeit formuliert worden.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CH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261DE2-1887-1646-BCC0-A6F11588069E}" type="slidenum">
              <a:rPr lang="de-DE" smtClean="0"/>
              <a:pPr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121301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/>
              <a:t>Um eine Qualitätsverbesserung zu erreichen sind konkrete Ziele,</a:t>
            </a:r>
            <a:r>
              <a:rPr lang="de-CH" baseline="0" dirty="0"/>
              <a:t> die spezifisch, messbar, angemessen , realistisch und zeitlich terminiert sind. </a:t>
            </a:r>
            <a:r>
              <a:rPr lang="de-CH" baseline="0" dirty="0" err="1"/>
              <a:t>Antgewendet</a:t>
            </a:r>
            <a:r>
              <a:rPr lang="de-CH" baseline="0" dirty="0"/>
              <a:t> wird der sogenannte </a:t>
            </a:r>
            <a:r>
              <a:rPr lang="de-CH" baseline="0" dirty="0" err="1"/>
              <a:t>Pland</a:t>
            </a:r>
            <a:r>
              <a:rPr lang="de-CH" baseline="0" dirty="0"/>
              <a:t>-Do-Control-</a:t>
            </a:r>
            <a:r>
              <a:rPr lang="de-CH" baseline="0" dirty="0" err="1"/>
              <a:t>Atc</a:t>
            </a:r>
            <a:r>
              <a:rPr lang="de-CH" baseline="0" dirty="0"/>
              <a:t> Zyklus zur Qualitätsverbesserung. Dabei wird von einem bestehenden Standard Ziele gesetzt, die Umsetzung geplant und </a:t>
            </a:r>
            <a:r>
              <a:rPr lang="de-CH" baseline="0" dirty="0" err="1"/>
              <a:t>umgesesetzt</a:t>
            </a:r>
            <a:r>
              <a:rPr lang="de-CH" baseline="0" dirty="0"/>
              <a:t> und dann erneut analysiert.</a:t>
            </a:r>
          </a:p>
          <a:p>
            <a:r>
              <a:rPr lang="de-CH" baseline="0" dirty="0"/>
              <a:t>Die Voraussetzung dafür ist, dass ein Standard bekannt, was nicht immer der Fall ist.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261DE2-1887-1646-BCC0-A6F11588069E}" type="slidenum">
              <a:rPr lang="de-DE" smtClean="0"/>
              <a:pPr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900525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bg>
      <p:bgPr>
        <a:solidFill>
          <a:srgbClr val="184A8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878763" y="1707383"/>
            <a:ext cx="7772400" cy="1822125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2800" b="0">
                <a:solidFill>
                  <a:schemeClr val="bg1"/>
                </a:solidFill>
                <a:latin typeface="Helvetica"/>
                <a:cs typeface="Helvetica"/>
              </a:defRPr>
            </a:lvl1pPr>
          </a:lstStyle>
          <a:p>
            <a:r>
              <a:rPr lang="de-CH" dirty="0"/>
              <a:t>Mastertitelformat bearbeiten</a:t>
            </a:r>
            <a:endParaRPr lang="de-DE" dirty="0"/>
          </a:p>
        </p:txBody>
      </p:sp>
      <p:pic>
        <p:nvPicPr>
          <p:cNvPr id="3" name="Bild 2" descr="Logo_SGAIM_multi_white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325" y="253999"/>
            <a:ext cx="4719638" cy="1144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5484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64306" y="1379383"/>
            <a:ext cx="8229682" cy="3394472"/>
          </a:xfrm>
          <a:prstGeom prst="rect">
            <a:avLst/>
          </a:prstGeom>
        </p:spPr>
        <p:txBody>
          <a:bodyPr/>
          <a:lstStyle>
            <a:lvl1pPr marL="342900" indent="-342900">
              <a:buFont typeface="Symbol" charset="2"/>
              <a:buChar char="-"/>
              <a:defRPr sz="1800">
                <a:solidFill>
                  <a:srgbClr val="184A89"/>
                </a:solidFill>
                <a:latin typeface="Helvetica Neue"/>
                <a:cs typeface="Helvetica Neue"/>
              </a:defRPr>
            </a:lvl1pPr>
          </a:lstStyle>
          <a:p>
            <a:pPr lvl="0"/>
            <a:r>
              <a:rPr lang="de-CH" dirty="0"/>
              <a:t>Mastertextformat bearbeiten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430743" y="4767263"/>
            <a:ext cx="563327" cy="273844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rgbClr val="184A89"/>
                </a:solidFill>
                <a:latin typeface="Helvetica Neue"/>
                <a:cs typeface="Helvetica Neue"/>
              </a:defRPr>
            </a:lvl1pPr>
          </a:lstStyle>
          <a:p>
            <a:fld id="{407B5CAA-37D9-1C44-9559-6F6F7DF67ED9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571428" y="769055"/>
            <a:ext cx="8234430" cy="583840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sz="2200" b="0">
                <a:solidFill>
                  <a:srgbClr val="184A89"/>
                </a:solidFill>
                <a:latin typeface="Helvetica"/>
                <a:cs typeface="Helvetica"/>
              </a:defRPr>
            </a:lvl1pPr>
          </a:lstStyle>
          <a:p>
            <a:r>
              <a:rPr lang="de-CH" dirty="0"/>
              <a:t>Mastertitelformat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404272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430743" y="4767263"/>
            <a:ext cx="563327" cy="273844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rgbClr val="184A89"/>
                </a:solidFill>
                <a:latin typeface="Helvetica Neue"/>
                <a:cs typeface="Helvetica Neue"/>
              </a:defRPr>
            </a:lvl1pPr>
          </a:lstStyle>
          <a:p>
            <a:fld id="{407B5CAA-37D9-1C44-9559-6F6F7DF67ED9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9" name="Inhaltsplatzhalter 2"/>
          <p:cNvSpPr>
            <a:spLocks noGrp="1"/>
          </p:cNvSpPr>
          <p:nvPr>
            <p:ph idx="13"/>
          </p:nvPr>
        </p:nvSpPr>
        <p:spPr>
          <a:xfrm>
            <a:off x="572259" y="1379383"/>
            <a:ext cx="8245470" cy="3394472"/>
          </a:xfrm>
          <a:prstGeom prst="rect">
            <a:avLst/>
          </a:prstGeom>
        </p:spPr>
        <p:txBody>
          <a:bodyPr/>
          <a:lstStyle>
            <a:lvl1pPr marL="342900" indent="-342900">
              <a:buFont typeface="Symbol" charset="2"/>
              <a:buChar char="-"/>
              <a:defRPr sz="1800">
                <a:solidFill>
                  <a:srgbClr val="184A89"/>
                </a:solidFill>
                <a:latin typeface="Helvetica Neue"/>
                <a:cs typeface="Helvetica Neue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de-CH" dirty="0"/>
              <a:t>Mastertextformat bearbeiten</a:t>
            </a:r>
          </a:p>
          <a:p>
            <a:pPr lvl="1"/>
            <a:r>
              <a:rPr lang="de-CH" dirty="0"/>
              <a:t>Zweite Ebene</a:t>
            </a:r>
          </a:p>
          <a:p>
            <a:pPr lvl="2"/>
            <a:r>
              <a:rPr lang="de-CH" dirty="0"/>
              <a:t>Dritte Ebene</a:t>
            </a:r>
          </a:p>
          <a:p>
            <a:pPr lvl="3"/>
            <a:r>
              <a:rPr lang="de-CH" dirty="0"/>
              <a:t>Vierte Ebene</a:t>
            </a:r>
          </a:p>
          <a:p>
            <a:pPr lvl="4"/>
            <a:r>
              <a:rPr lang="de-CH" dirty="0"/>
              <a:t>Fünfte Ebene</a:t>
            </a:r>
            <a:endParaRPr lang="de-DE" dirty="0"/>
          </a:p>
        </p:txBody>
      </p:sp>
      <p:sp>
        <p:nvSpPr>
          <p:cNvPr id="12" name="Titel 1"/>
          <p:cNvSpPr>
            <a:spLocks noGrp="1"/>
          </p:cNvSpPr>
          <p:nvPr>
            <p:ph type="title"/>
          </p:nvPr>
        </p:nvSpPr>
        <p:spPr>
          <a:xfrm>
            <a:off x="571428" y="769055"/>
            <a:ext cx="8234430" cy="583840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sz="2200" b="0">
                <a:solidFill>
                  <a:srgbClr val="184A89"/>
                </a:solidFill>
                <a:latin typeface="Helvetica Neue"/>
                <a:cs typeface="Helvetica Neue"/>
              </a:defRPr>
            </a:lvl1pPr>
          </a:lstStyle>
          <a:p>
            <a:r>
              <a:rPr lang="de-CH" dirty="0"/>
              <a:t>Mastertitelformat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231808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0531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hf hdr="0" ftr="0" dt="0"/>
  <p:txStyles>
    <p:titleStyle>
      <a:lvl1pPr marL="358775" indent="-358775" algn="l" defTabSz="457200" rtl="0" eaLnBrk="1" latinLnBrk="0" hangingPunct="1">
        <a:spcBef>
          <a:spcPct val="0"/>
        </a:spcBef>
        <a:buNone/>
        <a:tabLst>
          <a:tab pos="358775" algn="ctr"/>
        </a:tabLst>
        <a:defRPr sz="2400" b="0" i="0" kern="1200">
          <a:solidFill>
            <a:srgbClr val="184A89"/>
          </a:solidFill>
          <a:latin typeface="Arial"/>
          <a:ea typeface="+mj-ea"/>
          <a:cs typeface="Arial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Font typeface="Symbol" charset="2"/>
        <a:buNone/>
        <a:defRPr sz="2000" kern="1200">
          <a:solidFill>
            <a:srgbClr val="184A89"/>
          </a:solidFill>
          <a:latin typeface="Helvetica Neue"/>
          <a:ea typeface="+mn-ea"/>
          <a:cs typeface="Helvetica Neue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184A89"/>
          </a:solidFill>
          <a:latin typeface="Helvetica Neue"/>
          <a:ea typeface="+mn-ea"/>
          <a:cs typeface="Helvetica Neue"/>
        </a:defRPr>
      </a:lvl2pPr>
      <a:lvl3pPr marL="1143000" indent="-228600" algn="l" defTabSz="457200" rtl="0" eaLnBrk="1" latinLnBrk="0" hangingPunct="1">
        <a:spcBef>
          <a:spcPct val="20000"/>
        </a:spcBef>
        <a:buFont typeface="Symbol" charset="2"/>
        <a:buChar char="-"/>
        <a:defRPr sz="2000" kern="1200">
          <a:solidFill>
            <a:srgbClr val="184A89"/>
          </a:solidFill>
          <a:latin typeface="Helvetica Neue"/>
          <a:ea typeface="+mn-ea"/>
          <a:cs typeface="Helvetica Neue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184A89"/>
          </a:solidFill>
          <a:latin typeface="Helvetica Neue"/>
          <a:ea typeface="+mn-ea"/>
          <a:cs typeface="Helvetica Neue"/>
        </a:defRPr>
      </a:lvl4pPr>
      <a:lvl5pPr marL="2057400" indent="-228600" algn="l" defTabSz="457200" rtl="0" eaLnBrk="1" latinLnBrk="0" hangingPunct="1">
        <a:spcBef>
          <a:spcPct val="20000"/>
        </a:spcBef>
        <a:buFont typeface="Symbol" charset="2"/>
        <a:buChar char="-"/>
        <a:defRPr sz="2000" kern="1200">
          <a:solidFill>
            <a:srgbClr val="184A89"/>
          </a:solidFill>
          <a:latin typeface="Helvetica Neue"/>
          <a:ea typeface="+mn-ea"/>
          <a:cs typeface="Helvetica Neue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sgaim.ch/de/themen/qualitaet/pdca-zyklus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image" Target="../media/image8.jpg"/><Relationship Id="rId7" Type="http://schemas.openxmlformats.org/officeDocument/2006/relationships/image" Target="../media/image1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865B5C7-7757-4323-94A6-E23983813F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6696" y="3391077"/>
            <a:ext cx="8229682" cy="3394472"/>
          </a:xfrm>
        </p:spPr>
        <p:txBody>
          <a:bodyPr/>
          <a:lstStyle/>
          <a:p>
            <a:pPr marL="0" indent="0">
              <a:buNone/>
            </a:pPr>
            <a:endParaRPr lang="de-CH" sz="1600" dirty="0"/>
          </a:p>
          <a:p>
            <a:pPr marL="0" indent="0">
              <a:buNone/>
            </a:pPr>
            <a:r>
              <a:rPr lang="de-CH" sz="1600" dirty="0"/>
              <a:t>Prof. Dr. med. et phil. Maria Wertli</a:t>
            </a:r>
          </a:p>
          <a:p>
            <a:pPr marL="0" indent="0">
              <a:buNone/>
            </a:pPr>
            <a:r>
              <a:rPr lang="de-CH" sz="1600" dirty="0"/>
              <a:t>Chefärztin und Direktorin Departement Innere Medizin, Kantonsspital Baden</a:t>
            </a:r>
          </a:p>
          <a:p>
            <a:pPr marL="0" indent="0">
              <a:buNone/>
            </a:pPr>
            <a:r>
              <a:rPr lang="de-CH" sz="1600" dirty="0"/>
              <a:t>Präsidentin der Qualitätskommission der SGAIM </a:t>
            </a:r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29C55486-6CE7-43BF-BB0E-B16477798F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B5CAA-37D9-1C44-9559-6F6F7DF67ED9}" type="slidenum">
              <a:rPr lang="de-DE" smtClean="0"/>
              <a:pPr/>
              <a:t>1</a:t>
            </a:fld>
            <a:endParaRPr lang="de-DE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21E1DF6C-F398-4153-B025-F0D4143F60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9640" y="1872641"/>
            <a:ext cx="8234430" cy="583840"/>
          </a:xfrm>
        </p:spPr>
        <p:txBody>
          <a:bodyPr/>
          <a:lstStyle/>
          <a:p>
            <a:r>
              <a:rPr lang="de-CH" sz="3200" b="1"/>
              <a:t>Qualitätsverbesserung in </a:t>
            </a:r>
            <a:r>
              <a:rPr lang="de-CH" sz="3200" b="1" dirty="0"/>
              <a:t>der Praxis </a:t>
            </a:r>
          </a:p>
        </p:txBody>
      </p:sp>
      <p:pic>
        <p:nvPicPr>
          <p:cNvPr id="8" name="Bild 13">
            <a:extLst>
              <a:ext uri="{FF2B5EF4-FFF2-40B4-BE49-F238E27FC236}">
                <a16:creationId xmlns:a16="http://schemas.microsoft.com/office/drawing/2014/main" id="{9A211111-0B0E-058F-E467-CAB1A0A228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1" b="46504"/>
          <a:stretch/>
        </p:blipFill>
        <p:spPr>
          <a:xfrm>
            <a:off x="3571271" y="111150"/>
            <a:ext cx="1807183" cy="440641"/>
          </a:xfrm>
          <a:prstGeom prst="rect">
            <a:avLst/>
          </a:prstGeom>
        </p:spPr>
      </p:pic>
      <p:pic>
        <p:nvPicPr>
          <p:cNvPr id="10" name="Picture 2" descr="C:\Users\FB\Desktop\KSB-Vorlagen_officeatwork-NEU\KSB-PP-Linie-Folie.png">
            <a:extLst>
              <a:ext uri="{FF2B5EF4-FFF2-40B4-BE49-F238E27FC236}">
                <a16:creationId xmlns:a16="http://schemas.microsoft.com/office/drawing/2014/main" id="{BD5728EE-091E-A02D-569A-33857C5F29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93" t="88391"/>
          <a:stretch/>
        </p:blipFill>
        <p:spPr bwMode="auto">
          <a:xfrm>
            <a:off x="6629890" y="91403"/>
            <a:ext cx="2305216" cy="846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Bild 4" descr="Logo_SGAIM_multi_RGB.jpg">
            <a:extLst>
              <a:ext uri="{FF2B5EF4-FFF2-40B4-BE49-F238E27FC236}">
                <a16:creationId xmlns:a16="http://schemas.microsoft.com/office/drawing/2014/main" id="{E5C38C7B-9439-F4AD-B535-FF26239F145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0525" y="146908"/>
            <a:ext cx="2584951" cy="622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5097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69269F98-1B63-BCB2-0719-59FF4006ED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4306" y="1313603"/>
            <a:ext cx="8229682" cy="3394472"/>
          </a:xfrm>
        </p:spPr>
        <p:txBody>
          <a:bodyPr/>
          <a:lstStyle/>
          <a:p>
            <a:r>
              <a:rPr lang="de-CH" dirty="0"/>
              <a:t>Bei multimorbiden Patienten sind häufig verschieden Fachspezialisten involviert. Bei der Spitalentlassung führen fehlende Informationen zu gehäuften Rehospitalisationen</a:t>
            </a:r>
          </a:p>
          <a:p>
            <a:r>
              <a:rPr lang="de-CH" dirty="0"/>
              <a:t>Zunehmende Zuweisungen und Fragmentation der Behandlung kann mit Informationsverlust und unnötigen Abklärungen / Behandlungen einhergehen</a:t>
            </a:r>
          </a:p>
          <a:p>
            <a:r>
              <a:rPr lang="de-CH" dirty="0"/>
              <a:t>Informationsaustausch zwischen der Behandlungstrias – Patient, Hausarzt/Hausärztin und Fachspezialisten – ist wichtig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B26CACEC-3AC4-E97D-59FA-3159E1096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B5CAA-37D9-1C44-9559-6F6F7DF67ED9}" type="slidenum">
              <a:rPr lang="de-DE" smtClean="0"/>
              <a:pPr/>
              <a:t>10</a:t>
            </a:fld>
            <a:endParaRPr lang="de-DE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B42AA428-A7A6-F28A-58C5-91C992F8ED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428" y="532233"/>
            <a:ext cx="8234430" cy="583840"/>
          </a:xfrm>
        </p:spPr>
        <p:txBody>
          <a:bodyPr/>
          <a:lstStyle/>
          <a:p>
            <a:r>
              <a:rPr lang="de-CH" dirty="0"/>
              <a:t>Indikator #1: Informationsaustausch</a:t>
            </a:r>
            <a:endParaRPr lang="en-US" dirty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275F5CF9-89FF-D45D-8CE2-E8347EF9EF91}"/>
              </a:ext>
            </a:extLst>
          </p:cNvPr>
          <p:cNvSpPr txBox="1"/>
          <p:nvPr/>
        </p:nvSpPr>
        <p:spPr>
          <a:xfrm>
            <a:off x="2854897" y="3940797"/>
            <a:ext cx="6778487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Kripalani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S, JAMA 2007; Forster AJ, Ann Intern Med. 2003</a:t>
            </a:r>
          </a:p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Hoyer EH, J Hosp Med. 2016; Kim B, J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Multidiscip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Healthc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2015</a:t>
            </a:r>
          </a:p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Agency for Healthcare Research and Quality (AHRQ), Care Coordination, https://www.ahrq.gov/ncepcr/care/coordination.html</a:t>
            </a:r>
          </a:p>
          <a:p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Kripalani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S, JAMA 2007</a:t>
            </a:r>
          </a:p>
          <a:p>
            <a:endParaRPr lang="de-CH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8255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B5CAA-37D9-1C44-9559-6F6F7DF67ED9}" type="slidenum">
              <a:rPr lang="de-DE" smtClean="0"/>
              <a:pPr/>
              <a:t>11</a:t>
            </a:fld>
            <a:endParaRPr lang="de-DE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Framework der Qualitätsverbesserung</a:t>
            </a:r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idx="4294967295"/>
          </p:nvPr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416" t="2847" r="1584" b="4551"/>
          <a:stretch/>
        </p:blipFill>
        <p:spPr>
          <a:xfrm>
            <a:off x="3391271" y="1703676"/>
            <a:ext cx="5602800" cy="3265200"/>
          </a:xfrm>
          <a:prstGeom prst="rect">
            <a:avLst/>
          </a:prstGeom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1242" y="1371135"/>
            <a:ext cx="3954428" cy="3394472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de-CH" dirty="0"/>
              <a:t>Indikatoren werden verwendet um zu messen ob ein definiertes Ziel erreicht wird.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CH" dirty="0"/>
              <a:t>Die Qualitätsverbesserung erfolgt in einem Kreis: Plan-Do-Control-Act (PDCA) – </a:t>
            </a:r>
            <a:r>
              <a:rPr lang="de-CH" dirty="0" err="1"/>
              <a:t>cycle</a:t>
            </a:r>
            <a:r>
              <a:rPr lang="de-CH" dirty="0"/>
              <a:t> / Plan-Do-Study-Act (PDSA)</a:t>
            </a:r>
          </a:p>
        </p:txBody>
      </p:sp>
    </p:spTree>
    <p:extLst>
      <p:ext uri="{BB962C8B-B14F-4D97-AF65-F5344CB8AC3E}">
        <p14:creationId xmlns:p14="http://schemas.microsoft.com/office/powerpoint/2010/main" val="3793929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586961" y="1856968"/>
            <a:ext cx="8229682" cy="3394472"/>
          </a:xfrm>
        </p:spPr>
        <p:txBody>
          <a:bodyPr/>
          <a:lstStyle/>
          <a:p>
            <a:r>
              <a:rPr lang="de-CH" dirty="0">
                <a:hlinkClick r:id="rId2"/>
              </a:rPr>
              <a:t>https://www.sgaim.ch/de/themen/qualitaet/pdca-zyklus</a:t>
            </a:r>
            <a:endParaRPr lang="de-CH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AD6E70AB-B794-44DD-D8F2-DF674E506B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B5CAA-37D9-1C44-9559-6F6F7DF67ED9}" type="slidenum">
              <a:rPr lang="de-DE" smtClean="0"/>
              <a:pPr/>
              <a:t>12</a:t>
            </a:fld>
            <a:endParaRPr lang="de-DE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Wie wird ein PDCA Zyklus praktisch umgesetzt </a:t>
            </a:r>
          </a:p>
        </p:txBody>
      </p:sp>
    </p:spTree>
    <p:extLst>
      <p:ext uri="{BB962C8B-B14F-4D97-AF65-F5344CB8AC3E}">
        <p14:creationId xmlns:p14="http://schemas.microsoft.com/office/powerpoint/2010/main" val="36192497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BB4A2F82-3B1B-48F1-9B78-366FA9800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B5CAA-37D9-1C44-9559-6F6F7DF67ED9}" type="slidenum">
              <a:rPr lang="de-DE" smtClean="0"/>
              <a:pPr/>
              <a:t>13</a:t>
            </a:fld>
            <a:endParaRPr lang="de-DE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674B3747-D6A4-4EB6-8051-65FE363E48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800" dirty="0"/>
              <a:t>Herzlichen Dank</a:t>
            </a:r>
            <a:endParaRPr lang="de-CH" sz="2800" dirty="0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E1809BED-A7E5-4155-B29C-7B0231B3E5F5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572258" y="1379383"/>
            <a:ext cx="4133965" cy="3394472"/>
          </a:xfrm>
        </p:spPr>
        <p:txBody>
          <a:bodyPr/>
          <a:lstStyle/>
          <a:p>
            <a:pPr indent="0">
              <a:spcBef>
                <a:spcPts val="0"/>
              </a:spcBef>
              <a:buNone/>
            </a:pPr>
            <a:r>
              <a:rPr lang="de-CH" dirty="0">
                <a:latin typeface="Arial" panose="020B0604020202020204" pitchFamily="34" charset="0"/>
                <a:cs typeface="Arial" panose="020B0604020202020204" pitchFamily="34" charset="0"/>
              </a:rPr>
              <a:t>SGAIM / SGIM </a:t>
            </a:r>
          </a:p>
          <a:p>
            <a:pPr indent="0">
              <a:spcBef>
                <a:spcPts val="0"/>
              </a:spcBef>
            </a:pPr>
            <a:r>
              <a:rPr lang="de-CH" dirty="0">
                <a:latin typeface="Arial" panose="020B0604020202020204" pitchFamily="34" charset="0"/>
                <a:cs typeface="Arial" panose="020B0604020202020204" pitchFamily="34" charset="0"/>
              </a:rPr>
              <a:t>Board </a:t>
            </a:r>
            <a:r>
              <a:rPr lang="de-CH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CH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CH" dirty="0">
                <a:latin typeface="Arial" panose="020B0604020202020204" pitchFamily="34" charset="0"/>
                <a:cs typeface="Arial" panose="020B0604020202020204" pitchFamily="34" charset="0"/>
              </a:rPr>
              <a:t> SGIM</a:t>
            </a:r>
          </a:p>
          <a:p>
            <a:pPr indent="0">
              <a:spcBef>
                <a:spcPts val="0"/>
              </a:spcBef>
            </a:pPr>
            <a:r>
              <a:rPr lang="de-CH" dirty="0">
                <a:latin typeface="Arial" panose="020B0604020202020204" pitchFamily="34" charset="0"/>
                <a:cs typeface="Arial" panose="020B0604020202020204" pitchFamily="34" charset="0"/>
              </a:rPr>
              <a:t>Lars </a:t>
            </a:r>
            <a:r>
              <a:rPr lang="de-CH" dirty="0" err="1">
                <a:latin typeface="Arial" panose="020B0604020202020204" pitchFamily="34" charset="0"/>
                <a:cs typeface="Arial" panose="020B0604020202020204" pitchFamily="34" charset="0"/>
              </a:rPr>
              <a:t>Clarfeld</a:t>
            </a:r>
            <a:endParaRPr lang="de-CH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0">
              <a:spcBef>
                <a:spcPts val="0"/>
              </a:spcBef>
            </a:pPr>
            <a:r>
              <a:rPr lang="de-CH" dirty="0">
                <a:latin typeface="Arial" panose="020B0604020202020204" pitchFamily="34" charset="0"/>
                <a:cs typeface="Arial" panose="020B0604020202020204" pitchFamily="34" charset="0"/>
              </a:rPr>
              <a:t>Ursula Käser</a:t>
            </a:r>
          </a:p>
          <a:p>
            <a:pPr indent="0">
              <a:spcBef>
                <a:spcPts val="0"/>
              </a:spcBef>
              <a:buNone/>
            </a:pPr>
            <a:endParaRPr lang="de-CH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0">
              <a:spcBef>
                <a:spcPts val="0"/>
              </a:spcBef>
              <a:buNone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Qualitätskommission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SGAIM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0">
              <a:spcBef>
                <a:spcPts val="0"/>
              </a:spcBef>
            </a:pPr>
            <a:r>
              <a:rPr lang="de-CH" dirty="0">
                <a:latin typeface="Arial" panose="020B0604020202020204" pitchFamily="34" charset="0"/>
                <a:cs typeface="Arial" panose="020B0604020202020204" pitchFamily="34" charset="0"/>
              </a:rPr>
              <a:t>Sima </a:t>
            </a:r>
            <a:r>
              <a:rPr lang="de-CH" dirty="0" err="1">
                <a:latin typeface="Arial" panose="020B0604020202020204" pitchFamily="34" charset="0"/>
                <a:cs typeface="Arial" panose="020B0604020202020204" pitchFamily="34" charset="0"/>
              </a:rPr>
              <a:t>Djalali</a:t>
            </a:r>
            <a:r>
              <a:rPr lang="de-CH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pPr indent="0">
              <a:spcBef>
                <a:spcPts val="0"/>
              </a:spcBef>
            </a:pPr>
            <a:r>
              <a:rPr lang="fr-CH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Jacques </a:t>
            </a:r>
            <a:r>
              <a:rPr lang="fr-CH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Donzé</a:t>
            </a:r>
            <a:endParaRPr lang="de-CH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indent="0">
              <a:spcBef>
                <a:spcPts val="0"/>
              </a:spcBef>
            </a:pPr>
            <a:r>
              <a:rPr lang="de-CH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Marc Michael </a:t>
            </a:r>
            <a:r>
              <a:rPr lang="de-CH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Jungi</a:t>
            </a:r>
            <a:endParaRPr lang="de-CH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indent="0">
              <a:spcBef>
                <a:spcPts val="0"/>
              </a:spcBef>
            </a:pPr>
            <a:r>
              <a:rPr lang="de-CH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Omar </a:t>
            </a:r>
            <a:r>
              <a:rPr lang="de-CH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Kherad</a:t>
            </a:r>
            <a:endParaRPr lang="de-CH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indent="0">
              <a:spcBef>
                <a:spcPts val="0"/>
              </a:spcBef>
            </a:pPr>
            <a:r>
              <a:rPr lang="de-CH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Silvana </a:t>
            </a:r>
            <a:r>
              <a:rPr lang="de-CH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Rampini</a:t>
            </a:r>
            <a:endParaRPr lang="de-CH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indent="0">
              <a:spcBef>
                <a:spcPts val="0"/>
              </a:spcBef>
            </a:pPr>
            <a:r>
              <a:rPr lang="de-CH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Adrian </a:t>
            </a:r>
            <a:r>
              <a:rPr lang="de-CH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Rohrbasser</a:t>
            </a:r>
            <a:endParaRPr lang="de-CH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Inhaltsplatzhalter 4">
            <a:extLst>
              <a:ext uri="{FF2B5EF4-FFF2-40B4-BE49-F238E27FC236}">
                <a16:creationId xmlns:a16="http://schemas.microsoft.com/office/drawing/2014/main" id="{1A32FECB-8036-49BF-A660-689C32AC96C8}"/>
              </a:ext>
            </a:extLst>
          </p:cNvPr>
          <p:cNvSpPr txBox="1">
            <a:spLocks/>
          </p:cNvSpPr>
          <p:nvPr/>
        </p:nvSpPr>
        <p:spPr>
          <a:xfrm>
            <a:off x="4939168" y="1352895"/>
            <a:ext cx="4204832" cy="3394472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Symbol" charset="2"/>
              <a:buChar char="-"/>
              <a:defRPr sz="1800" kern="1200">
                <a:solidFill>
                  <a:srgbClr val="184A89"/>
                </a:solidFill>
                <a:latin typeface="Helvetica Neue"/>
                <a:ea typeface="+mn-ea"/>
                <a:cs typeface="Helvetica Neue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rgbClr val="184A89"/>
                </a:solidFill>
                <a:latin typeface="Helvetica Neue"/>
                <a:ea typeface="+mn-ea"/>
                <a:cs typeface="Helvetica Neue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Symbol" charset="2"/>
              <a:buChar char="-"/>
              <a:defRPr sz="1800" kern="1200">
                <a:solidFill>
                  <a:srgbClr val="184A89"/>
                </a:solidFill>
                <a:latin typeface="Helvetica Neue"/>
                <a:ea typeface="+mn-ea"/>
                <a:cs typeface="Helvetica Neue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rgbClr val="184A89"/>
                </a:solidFill>
                <a:latin typeface="Helvetica Neue"/>
                <a:ea typeface="+mn-ea"/>
                <a:cs typeface="Helvetica Neue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Symbol" charset="2"/>
              <a:buChar char="-"/>
              <a:defRPr sz="1800" kern="1200">
                <a:solidFill>
                  <a:srgbClr val="184A89"/>
                </a:solidFill>
                <a:latin typeface="Helvetica Neue"/>
                <a:ea typeface="+mn-ea"/>
                <a:cs typeface="Helvetica Neue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spcBef>
                <a:spcPts val="0"/>
              </a:spcBef>
            </a:pPr>
            <a:r>
              <a:rPr lang="de-CH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Mirjam </a:t>
            </a:r>
            <a:r>
              <a:rPr lang="de-CH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Rodella</a:t>
            </a:r>
            <a:r>
              <a:rPr lang="de-CH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de-CH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Sapia</a:t>
            </a:r>
            <a:endParaRPr lang="de-CH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indent="0">
              <a:spcBef>
                <a:spcPts val="0"/>
              </a:spcBef>
            </a:pPr>
            <a:r>
              <a:rPr lang="de-CH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Markus Schneemann</a:t>
            </a:r>
          </a:p>
          <a:p>
            <a:pPr indent="0">
              <a:spcBef>
                <a:spcPts val="0"/>
              </a:spcBef>
            </a:pPr>
            <a:r>
              <a:rPr lang="de-CH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Brigitte </a:t>
            </a:r>
            <a:r>
              <a:rPr lang="de-CH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Zirbs</a:t>
            </a:r>
            <a:r>
              <a:rPr lang="de-CH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Savigny</a:t>
            </a:r>
          </a:p>
          <a:p>
            <a:pPr indent="0">
              <a:spcBef>
                <a:spcPts val="0"/>
              </a:spcBef>
            </a:pPr>
            <a:r>
              <a:rPr lang="fr-CH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Regula</a:t>
            </a:r>
            <a:r>
              <a:rPr lang="fr-CH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CH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Capaul</a:t>
            </a:r>
            <a:endParaRPr lang="fr-CH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indent="0">
              <a:spcBef>
                <a:spcPts val="0"/>
              </a:spcBef>
            </a:pPr>
            <a:r>
              <a:rPr lang="fr-CH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Philippe </a:t>
            </a:r>
            <a:r>
              <a:rPr lang="fr-CH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Luchsinger</a:t>
            </a:r>
            <a:endParaRPr lang="fr-CH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fr-CH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0">
              <a:spcBef>
                <a:spcPts val="0"/>
              </a:spcBef>
              <a:buFontTx/>
              <a:buChar char="-"/>
            </a:pPr>
            <a:r>
              <a:rPr lang="fr-CH" dirty="0" err="1">
                <a:latin typeface="Arial" panose="020B0604020202020204" pitchFamily="34" charset="0"/>
                <a:cs typeface="Arial" panose="020B0604020202020204" pitchFamily="34" charset="0"/>
              </a:rPr>
              <a:t>External</a:t>
            </a:r>
            <a:r>
              <a:rPr lang="fr-CH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H" dirty="0" err="1">
                <a:latin typeface="Arial" panose="020B0604020202020204" pitchFamily="34" charset="0"/>
                <a:cs typeface="Arial" panose="020B0604020202020204" pitchFamily="34" charset="0"/>
              </a:rPr>
              <a:t>reviewers</a:t>
            </a:r>
            <a:r>
              <a:rPr lang="fr-CH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fr-CH" dirty="0" err="1">
                <a:latin typeface="Arial" panose="020B0604020202020204" pitchFamily="34" charset="0"/>
                <a:cs typeface="Arial" panose="020B0604020202020204" pitchFamily="34" charset="0"/>
              </a:rPr>
              <a:t>raters</a:t>
            </a:r>
            <a:endParaRPr lang="fr-CH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0">
              <a:spcBef>
                <a:spcPts val="0"/>
              </a:spcBef>
              <a:buFontTx/>
              <a:buChar char="-"/>
            </a:pPr>
            <a:r>
              <a:rPr lang="fr-CH" dirty="0">
                <a:latin typeface="Arial" panose="020B0604020202020204" pitchFamily="34" charset="0"/>
                <a:cs typeface="Arial" panose="020B0604020202020204" pitchFamily="34" charset="0"/>
              </a:rPr>
              <a:t>Zimmermann + Hahn</a:t>
            </a:r>
          </a:p>
          <a:p>
            <a:pPr indent="0">
              <a:spcBef>
                <a:spcPts val="0"/>
              </a:spcBef>
              <a:buFontTx/>
              <a:buChar char="-"/>
            </a:pPr>
            <a:r>
              <a:rPr lang="fr-CH" dirty="0">
                <a:latin typeface="Arial" panose="020B0604020202020204" pitchFamily="34" charset="0"/>
                <a:cs typeface="Arial" panose="020B0604020202020204" pitchFamily="34" charset="0"/>
              </a:rPr>
              <a:t>Sandra </a:t>
            </a:r>
            <a:r>
              <a:rPr lang="fr-CH" dirty="0" err="1">
                <a:latin typeface="Arial" panose="020B0604020202020204" pitchFamily="34" charset="0"/>
                <a:cs typeface="Arial" panose="020B0604020202020204" pitchFamily="34" charset="0"/>
              </a:rPr>
              <a:t>Hügli</a:t>
            </a:r>
            <a:r>
              <a:rPr lang="fr-CH" dirty="0">
                <a:latin typeface="Arial" panose="020B0604020202020204" pitchFamily="34" charset="0"/>
                <a:cs typeface="Arial" panose="020B0604020202020204" pitchFamily="34" charset="0"/>
              </a:rPr>
              <a:t>-Jost, </a:t>
            </a:r>
            <a:r>
              <a:rPr lang="fr-CH" dirty="0" err="1">
                <a:latin typeface="Arial" panose="020B0604020202020204" pitchFamily="34" charset="0"/>
                <a:cs typeface="Arial" panose="020B0604020202020204" pitchFamily="34" charset="0"/>
              </a:rPr>
              <a:t>polsan</a:t>
            </a:r>
            <a:endParaRPr lang="fr-CH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0">
              <a:spcBef>
                <a:spcPts val="0"/>
              </a:spcBef>
              <a:buFontTx/>
              <a:buChar char="-"/>
            </a:pPr>
            <a:r>
              <a:rPr lang="fr-CH" dirty="0" err="1">
                <a:latin typeface="Arial" panose="020B0604020202020204" pitchFamily="34" charset="0"/>
                <a:cs typeface="Arial" panose="020B0604020202020204" pitchFamily="34" charset="0"/>
              </a:rPr>
              <a:t>Committee</a:t>
            </a:r>
            <a:r>
              <a:rPr lang="fr-CH" dirty="0">
                <a:latin typeface="Arial" panose="020B0604020202020204" pitchFamily="34" charset="0"/>
                <a:cs typeface="Arial" panose="020B0604020202020204" pitchFamily="34" charset="0"/>
              </a:rPr>
              <a:t> SAQM / FMH</a:t>
            </a:r>
          </a:p>
          <a:p>
            <a:pPr indent="0">
              <a:spcBef>
                <a:spcPts val="0"/>
              </a:spcBef>
              <a:buFontTx/>
              <a:buChar char="-"/>
            </a:pPr>
            <a:endParaRPr lang="fr-CH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0">
              <a:spcBef>
                <a:spcPts val="0"/>
              </a:spcBef>
              <a:buFontTx/>
              <a:buChar char="-"/>
            </a:pPr>
            <a:endParaRPr lang="de-CH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17038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>
            <a:extLst>
              <a:ext uri="{FF2B5EF4-FFF2-40B4-BE49-F238E27FC236}">
                <a16:creationId xmlns:a16="http://schemas.microsoft.com/office/drawing/2014/main" id="{6361D977-F7C9-B443-8460-31BEA0A868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428" y="293067"/>
            <a:ext cx="8234430" cy="583840"/>
          </a:xfrm>
        </p:spPr>
        <p:txBody>
          <a:bodyPr/>
          <a:lstStyle/>
          <a:p>
            <a:r>
              <a:rPr lang="de-DE" sz="2800" dirty="0" err="1">
                <a:solidFill>
                  <a:srgbClr val="002B7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Qualitätscredit</a:t>
            </a:r>
            <a:endParaRPr lang="de-DE" sz="2800" dirty="0">
              <a:solidFill>
                <a:srgbClr val="002B7F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5091C019-FF33-40D3-8637-B6BC1A4ED31C}"/>
              </a:ext>
            </a:extLst>
          </p:cNvPr>
          <p:cNvSpPr/>
          <p:nvPr/>
        </p:nvSpPr>
        <p:spPr>
          <a:xfrm>
            <a:off x="7709836" y="2909236"/>
            <a:ext cx="1434164" cy="223426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135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97459C81-AE7E-4C41-B491-CD85B55434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61031">
            <a:off x="4582675" y="-132741"/>
            <a:ext cx="3739797" cy="52886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1" name="Inhaltsplatzhalter 10">
            <a:extLst>
              <a:ext uri="{FF2B5EF4-FFF2-40B4-BE49-F238E27FC236}">
                <a16:creationId xmlns:a16="http://schemas.microsoft.com/office/drawing/2014/main" id="{B3261BBB-DBEC-4EBA-BCAB-3AF60551AA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4306" y="883831"/>
            <a:ext cx="3123439" cy="3798206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de-DE" dirty="0"/>
              <a:t>Qualitätscredits zusätzlich zu Kongress-Credits</a:t>
            </a:r>
          </a:p>
          <a:p>
            <a:pPr>
              <a:buFont typeface="Arial" panose="020B0604020202020204" pitchFamily="34" charset="0"/>
              <a:buChar char="•"/>
            </a:pP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1419248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29C55486-6CE7-43BF-BB0E-B16477798F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B5CAA-37D9-1C44-9559-6F6F7DF67ED9}" type="slidenum">
              <a:rPr lang="de-DE" smtClean="0"/>
              <a:pPr/>
              <a:t>3</a:t>
            </a:fld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865B5C7-7757-4323-94A6-E23983813F06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pPr marL="0" indent="0">
              <a:buNone/>
            </a:pPr>
            <a:endParaRPr lang="de-CH" sz="1600" dirty="0"/>
          </a:p>
          <a:p>
            <a:pPr marL="0" indent="0">
              <a:buNone/>
            </a:pPr>
            <a:endParaRPr lang="de-CH" sz="1600" dirty="0"/>
          </a:p>
          <a:p>
            <a:pPr marL="0" indent="0">
              <a:buNone/>
            </a:pPr>
            <a:endParaRPr lang="de-CH" sz="1600" dirty="0"/>
          </a:p>
          <a:p>
            <a:pPr marL="0" indent="0">
              <a:buNone/>
            </a:pPr>
            <a:endParaRPr lang="de-CH" sz="1600" dirty="0"/>
          </a:p>
          <a:p>
            <a:pPr marL="0" indent="0">
              <a:buNone/>
            </a:pPr>
            <a:endParaRPr lang="de-CH" sz="1600" dirty="0"/>
          </a:p>
          <a:p>
            <a:pPr marL="0" indent="0">
              <a:buNone/>
            </a:pPr>
            <a:endParaRPr lang="de-CH" sz="1600" dirty="0"/>
          </a:p>
          <a:p>
            <a:pPr marL="0" indent="0">
              <a:buNone/>
            </a:pPr>
            <a:endParaRPr lang="de-CH" sz="1600" dirty="0"/>
          </a:p>
          <a:p>
            <a:pPr marL="0" indent="0">
              <a:buNone/>
            </a:pPr>
            <a:endParaRPr lang="de-CH" sz="1600" dirty="0"/>
          </a:p>
          <a:p>
            <a:pPr marL="0" indent="0">
              <a:buNone/>
            </a:pPr>
            <a:r>
              <a:rPr lang="de-CH" sz="1600" dirty="0"/>
              <a:t>Kernanliegen SGAIM: bestmögliche Betreuung und Behandlung von Patientinnen und Patienten in der Hausarztpraxis und im Spital.</a:t>
            </a:r>
          </a:p>
          <a:p>
            <a:pPr marL="0" indent="0">
              <a:buNone/>
            </a:pPr>
            <a:r>
              <a:rPr lang="de-CH" sz="1600" dirty="0"/>
              <a:t>Qualität soll sich im Rahmen eines kontinuierlichen Verbesserungszyklus, dem sogenannten </a:t>
            </a:r>
            <a:r>
              <a:rPr lang="de-CH" sz="1600" b="1" dirty="0"/>
              <a:t>Plan-Do-Check-Act-Zyklus (PDCA-Zyklus), </a:t>
            </a:r>
            <a:r>
              <a:rPr lang="de-CH" sz="1600" dirty="0"/>
              <a:t>stetig verbessern. 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21E1DF6C-F398-4153-B025-F0D4143F60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Qualität ist kein Zufall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EC7BA840-5C5D-47EF-A893-D9A827F8BF4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250915"/>
            <a:ext cx="9144000" cy="2437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6510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79E9663-4B48-C897-A173-E11EC0306C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B5CAA-37D9-1C44-9559-6F6F7DF67ED9}" type="slidenum">
              <a:rPr lang="de-DE" smtClean="0"/>
              <a:pPr/>
              <a:t>4</a:t>
            </a:fld>
            <a:endParaRPr lang="de-D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26C900-B39A-3CC2-1C14-741C4B19293F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de-CH" dirty="0"/>
              <a:t>Anhand des Qualitätsindikators Sturzprävention kennen, wie ein Qualitätsverbesserungszyklus in der Praxis umgesetzt werden kann.</a:t>
            </a:r>
          </a:p>
          <a:p>
            <a:r>
              <a:rPr lang="de-CH" dirty="0"/>
              <a:t>Kennen wichtiger Ressourcen um die Sturzprävention systematisch in der Praxis zu implementieren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D60B037-54AD-EA00-9963-669786BB62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Ziel </a:t>
            </a:r>
          </a:p>
        </p:txBody>
      </p:sp>
    </p:spTree>
    <p:extLst>
      <p:ext uri="{BB962C8B-B14F-4D97-AF65-F5344CB8AC3E}">
        <p14:creationId xmlns:p14="http://schemas.microsoft.com/office/powerpoint/2010/main" val="38242152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5755A52D-2CA0-790A-F03F-8C22EED141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4306" y="1103091"/>
            <a:ext cx="8229682" cy="3394472"/>
          </a:xfrm>
        </p:spPr>
        <p:txBody>
          <a:bodyPr/>
          <a:lstStyle/>
          <a:p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Qualitätsmessungen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sind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nicht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neu.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Bereits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Mitte 1800 mass Florence Nightingale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Infektionsraten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Britischen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Militärspitälern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während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des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Krim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Kriegs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Der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Druck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Qualität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zu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messen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steigt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mit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der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zunehmenden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Wahrnehmung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von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Diskrepanzen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ind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wirksamer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sicherer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und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patienten-zentrierter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Versorgung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Die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Öffentlichkeit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verlangt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zudem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vermehrt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Transparenz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und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sorgt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sich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über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grosse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Variationen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Behandlungen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zwischen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Regionen</a:t>
            </a:r>
            <a:endParaRPr lang="de-CH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D6BC00EC-A530-1997-0418-C530553CB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B5CAA-37D9-1C44-9559-6F6F7DF67ED9}" type="slidenum">
              <a:rPr lang="de-DE" smtClean="0"/>
              <a:pPr/>
              <a:t>5</a:t>
            </a:fld>
            <a:endParaRPr lang="de-DE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89AE75A1-7C38-9EB2-D7BB-A826FBFD79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4306" y="676321"/>
            <a:ext cx="8234430" cy="583840"/>
          </a:xfrm>
        </p:spPr>
        <p:txBody>
          <a:bodyPr/>
          <a:lstStyle/>
          <a:p>
            <a:r>
              <a:rPr lang="de-DE" sz="2400" dirty="0"/>
              <a:t>Hintergrund</a:t>
            </a:r>
            <a:endParaRPr lang="de-CH" sz="2400" dirty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87AF311F-9670-DE07-2BAD-1DAAA0AC275C}"/>
              </a:ext>
            </a:extLst>
          </p:cNvPr>
          <p:cNvSpPr txBox="1"/>
          <p:nvPr/>
        </p:nvSpPr>
        <p:spPr>
          <a:xfrm>
            <a:off x="1583908" y="4724197"/>
            <a:ext cx="699578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WHO, the European Observatory on Health Systems and Policies) and OECD (2019)</a:t>
            </a:r>
            <a:endParaRPr lang="de-CH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5437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C663BA3-13AC-3510-2062-179E2C284E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2622CCE-C908-2221-227F-C077162B33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B5CAA-37D9-1C44-9559-6F6F7DF67ED9}" type="slidenum">
              <a:rPr lang="de-DE" smtClean="0"/>
              <a:pPr/>
              <a:t>6</a:t>
            </a:fld>
            <a:endParaRPr lang="de-DE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BBE22DD-536E-8C57-0C72-E5F2220209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CH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4737554-6205-3666-34E8-0A30F5B096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306" y="0"/>
            <a:ext cx="801290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2848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FEF7243F-1060-4D98-9BEC-6ED39BD3E7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474" y="295437"/>
            <a:ext cx="8415959" cy="567520"/>
          </a:xfrm>
        </p:spPr>
        <p:txBody>
          <a:bodyPr/>
          <a:lstStyle/>
          <a:p>
            <a:r>
              <a:rPr lang="en-US" dirty="0" err="1">
                <a:solidFill>
                  <a:srgbClr val="002B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Qualitätsindikatoren</a:t>
            </a:r>
            <a:r>
              <a:rPr lang="en-US" dirty="0">
                <a:solidFill>
                  <a:srgbClr val="002B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für die </a:t>
            </a:r>
            <a:r>
              <a:rPr lang="en-US" dirty="0" err="1">
                <a:solidFill>
                  <a:srgbClr val="002B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ambulante</a:t>
            </a:r>
            <a:r>
              <a:rPr lang="en-US" dirty="0">
                <a:solidFill>
                  <a:srgbClr val="002B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AIM</a:t>
            </a:r>
            <a:endParaRPr lang="en-US" i="1" dirty="0">
              <a:solidFill>
                <a:srgbClr val="002B7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Inhaltsplatzhalter 4">
            <a:extLst>
              <a:ext uri="{FF2B5EF4-FFF2-40B4-BE49-F238E27FC236}">
                <a16:creationId xmlns:a16="http://schemas.microsoft.com/office/drawing/2014/main" id="{BB725989-EE36-429B-B84B-C47B2A924F0C}"/>
              </a:ext>
            </a:extLst>
          </p:cNvPr>
          <p:cNvSpPr txBox="1">
            <a:spLocks/>
          </p:cNvSpPr>
          <p:nvPr/>
        </p:nvSpPr>
        <p:spPr>
          <a:xfrm>
            <a:off x="787594" y="2392403"/>
            <a:ext cx="2083263" cy="486135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Symbol" charset="2"/>
              <a:buChar char="-"/>
              <a:defRPr sz="1600" kern="1200">
                <a:solidFill>
                  <a:srgbClr val="002B7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184A89"/>
                </a:solidFill>
                <a:latin typeface="Helvetica Neue"/>
                <a:ea typeface="+mn-ea"/>
                <a:cs typeface="Helvetica Neue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Symbol" charset="2"/>
              <a:buChar char="-"/>
              <a:defRPr sz="2000" kern="1200">
                <a:solidFill>
                  <a:srgbClr val="184A89"/>
                </a:solidFill>
                <a:latin typeface="Helvetica Neue"/>
                <a:ea typeface="+mn-ea"/>
                <a:cs typeface="Helvetica Neue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184A89"/>
                </a:solidFill>
                <a:latin typeface="Helvetica Neue"/>
                <a:ea typeface="+mn-ea"/>
                <a:cs typeface="Helvetica Neue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Symbol" charset="2"/>
              <a:buChar char="-"/>
              <a:defRPr sz="2000" kern="1200">
                <a:solidFill>
                  <a:srgbClr val="184A89"/>
                </a:solidFill>
                <a:latin typeface="Helvetica Neue"/>
                <a:ea typeface="+mn-ea"/>
                <a:cs typeface="Helvetica Neue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de-CH" sz="1400" dirty="0"/>
              <a:t>Informationsaustausch</a:t>
            </a:r>
            <a:endParaRPr lang="de-CH" sz="1400" i="1" dirty="0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4049F897-6FA8-421C-8D3E-FA94699F30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8191" y="856175"/>
            <a:ext cx="410789" cy="570710"/>
          </a:xfrm>
        </p:spPr>
        <p:txBody>
          <a:bodyPr/>
          <a:lstStyle/>
          <a:p>
            <a:pPr marL="0" indent="0">
              <a:buNone/>
            </a:pPr>
            <a:r>
              <a:rPr lang="de-DE" sz="2800" b="1" dirty="0"/>
              <a:t>1</a:t>
            </a:r>
            <a:endParaRPr lang="de-CH" sz="2800" b="1" dirty="0"/>
          </a:p>
        </p:txBody>
      </p:sp>
      <p:sp>
        <p:nvSpPr>
          <p:cNvPr id="10" name="Inhaltsplatzhalter 4">
            <a:extLst>
              <a:ext uri="{FF2B5EF4-FFF2-40B4-BE49-F238E27FC236}">
                <a16:creationId xmlns:a16="http://schemas.microsoft.com/office/drawing/2014/main" id="{C01F43A6-AF8A-417B-8CDD-6F922958A6DA}"/>
              </a:ext>
            </a:extLst>
          </p:cNvPr>
          <p:cNvSpPr txBox="1">
            <a:spLocks/>
          </p:cNvSpPr>
          <p:nvPr/>
        </p:nvSpPr>
        <p:spPr>
          <a:xfrm>
            <a:off x="3074545" y="856175"/>
            <a:ext cx="397296" cy="48150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Symbol" charset="2"/>
              <a:buChar char="-"/>
              <a:defRPr sz="1600" kern="1200">
                <a:solidFill>
                  <a:srgbClr val="002B7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184A89"/>
                </a:solidFill>
                <a:latin typeface="Helvetica Neue"/>
                <a:ea typeface="+mn-ea"/>
                <a:cs typeface="Helvetica Neue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Symbol" charset="2"/>
              <a:buChar char="-"/>
              <a:defRPr sz="2000" kern="1200">
                <a:solidFill>
                  <a:srgbClr val="184A89"/>
                </a:solidFill>
                <a:latin typeface="Helvetica Neue"/>
                <a:ea typeface="+mn-ea"/>
                <a:cs typeface="Helvetica Neue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184A89"/>
                </a:solidFill>
                <a:latin typeface="Helvetica Neue"/>
                <a:ea typeface="+mn-ea"/>
                <a:cs typeface="Helvetica Neue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Symbol" charset="2"/>
              <a:buChar char="-"/>
              <a:defRPr sz="2000" kern="1200">
                <a:solidFill>
                  <a:srgbClr val="184A89"/>
                </a:solidFill>
                <a:latin typeface="Helvetica Neue"/>
                <a:ea typeface="+mn-ea"/>
                <a:cs typeface="Helvetica Neue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Symbol" charset="2"/>
              <a:buNone/>
            </a:pPr>
            <a:r>
              <a:rPr lang="de-DE" sz="2800" b="1" dirty="0"/>
              <a:t>2</a:t>
            </a:r>
            <a:endParaRPr lang="de-CH" sz="2800" b="1" dirty="0"/>
          </a:p>
        </p:txBody>
      </p:sp>
      <p:sp>
        <p:nvSpPr>
          <p:cNvPr id="11" name="Inhaltsplatzhalter 4">
            <a:extLst>
              <a:ext uri="{FF2B5EF4-FFF2-40B4-BE49-F238E27FC236}">
                <a16:creationId xmlns:a16="http://schemas.microsoft.com/office/drawing/2014/main" id="{C35171D0-D6AB-4588-95EA-425492887A72}"/>
              </a:ext>
            </a:extLst>
          </p:cNvPr>
          <p:cNvSpPr txBox="1">
            <a:spLocks/>
          </p:cNvSpPr>
          <p:nvPr/>
        </p:nvSpPr>
        <p:spPr>
          <a:xfrm>
            <a:off x="5471457" y="856175"/>
            <a:ext cx="397296" cy="500026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Symbol" charset="2"/>
              <a:buChar char="-"/>
              <a:defRPr sz="1600" kern="1200">
                <a:solidFill>
                  <a:srgbClr val="002B7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184A89"/>
                </a:solidFill>
                <a:latin typeface="Helvetica Neue"/>
                <a:ea typeface="+mn-ea"/>
                <a:cs typeface="Helvetica Neue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Symbol" charset="2"/>
              <a:buChar char="-"/>
              <a:defRPr sz="2000" kern="1200">
                <a:solidFill>
                  <a:srgbClr val="184A89"/>
                </a:solidFill>
                <a:latin typeface="Helvetica Neue"/>
                <a:ea typeface="+mn-ea"/>
                <a:cs typeface="Helvetica Neue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184A89"/>
                </a:solidFill>
                <a:latin typeface="Helvetica Neue"/>
                <a:ea typeface="+mn-ea"/>
                <a:cs typeface="Helvetica Neue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Symbol" charset="2"/>
              <a:buChar char="-"/>
              <a:defRPr sz="2000" kern="1200">
                <a:solidFill>
                  <a:srgbClr val="184A89"/>
                </a:solidFill>
                <a:latin typeface="Helvetica Neue"/>
                <a:ea typeface="+mn-ea"/>
                <a:cs typeface="Helvetica Neue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Symbol" charset="2"/>
              <a:buNone/>
            </a:pPr>
            <a:r>
              <a:rPr lang="de-DE" sz="2800" b="1" dirty="0"/>
              <a:t>3</a:t>
            </a:r>
            <a:endParaRPr lang="de-CH" sz="2800" b="1" dirty="0"/>
          </a:p>
        </p:txBody>
      </p:sp>
      <p:sp>
        <p:nvSpPr>
          <p:cNvPr id="12" name="Inhaltsplatzhalter 4">
            <a:extLst>
              <a:ext uri="{FF2B5EF4-FFF2-40B4-BE49-F238E27FC236}">
                <a16:creationId xmlns:a16="http://schemas.microsoft.com/office/drawing/2014/main" id="{FA554752-FA07-47D4-86BB-16A13E83E72F}"/>
              </a:ext>
            </a:extLst>
          </p:cNvPr>
          <p:cNvSpPr txBox="1">
            <a:spLocks/>
          </p:cNvSpPr>
          <p:nvPr/>
        </p:nvSpPr>
        <p:spPr>
          <a:xfrm>
            <a:off x="3281733" y="2392403"/>
            <a:ext cx="3110336" cy="500025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Symbol" charset="2"/>
              <a:buChar char="-"/>
              <a:defRPr sz="1600" kern="1200">
                <a:solidFill>
                  <a:srgbClr val="002B7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184A89"/>
                </a:solidFill>
                <a:latin typeface="Helvetica Neue"/>
                <a:ea typeface="+mn-ea"/>
                <a:cs typeface="Helvetica Neue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Symbol" charset="2"/>
              <a:buChar char="-"/>
              <a:defRPr sz="2000" kern="1200">
                <a:solidFill>
                  <a:srgbClr val="184A89"/>
                </a:solidFill>
                <a:latin typeface="Helvetica Neue"/>
                <a:ea typeface="+mn-ea"/>
                <a:cs typeface="Helvetica Neue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184A89"/>
                </a:solidFill>
                <a:latin typeface="Helvetica Neue"/>
                <a:ea typeface="+mn-ea"/>
                <a:cs typeface="Helvetica Neue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Symbol" charset="2"/>
              <a:buChar char="-"/>
              <a:defRPr sz="2000" kern="1200">
                <a:solidFill>
                  <a:srgbClr val="184A89"/>
                </a:solidFill>
                <a:latin typeface="Helvetica Neue"/>
                <a:ea typeface="+mn-ea"/>
                <a:cs typeface="Helvetica Neue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1400" dirty="0" err="1"/>
              <a:t>Vorsorgeauftrag</a:t>
            </a:r>
            <a:endParaRPr lang="en-US" sz="1400" i="1" dirty="0"/>
          </a:p>
        </p:txBody>
      </p:sp>
      <p:sp>
        <p:nvSpPr>
          <p:cNvPr id="13" name="Inhaltsplatzhalter 4">
            <a:extLst>
              <a:ext uri="{FF2B5EF4-FFF2-40B4-BE49-F238E27FC236}">
                <a16:creationId xmlns:a16="http://schemas.microsoft.com/office/drawing/2014/main" id="{3426EA14-C346-4907-964F-C9A8C6D796F7}"/>
              </a:ext>
            </a:extLst>
          </p:cNvPr>
          <p:cNvSpPr txBox="1">
            <a:spLocks/>
          </p:cNvSpPr>
          <p:nvPr/>
        </p:nvSpPr>
        <p:spPr>
          <a:xfrm>
            <a:off x="5767110" y="2378585"/>
            <a:ext cx="2522065" cy="46499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Symbol" charset="2"/>
              <a:buChar char="-"/>
              <a:defRPr sz="1600" kern="1200">
                <a:solidFill>
                  <a:srgbClr val="002B7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184A89"/>
                </a:solidFill>
                <a:latin typeface="Helvetica Neue"/>
                <a:ea typeface="+mn-ea"/>
                <a:cs typeface="Helvetica Neue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Symbol" charset="2"/>
              <a:buChar char="-"/>
              <a:defRPr sz="2000" kern="1200">
                <a:solidFill>
                  <a:srgbClr val="184A89"/>
                </a:solidFill>
                <a:latin typeface="Helvetica Neue"/>
                <a:ea typeface="+mn-ea"/>
                <a:cs typeface="Helvetica Neue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184A89"/>
                </a:solidFill>
                <a:latin typeface="Helvetica Neue"/>
                <a:ea typeface="+mn-ea"/>
                <a:cs typeface="Helvetica Neue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Symbol" charset="2"/>
              <a:buChar char="-"/>
              <a:defRPr sz="2000" kern="1200">
                <a:solidFill>
                  <a:srgbClr val="184A89"/>
                </a:solidFill>
                <a:latin typeface="Helvetica Neue"/>
                <a:ea typeface="+mn-ea"/>
                <a:cs typeface="Helvetica Neue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  <a:tabLst>
                <a:tab pos="177800" algn="l"/>
              </a:tabLst>
            </a:pPr>
            <a:r>
              <a:rPr lang="de-CH" sz="1400" dirty="0"/>
              <a:t>Medikamenteninteraktionen</a:t>
            </a:r>
            <a:endParaRPr lang="de-CH" sz="1400" i="1" dirty="0">
              <a:highlight>
                <a:srgbClr val="FFFF66"/>
              </a:highlight>
            </a:endParaRPr>
          </a:p>
        </p:txBody>
      </p:sp>
      <p:sp>
        <p:nvSpPr>
          <p:cNvPr id="15" name="Inhaltsplatzhalter 4">
            <a:extLst>
              <a:ext uri="{FF2B5EF4-FFF2-40B4-BE49-F238E27FC236}">
                <a16:creationId xmlns:a16="http://schemas.microsoft.com/office/drawing/2014/main" id="{A19AD3D7-84F9-4568-B382-348CCEFB5C6B}"/>
              </a:ext>
            </a:extLst>
          </p:cNvPr>
          <p:cNvSpPr txBox="1">
            <a:spLocks/>
          </p:cNvSpPr>
          <p:nvPr/>
        </p:nvSpPr>
        <p:spPr>
          <a:xfrm>
            <a:off x="604770" y="2917565"/>
            <a:ext cx="723436" cy="608721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Symbol" charset="2"/>
              <a:buChar char="-"/>
              <a:defRPr sz="1600" kern="1200">
                <a:solidFill>
                  <a:srgbClr val="002B7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184A89"/>
                </a:solidFill>
                <a:latin typeface="Helvetica Neue"/>
                <a:ea typeface="+mn-ea"/>
                <a:cs typeface="Helvetica Neue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Symbol" charset="2"/>
              <a:buChar char="-"/>
              <a:defRPr sz="2000" kern="1200">
                <a:solidFill>
                  <a:srgbClr val="184A89"/>
                </a:solidFill>
                <a:latin typeface="Helvetica Neue"/>
                <a:ea typeface="+mn-ea"/>
                <a:cs typeface="Helvetica Neue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184A89"/>
                </a:solidFill>
                <a:latin typeface="Helvetica Neue"/>
                <a:ea typeface="+mn-ea"/>
                <a:cs typeface="Helvetica Neue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Symbol" charset="2"/>
              <a:buChar char="-"/>
              <a:defRPr sz="2000" kern="1200">
                <a:solidFill>
                  <a:srgbClr val="184A89"/>
                </a:solidFill>
                <a:latin typeface="Helvetica Neue"/>
                <a:ea typeface="+mn-ea"/>
                <a:cs typeface="Helvetica Neue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Symbol" charset="2"/>
              <a:buNone/>
            </a:pPr>
            <a:r>
              <a:rPr lang="de-DE" sz="2800" b="1" dirty="0"/>
              <a:t>4</a:t>
            </a:r>
            <a:endParaRPr lang="de-CH" sz="2800" b="1" dirty="0"/>
          </a:p>
        </p:txBody>
      </p:sp>
      <p:sp>
        <p:nvSpPr>
          <p:cNvPr id="16" name="Inhaltsplatzhalter 4">
            <a:extLst>
              <a:ext uri="{FF2B5EF4-FFF2-40B4-BE49-F238E27FC236}">
                <a16:creationId xmlns:a16="http://schemas.microsoft.com/office/drawing/2014/main" id="{7C91C037-E78E-4079-9FF2-2CB4D90E0D5C}"/>
              </a:ext>
            </a:extLst>
          </p:cNvPr>
          <p:cNvSpPr txBox="1">
            <a:spLocks/>
          </p:cNvSpPr>
          <p:nvPr/>
        </p:nvSpPr>
        <p:spPr>
          <a:xfrm>
            <a:off x="700809" y="4563386"/>
            <a:ext cx="2010133" cy="486135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Symbol" charset="2"/>
              <a:buChar char="-"/>
              <a:defRPr sz="1600" kern="1200">
                <a:solidFill>
                  <a:srgbClr val="002B7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184A89"/>
                </a:solidFill>
                <a:latin typeface="Helvetica Neue"/>
                <a:ea typeface="+mn-ea"/>
                <a:cs typeface="Helvetica Neue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Symbol" charset="2"/>
              <a:buChar char="-"/>
              <a:defRPr sz="2000" kern="1200">
                <a:solidFill>
                  <a:srgbClr val="184A89"/>
                </a:solidFill>
                <a:latin typeface="Helvetica Neue"/>
                <a:ea typeface="+mn-ea"/>
                <a:cs typeface="Helvetica Neue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184A89"/>
                </a:solidFill>
                <a:latin typeface="Helvetica Neue"/>
                <a:ea typeface="+mn-ea"/>
                <a:cs typeface="Helvetica Neue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Symbol" charset="2"/>
              <a:buChar char="-"/>
              <a:defRPr sz="2000" kern="1200">
                <a:solidFill>
                  <a:srgbClr val="184A89"/>
                </a:solidFill>
                <a:latin typeface="Helvetica Neue"/>
                <a:ea typeface="+mn-ea"/>
                <a:cs typeface="Helvetica Neue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CH" sz="1400" dirty="0"/>
              <a:t>Sturzprävention</a:t>
            </a:r>
            <a:endParaRPr lang="de-CH" sz="1400" b="1" i="1" dirty="0"/>
          </a:p>
        </p:txBody>
      </p:sp>
      <p:sp>
        <p:nvSpPr>
          <p:cNvPr id="18" name="Inhaltsplatzhalter 4">
            <a:extLst>
              <a:ext uri="{FF2B5EF4-FFF2-40B4-BE49-F238E27FC236}">
                <a16:creationId xmlns:a16="http://schemas.microsoft.com/office/drawing/2014/main" id="{94283341-075C-4414-B3BE-CA94CDEF0DDD}"/>
              </a:ext>
            </a:extLst>
          </p:cNvPr>
          <p:cNvSpPr txBox="1">
            <a:spLocks/>
          </p:cNvSpPr>
          <p:nvPr/>
        </p:nvSpPr>
        <p:spPr>
          <a:xfrm>
            <a:off x="3099478" y="2917565"/>
            <a:ext cx="610526" cy="500025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Symbol" charset="2"/>
              <a:buChar char="-"/>
              <a:defRPr sz="1600" kern="1200">
                <a:solidFill>
                  <a:srgbClr val="002B7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184A89"/>
                </a:solidFill>
                <a:latin typeface="Helvetica Neue"/>
                <a:ea typeface="+mn-ea"/>
                <a:cs typeface="Helvetica Neue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Symbol" charset="2"/>
              <a:buChar char="-"/>
              <a:defRPr sz="2000" kern="1200">
                <a:solidFill>
                  <a:srgbClr val="184A89"/>
                </a:solidFill>
                <a:latin typeface="Helvetica Neue"/>
                <a:ea typeface="+mn-ea"/>
                <a:cs typeface="Helvetica Neue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184A89"/>
                </a:solidFill>
                <a:latin typeface="Helvetica Neue"/>
                <a:ea typeface="+mn-ea"/>
                <a:cs typeface="Helvetica Neue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Symbol" charset="2"/>
              <a:buChar char="-"/>
              <a:defRPr sz="2000" kern="1200">
                <a:solidFill>
                  <a:srgbClr val="184A89"/>
                </a:solidFill>
                <a:latin typeface="Helvetica Neue"/>
                <a:ea typeface="+mn-ea"/>
                <a:cs typeface="Helvetica Neue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Symbol" charset="2"/>
              <a:buNone/>
            </a:pPr>
            <a:r>
              <a:rPr lang="de-CH" sz="2800" b="1" dirty="0"/>
              <a:t>5</a:t>
            </a:r>
          </a:p>
        </p:txBody>
      </p:sp>
      <p:sp>
        <p:nvSpPr>
          <p:cNvPr id="19" name="Inhaltsplatzhalter 4">
            <a:extLst>
              <a:ext uri="{FF2B5EF4-FFF2-40B4-BE49-F238E27FC236}">
                <a16:creationId xmlns:a16="http://schemas.microsoft.com/office/drawing/2014/main" id="{8A85E1BA-3270-4D07-AB8B-DA3A7466698D}"/>
              </a:ext>
            </a:extLst>
          </p:cNvPr>
          <p:cNvSpPr txBox="1">
            <a:spLocks/>
          </p:cNvSpPr>
          <p:nvPr/>
        </p:nvSpPr>
        <p:spPr>
          <a:xfrm>
            <a:off x="3322461" y="4549496"/>
            <a:ext cx="1999182" cy="500025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Symbol" charset="2"/>
              <a:buChar char="-"/>
              <a:defRPr sz="1600" kern="1200">
                <a:solidFill>
                  <a:srgbClr val="002B7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184A89"/>
                </a:solidFill>
                <a:latin typeface="Helvetica Neue"/>
                <a:ea typeface="+mn-ea"/>
                <a:cs typeface="Helvetica Neue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Symbol" charset="2"/>
              <a:buChar char="-"/>
              <a:defRPr sz="2000" kern="1200">
                <a:solidFill>
                  <a:srgbClr val="184A89"/>
                </a:solidFill>
                <a:latin typeface="Helvetica Neue"/>
                <a:ea typeface="+mn-ea"/>
                <a:cs typeface="Helvetica Neue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184A89"/>
                </a:solidFill>
                <a:latin typeface="Helvetica Neue"/>
                <a:ea typeface="+mn-ea"/>
                <a:cs typeface="Helvetica Neue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Symbol" charset="2"/>
              <a:buChar char="-"/>
              <a:defRPr sz="2000" kern="1200">
                <a:solidFill>
                  <a:srgbClr val="184A89"/>
                </a:solidFill>
                <a:latin typeface="Helvetica Neue"/>
                <a:ea typeface="+mn-ea"/>
                <a:cs typeface="Helvetica Neue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buNone/>
            </a:pPr>
            <a:r>
              <a:rPr lang="en-US" sz="1400" dirty="0" err="1"/>
              <a:t>Abhängigkeit</a:t>
            </a:r>
            <a:r>
              <a:rPr lang="en-US" sz="1400" dirty="0"/>
              <a:t>   </a:t>
            </a:r>
            <a:endParaRPr lang="en-US" sz="1400" i="1" dirty="0"/>
          </a:p>
        </p:txBody>
      </p:sp>
      <p:sp>
        <p:nvSpPr>
          <p:cNvPr id="21" name="Inhaltsplatzhalter 4">
            <a:extLst>
              <a:ext uri="{FF2B5EF4-FFF2-40B4-BE49-F238E27FC236}">
                <a16:creationId xmlns:a16="http://schemas.microsoft.com/office/drawing/2014/main" id="{04E07DBE-2C8A-4A7D-854C-AD415D55926C}"/>
              </a:ext>
            </a:extLst>
          </p:cNvPr>
          <p:cNvSpPr txBox="1">
            <a:spLocks/>
          </p:cNvSpPr>
          <p:nvPr/>
        </p:nvSpPr>
        <p:spPr>
          <a:xfrm>
            <a:off x="5604328" y="4523625"/>
            <a:ext cx="2072560" cy="525896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Symbol" charset="2"/>
              <a:buChar char="-"/>
              <a:defRPr sz="1600" kern="1200">
                <a:solidFill>
                  <a:srgbClr val="002B7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184A89"/>
                </a:solidFill>
                <a:latin typeface="Helvetica Neue"/>
                <a:ea typeface="+mn-ea"/>
                <a:cs typeface="Helvetica Neue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Symbol" charset="2"/>
              <a:buChar char="-"/>
              <a:defRPr sz="2000" kern="1200">
                <a:solidFill>
                  <a:srgbClr val="184A89"/>
                </a:solidFill>
                <a:latin typeface="Helvetica Neue"/>
                <a:ea typeface="+mn-ea"/>
                <a:cs typeface="Helvetica Neue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184A89"/>
                </a:solidFill>
                <a:latin typeface="Helvetica Neue"/>
                <a:ea typeface="+mn-ea"/>
                <a:cs typeface="Helvetica Neue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Symbol" charset="2"/>
              <a:buChar char="-"/>
              <a:defRPr sz="2000" kern="1200">
                <a:solidFill>
                  <a:srgbClr val="184A89"/>
                </a:solidFill>
                <a:latin typeface="Helvetica Neue"/>
                <a:ea typeface="+mn-ea"/>
                <a:cs typeface="Helvetica Neue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spcBef>
                <a:spcPts val="0"/>
              </a:spcBef>
              <a:buNone/>
              <a:tabLst>
                <a:tab pos="92075" algn="l"/>
              </a:tabLst>
            </a:pPr>
            <a:r>
              <a:rPr lang="en-US" sz="1400" dirty="0" err="1"/>
              <a:t>Prävention</a:t>
            </a:r>
            <a:r>
              <a:rPr lang="en-US" sz="1400" dirty="0"/>
              <a:t> / </a:t>
            </a:r>
            <a:r>
              <a:rPr lang="en-US" sz="1400" dirty="0" err="1"/>
              <a:t>Lebensstil</a:t>
            </a:r>
            <a:endParaRPr lang="en-US" sz="1400" i="1" dirty="0"/>
          </a:p>
        </p:txBody>
      </p:sp>
      <p:sp>
        <p:nvSpPr>
          <p:cNvPr id="22" name="Inhaltsplatzhalter 4">
            <a:extLst>
              <a:ext uri="{FF2B5EF4-FFF2-40B4-BE49-F238E27FC236}">
                <a16:creationId xmlns:a16="http://schemas.microsoft.com/office/drawing/2014/main" id="{6DE17013-F90F-47DF-9A09-461379BFB47A}"/>
              </a:ext>
            </a:extLst>
          </p:cNvPr>
          <p:cNvSpPr txBox="1">
            <a:spLocks/>
          </p:cNvSpPr>
          <p:nvPr/>
        </p:nvSpPr>
        <p:spPr>
          <a:xfrm>
            <a:off x="5523108" y="2904409"/>
            <a:ext cx="610526" cy="368924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Symbol" charset="2"/>
              <a:buChar char="-"/>
              <a:defRPr sz="1600" kern="1200">
                <a:solidFill>
                  <a:srgbClr val="002B7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184A89"/>
                </a:solidFill>
                <a:latin typeface="Helvetica Neue"/>
                <a:ea typeface="+mn-ea"/>
                <a:cs typeface="Helvetica Neue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Symbol" charset="2"/>
              <a:buChar char="-"/>
              <a:defRPr sz="2000" kern="1200">
                <a:solidFill>
                  <a:srgbClr val="184A89"/>
                </a:solidFill>
                <a:latin typeface="Helvetica Neue"/>
                <a:ea typeface="+mn-ea"/>
                <a:cs typeface="Helvetica Neue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184A89"/>
                </a:solidFill>
                <a:latin typeface="Helvetica Neue"/>
                <a:ea typeface="+mn-ea"/>
                <a:cs typeface="Helvetica Neue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Symbol" charset="2"/>
              <a:buChar char="-"/>
              <a:defRPr sz="2000" kern="1200">
                <a:solidFill>
                  <a:srgbClr val="184A89"/>
                </a:solidFill>
                <a:latin typeface="Helvetica Neue"/>
                <a:ea typeface="+mn-ea"/>
                <a:cs typeface="Helvetica Neue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Symbol" charset="2"/>
              <a:buNone/>
            </a:pPr>
            <a:r>
              <a:rPr lang="de-CH" sz="2800" b="1" dirty="0"/>
              <a:t>6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8CCCDB30-DAC2-4315-8A20-5DAA40AC7ED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2011"/>
          <a:stretch/>
        </p:blipFill>
        <p:spPr>
          <a:xfrm>
            <a:off x="3423283" y="941525"/>
            <a:ext cx="1727618" cy="1330105"/>
          </a:xfrm>
          <a:prstGeom prst="rect">
            <a:avLst/>
          </a:prstGeom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9082C37C-D731-4707-8BE5-E46170755D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0203" y="930025"/>
            <a:ext cx="1655498" cy="1448560"/>
          </a:xfrm>
          <a:prstGeom prst="rect">
            <a:avLst/>
          </a:prstGeom>
        </p:spPr>
      </p:pic>
      <p:pic>
        <p:nvPicPr>
          <p:cNvPr id="28" name="Grafik 27">
            <a:extLst>
              <a:ext uri="{FF2B5EF4-FFF2-40B4-BE49-F238E27FC236}">
                <a16:creationId xmlns:a16="http://schemas.microsoft.com/office/drawing/2014/main" id="{9D1119C9-FC1C-4942-85C2-A26E3813D2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34126" y="930024"/>
            <a:ext cx="1592708" cy="1393619"/>
          </a:xfrm>
          <a:prstGeom prst="rect">
            <a:avLst/>
          </a:prstGeom>
        </p:spPr>
      </p:pic>
      <p:pic>
        <p:nvPicPr>
          <p:cNvPr id="30" name="Grafik 29">
            <a:extLst>
              <a:ext uri="{FF2B5EF4-FFF2-40B4-BE49-F238E27FC236}">
                <a16:creationId xmlns:a16="http://schemas.microsoft.com/office/drawing/2014/main" id="{3401919F-2567-4F89-ABA4-F0EE6C50C3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1990" y="2921641"/>
            <a:ext cx="1675630" cy="1466176"/>
          </a:xfrm>
          <a:prstGeom prst="rect">
            <a:avLst/>
          </a:prstGeom>
        </p:spPr>
      </p:pic>
      <p:pic>
        <p:nvPicPr>
          <p:cNvPr id="32" name="Grafik 31">
            <a:extLst>
              <a:ext uri="{FF2B5EF4-FFF2-40B4-BE49-F238E27FC236}">
                <a16:creationId xmlns:a16="http://schemas.microsoft.com/office/drawing/2014/main" id="{68CAD594-D95A-4CBD-9684-1DAEE2118D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80333" y="2997201"/>
            <a:ext cx="1670568" cy="1461746"/>
          </a:xfrm>
          <a:prstGeom prst="rect">
            <a:avLst/>
          </a:prstGeom>
        </p:spPr>
      </p:pic>
      <p:pic>
        <p:nvPicPr>
          <p:cNvPr id="34" name="Grafik 33">
            <a:extLst>
              <a:ext uri="{FF2B5EF4-FFF2-40B4-BE49-F238E27FC236}">
                <a16:creationId xmlns:a16="http://schemas.microsoft.com/office/drawing/2014/main" id="{A5BFC413-7F42-4672-B894-7ADED911C1B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33162" y="3102392"/>
            <a:ext cx="1593671" cy="1394463"/>
          </a:xfrm>
          <a:prstGeom prst="rect">
            <a:avLst/>
          </a:prstGeom>
        </p:spPr>
      </p:pic>
      <p:sp>
        <p:nvSpPr>
          <p:cNvPr id="23" name="Textfeld 22">
            <a:extLst>
              <a:ext uri="{FF2B5EF4-FFF2-40B4-BE49-F238E27FC236}">
                <a16:creationId xmlns:a16="http://schemas.microsoft.com/office/drawing/2014/main" id="{A33E49E9-5EE1-4E2A-BCFC-A1AACD1B17BA}"/>
              </a:ext>
            </a:extLst>
          </p:cNvPr>
          <p:cNvSpPr txBox="1"/>
          <p:nvPr/>
        </p:nvSpPr>
        <p:spPr>
          <a:xfrm>
            <a:off x="6292757" y="4881105"/>
            <a:ext cx="308613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CH" sz="1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© SGAIM (Illustrationen: </a:t>
            </a:r>
            <a:r>
              <a:rPr lang="de-CH" sz="10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Hahn+Zimmermann</a:t>
            </a:r>
            <a:r>
              <a:rPr lang="de-CH" sz="1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de-CH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76286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nhaltsplatzhalter 7" descr="Ein Bild, das Text, Person, Mann, Boden enthält.&#10;&#10;Automatisch generierte Beschreibung">
            <a:extLst>
              <a:ext uri="{FF2B5EF4-FFF2-40B4-BE49-F238E27FC236}">
                <a16:creationId xmlns:a16="http://schemas.microsoft.com/office/drawing/2014/main" id="{8C3D3775-D4C4-8C80-5E21-F3E3A47527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47798" y="1379538"/>
            <a:ext cx="2262716" cy="3394075"/>
          </a:xfrm>
        </p:spPr>
      </p:pic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C3596BD7-3CE0-1432-8D3B-A026F22001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B5CAA-37D9-1C44-9559-6F6F7DF67ED9}" type="slidenum">
              <a:rPr lang="de-DE" smtClean="0"/>
              <a:pPr/>
              <a:t>8</a:t>
            </a:fld>
            <a:endParaRPr lang="de-DE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8A79D94A-F5D4-5D93-3970-46451393D8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CH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A665371F-5CB7-7C9F-C56A-C80CF68887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798" y="0"/>
            <a:ext cx="7910403" cy="1777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004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FB7AEB82-626D-407D-A881-27090021DF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Anteil </a:t>
            </a:r>
            <a:r>
              <a:rPr lang="de-DE" dirty="0" err="1"/>
              <a:t>Patient:innen</a:t>
            </a:r>
            <a:r>
              <a:rPr lang="de-DE" dirty="0"/>
              <a:t> ≥65 Jahre, die danach gefragt wurden, ob und wenn ja, wie oft und in welcher Weise sie in den letzten 12 Monaten gestürzt waren. </a:t>
            </a:r>
          </a:p>
          <a:p>
            <a:r>
              <a:rPr lang="de-DE" dirty="0"/>
              <a:t>Das Ziel ist es </a:t>
            </a:r>
            <a:r>
              <a:rPr lang="de-DE" dirty="0" err="1"/>
              <a:t>Patient:innen</a:t>
            </a:r>
            <a:r>
              <a:rPr lang="de-DE" dirty="0"/>
              <a:t> mit einem erhöhten Sturzrisiko, bei denen eine präventive Intervention sinnvoll ist, zu identifizieren</a:t>
            </a:r>
            <a:endParaRPr lang="de-CH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64A0AAB6-E282-4228-B278-3A570AA119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B5CAA-37D9-1C44-9559-6F6F7DF67ED9}" type="slidenum">
              <a:rPr lang="de-DE" smtClean="0"/>
              <a:pPr/>
              <a:t>9</a:t>
            </a:fld>
            <a:endParaRPr lang="de-DE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CBE94526-B55F-4743-82A8-902CAC798A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#4 </a:t>
            </a:r>
            <a:r>
              <a:rPr lang="de-DE" dirty="0"/>
              <a:t>Erkennen von Sturzrisiken und Prävention</a:t>
            </a:r>
            <a:endParaRPr lang="de-CH" dirty="0"/>
          </a:p>
        </p:txBody>
      </p:sp>
      <p:graphicFrame>
        <p:nvGraphicFramePr>
          <p:cNvPr id="5" name="Tabelle 4">
            <a:extLst>
              <a:ext uri="{FF2B5EF4-FFF2-40B4-BE49-F238E27FC236}">
                <a16:creationId xmlns:a16="http://schemas.microsoft.com/office/drawing/2014/main" id="{787CC5AF-9B80-45A5-A538-41DD6451FEB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9723105"/>
              </p:ext>
            </p:extLst>
          </p:nvPr>
        </p:nvGraphicFramePr>
        <p:xfrm>
          <a:off x="959582" y="2778503"/>
          <a:ext cx="7439129" cy="2021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33072">
                  <a:extLst>
                    <a:ext uri="{9D8B030D-6E8A-4147-A177-3AD203B41FA5}">
                      <a16:colId xmlns:a16="http://schemas.microsoft.com/office/drawing/2014/main" val="564993632"/>
                    </a:ext>
                  </a:extLst>
                </a:gridCol>
                <a:gridCol w="5706057">
                  <a:extLst>
                    <a:ext uri="{9D8B030D-6E8A-4147-A177-3AD203B41FA5}">
                      <a16:colId xmlns:a16="http://schemas.microsoft.com/office/drawing/2014/main" val="11667815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de-CH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Definition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8108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CH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Zähler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Patient:innen</a:t>
                      </a:r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≥65 Jahre, bei denen Sturzanzahl und Sturzhergänge dokumentiert wurde</a:t>
                      </a:r>
                      <a:endParaRPr lang="de-CH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001583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CH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Nenner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Alle </a:t>
                      </a:r>
                      <a:r>
                        <a:rPr lang="de-DE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Patient:innen</a:t>
                      </a:r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≥65 Jahre, die die Praxis im Zeitintervall aufsuchten</a:t>
                      </a:r>
                      <a:endParaRPr lang="de-CH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00882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CH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Häufigkeit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Alle 12 Monate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092644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304719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potheke">
      <a:majorFont>
        <a:latin typeface="Book Antiqua"/>
        <a:ea typeface=""/>
        <a:cs typeface=""/>
        <a:font script="Jpan" typeface="ＭＳ Ｐ明朝"/>
        <a:font script="Hang" typeface="HY견명조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견명조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998</Words>
  <Application>Microsoft Office PowerPoint</Application>
  <PresentationFormat>Bildschirmpräsentation (16:9)</PresentationFormat>
  <Paragraphs>131</Paragraphs>
  <Slides>13</Slides>
  <Notes>3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13</vt:i4>
      </vt:variant>
    </vt:vector>
  </HeadingPairs>
  <TitlesOfParts>
    <vt:vector size="20" baseType="lpstr">
      <vt:lpstr>Arial</vt:lpstr>
      <vt:lpstr>Calibri</vt:lpstr>
      <vt:lpstr>Century Gothic</vt:lpstr>
      <vt:lpstr>Helvetica</vt:lpstr>
      <vt:lpstr>Helvetica Neue</vt:lpstr>
      <vt:lpstr>Symbol</vt:lpstr>
      <vt:lpstr>Office-Design</vt:lpstr>
      <vt:lpstr>Qualitätsverbesserung in der Praxis </vt:lpstr>
      <vt:lpstr>Qualitätscredit</vt:lpstr>
      <vt:lpstr>Qualität ist kein Zufall</vt:lpstr>
      <vt:lpstr>Ziel </vt:lpstr>
      <vt:lpstr>Hintergrund</vt:lpstr>
      <vt:lpstr>PowerPoint-Präsentation</vt:lpstr>
      <vt:lpstr>Qualitätsindikatoren für die ambulante AIM</vt:lpstr>
      <vt:lpstr>PowerPoint-Präsentation</vt:lpstr>
      <vt:lpstr>#4 Erkennen von Sturzrisiken und Prävention</vt:lpstr>
      <vt:lpstr>Indikator #1: Informationsaustausch</vt:lpstr>
      <vt:lpstr>Framework der Qualitätsverbesserung</vt:lpstr>
      <vt:lpstr>Wie wird ein PDCA Zyklus praktisch umgesetzt </vt:lpstr>
      <vt:lpstr>Herzlichen Dank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.. ..</dc:creator>
  <cp:lastModifiedBy>Office User 007</cp:lastModifiedBy>
  <cp:revision>1481</cp:revision>
  <cp:lastPrinted>2019-11-20T09:14:05Z</cp:lastPrinted>
  <dcterms:created xsi:type="dcterms:W3CDTF">2013-05-15T07:28:45Z</dcterms:created>
  <dcterms:modified xsi:type="dcterms:W3CDTF">2023-09-21T09:25:31Z</dcterms:modified>
</cp:coreProperties>
</file>