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57" r:id="rId4"/>
    <p:sldId id="292" r:id="rId5"/>
    <p:sldId id="301" r:id="rId6"/>
    <p:sldId id="291" r:id="rId7"/>
    <p:sldId id="289" r:id="rId8"/>
    <p:sldId id="290" r:id="rId9"/>
    <p:sldId id="293" r:id="rId10"/>
    <p:sldId id="295" r:id="rId11"/>
    <p:sldId id="294" r:id="rId12"/>
    <p:sldId id="296" r:id="rId13"/>
    <p:sldId id="298" r:id="rId14"/>
    <p:sldId id="300" r:id="rId15"/>
    <p:sldId id="297" r:id="rId16"/>
    <p:sldId id="299" r:id="rId17"/>
    <p:sldId id="258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1"/>
    <p:restoredTop sz="96311"/>
  </p:normalViewPr>
  <p:slideViewPr>
    <p:cSldViewPr snapToGrid="0">
      <p:cViewPr varScale="1">
        <p:scale>
          <a:sx n="118" d="100"/>
          <a:sy n="118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10256-445D-4384-B8E0-47C866FE15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BB2374-3323-4F13-864D-BFCA0E997185}">
      <dgm:prSet/>
      <dgm:spPr/>
      <dgm:t>
        <a:bodyPr/>
        <a:lstStyle/>
        <a:p>
          <a:r>
            <a:rPr lang="de-DE"/>
            <a:t>Multimorbidität</a:t>
          </a:r>
          <a:endParaRPr lang="en-US"/>
        </a:p>
      </dgm:t>
    </dgm:pt>
    <dgm:pt modelId="{D7CF27FB-7FAE-4877-B7F6-3BE8F432DFB0}" type="parTrans" cxnId="{DBDABBCE-955F-479B-8F93-D1319E23007A}">
      <dgm:prSet/>
      <dgm:spPr/>
      <dgm:t>
        <a:bodyPr/>
        <a:lstStyle/>
        <a:p>
          <a:endParaRPr lang="en-US"/>
        </a:p>
      </dgm:t>
    </dgm:pt>
    <dgm:pt modelId="{24AE3A8C-F493-49DC-8F2F-1AA89FCF3EAB}" type="sibTrans" cxnId="{DBDABBCE-955F-479B-8F93-D1319E23007A}">
      <dgm:prSet/>
      <dgm:spPr/>
      <dgm:t>
        <a:bodyPr/>
        <a:lstStyle/>
        <a:p>
          <a:endParaRPr lang="en-US"/>
        </a:p>
      </dgm:t>
    </dgm:pt>
    <dgm:pt modelId="{B625CE13-1479-4615-B7E2-B98739DB4F67}">
      <dgm:prSet/>
      <dgm:spPr/>
      <dgm:t>
        <a:bodyPr/>
        <a:lstStyle/>
        <a:p>
          <a:r>
            <a:rPr lang="de-DE"/>
            <a:t>Leitlinienorientierte Therapie</a:t>
          </a:r>
          <a:endParaRPr lang="en-US"/>
        </a:p>
      </dgm:t>
    </dgm:pt>
    <dgm:pt modelId="{0511C0BB-E2E1-405C-B491-A9E9F1EB73CA}" type="parTrans" cxnId="{EECAA867-27EE-4199-A75B-B9746C873EFB}">
      <dgm:prSet/>
      <dgm:spPr/>
      <dgm:t>
        <a:bodyPr/>
        <a:lstStyle/>
        <a:p>
          <a:endParaRPr lang="en-US"/>
        </a:p>
      </dgm:t>
    </dgm:pt>
    <dgm:pt modelId="{AE5C7D52-BB8B-4D85-AA4E-19E273A9F848}" type="sibTrans" cxnId="{EECAA867-27EE-4199-A75B-B9746C873EFB}">
      <dgm:prSet/>
      <dgm:spPr/>
      <dgm:t>
        <a:bodyPr/>
        <a:lstStyle/>
        <a:p>
          <a:endParaRPr lang="en-US"/>
        </a:p>
      </dgm:t>
    </dgm:pt>
    <dgm:pt modelId="{48AAA8A4-247A-4AA3-8ED8-21B55F5DE5CF}">
      <dgm:prSet/>
      <dgm:spPr/>
      <dgm:t>
        <a:bodyPr/>
        <a:lstStyle/>
        <a:p>
          <a:r>
            <a:rPr lang="de-DE"/>
            <a:t>Unerwünschte Arnzeimittelwirkung (Nebenwirkung)</a:t>
          </a:r>
          <a:endParaRPr lang="en-US"/>
        </a:p>
      </dgm:t>
    </dgm:pt>
    <dgm:pt modelId="{84D6C459-8E40-4B4E-B489-FFCC89A1427E}" type="parTrans" cxnId="{55BF56FA-68F0-4D36-90A1-43CE5C2C1920}">
      <dgm:prSet/>
      <dgm:spPr/>
      <dgm:t>
        <a:bodyPr/>
        <a:lstStyle/>
        <a:p>
          <a:endParaRPr lang="en-US"/>
        </a:p>
      </dgm:t>
    </dgm:pt>
    <dgm:pt modelId="{F5F7C2F3-FC2F-4580-88DB-523AB09E2DDC}" type="sibTrans" cxnId="{55BF56FA-68F0-4D36-90A1-43CE5C2C1920}">
      <dgm:prSet/>
      <dgm:spPr/>
      <dgm:t>
        <a:bodyPr/>
        <a:lstStyle/>
        <a:p>
          <a:endParaRPr lang="en-US"/>
        </a:p>
      </dgm:t>
    </dgm:pt>
    <dgm:pt modelId="{07F2FDD9-8E59-4DD7-90C8-477FB9D81696}">
      <dgm:prSet/>
      <dgm:spPr/>
      <dgm:t>
        <a:bodyPr/>
        <a:lstStyle/>
        <a:p>
          <a:r>
            <a:rPr lang="de-DE"/>
            <a:t>Unzureichende Wirkung</a:t>
          </a:r>
          <a:endParaRPr lang="en-US"/>
        </a:p>
      </dgm:t>
    </dgm:pt>
    <dgm:pt modelId="{FD08E4A0-3670-4151-BE95-C34C6991644E}" type="parTrans" cxnId="{10E08DA2-10F0-4672-B01B-F1A3ACCD06FD}">
      <dgm:prSet/>
      <dgm:spPr/>
      <dgm:t>
        <a:bodyPr/>
        <a:lstStyle/>
        <a:p>
          <a:endParaRPr lang="en-US"/>
        </a:p>
      </dgm:t>
    </dgm:pt>
    <dgm:pt modelId="{EE4BB670-71BD-425E-90DE-6438A614A2FB}" type="sibTrans" cxnId="{10E08DA2-10F0-4672-B01B-F1A3ACCD06FD}">
      <dgm:prSet/>
      <dgm:spPr/>
      <dgm:t>
        <a:bodyPr/>
        <a:lstStyle/>
        <a:p>
          <a:endParaRPr lang="en-US"/>
        </a:p>
      </dgm:t>
    </dgm:pt>
    <dgm:pt modelId="{503862E4-5591-465D-A84E-C5F7ED669186}">
      <dgm:prSet/>
      <dgm:spPr/>
      <dgm:t>
        <a:bodyPr/>
        <a:lstStyle/>
        <a:p>
          <a:r>
            <a:rPr lang="de-DE"/>
            <a:t>Kommunikations-/Schnittstellenprobleme</a:t>
          </a:r>
          <a:endParaRPr lang="en-US"/>
        </a:p>
      </dgm:t>
    </dgm:pt>
    <dgm:pt modelId="{970B329B-61B3-49B1-9A76-415754C4F85D}" type="parTrans" cxnId="{F3471D51-D209-46BB-BEC3-C1D56625D6E3}">
      <dgm:prSet/>
      <dgm:spPr/>
      <dgm:t>
        <a:bodyPr/>
        <a:lstStyle/>
        <a:p>
          <a:endParaRPr lang="en-US"/>
        </a:p>
      </dgm:t>
    </dgm:pt>
    <dgm:pt modelId="{5D87970B-921C-42E9-A909-A01B40574509}" type="sibTrans" cxnId="{F3471D51-D209-46BB-BEC3-C1D56625D6E3}">
      <dgm:prSet/>
      <dgm:spPr/>
      <dgm:t>
        <a:bodyPr/>
        <a:lstStyle/>
        <a:p>
          <a:endParaRPr lang="en-US"/>
        </a:p>
      </dgm:t>
    </dgm:pt>
    <dgm:pt modelId="{4B384516-32F2-674D-80B5-9ACE35AEB3C7}" type="pres">
      <dgm:prSet presAssocID="{85510256-445D-4384-B8E0-47C866FE1553}" presName="diagram" presStyleCnt="0">
        <dgm:presLayoutVars>
          <dgm:dir/>
          <dgm:resizeHandles val="exact"/>
        </dgm:presLayoutVars>
      </dgm:prSet>
      <dgm:spPr/>
    </dgm:pt>
    <dgm:pt modelId="{2C86DFE6-ACEE-0F44-AE97-1D1D33EE72BC}" type="pres">
      <dgm:prSet presAssocID="{EDBB2374-3323-4F13-864D-BFCA0E997185}" presName="node" presStyleLbl="node1" presStyleIdx="0" presStyleCnt="5">
        <dgm:presLayoutVars>
          <dgm:bulletEnabled val="1"/>
        </dgm:presLayoutVars>
      </dgm:prSet>
      <dgm:spPr/>
    </dgm:pt>
    <dgm:pt modelId="{EBA2076C-55D2-F94E-B8FD-D873EA50439B}" type="pres">
      <dgm:prSet presAssocID="{24AE3A8C-F493-49DC-8F2F-1AA89FCF3EAB}" presName="sibTrans" presStyleCnt="0"/>
      <dgm:spPr/>
    </dgm:pt>
    <dgm:pt modelId="{4031FD76-B703-6643-A574-1918EAD7E745}" type="pres">
      <dgm:prSet presAssocID="{B625CE13-1479-4615-B7E2-B98739DB4F67}" presName="node" presStyleLbl="node1" presStyleIdx="1" presStyleCnt="5">
        <dgm:presLayoutVars>
          <dgm:bulletEnabled val="1"/>
        </dgm:presLayoutVars>
      </dgm:prSet>
      <dgm:spPr/>
    </dgm:pt>
    <dgm:pt modelId="{BB479DC5-62E8-284B-8CB2-472AEC37FC42}" type="pres">
      <dgm:prSet presAssocID="{AE5C7D52-BB8B-4D85-AA4E-19E273A9F848}" presName="sibTrans" presStyleCnt="0"/>
      <dgm:spPr/>
    </dgm:pt>
    <dgm:pt modelId="{84AAD3D2-C8D2-CF4F-BD55-86FA9BF1398F}" type="pres">
      <dgm:prSet presAssocID="{48AAA8A4-247A-4AA3-8ED8-21B55F5DE5CF}" presName="node" presStyleLbl="node1" presStyleIdx="2" presStyleCnt="5">
        <dgm:presLayoutVars>
          <dgm:bulletEnabled val="1"/>
        </dgm:presLayoutVars>
      </dgm:prSet>
      <dgm:spPr/>
    </dgm:pt>
    <dgm:pt modelId="{6C5C3B3A-1525-3041-BF44-D82C44726980}" type="pres">
      <dgm:prSet presAssocID="{F5F7C2F3-FC2F-4580-88DB-523AB09E2DDC}" presName="sibTrans" presStyleCnt="0"/>
      <dgm:spPr/>
    </dgm:pt>
    <dgm:pt modelId="{C150900D-7D1A-E44A-B82A-176980799C9F}" type="pres">
      <dgm:prSet presAssocID="{07F2FDD9-8E59-4DD7-90C8-477FB9D81696}" presName="node" presStyleLbl="node1" presStyleIdx="3" presStyleCnt="5">
        <dgm:presLayoutVars>
          <dgm:bulletEnabled val="1"/>
        </dgm:presLayoutVars>
      </dgm:prSet>
      <dgm:spPr/>
    </dgm:pt>
    <dgm:pt modelId="{7304B6A4-84F9-CE43-8B4A-41FCC0E38E89}" type="pres">
      <dgm:prSet presAssocID="{EE4BB670-71BD-425E-90DE-6438A614A2FB}" presName="sibTrans" presStyleCnt="0"/>
      <dgm:spPr/>
    </dgm:pt>
    <dgm:pt modelId="{FCB16B62-7529-D142-BF8A-23F9CD455D6F}" type="pres">
      <dgm:prSet presAssocID="{503862E4-5591-465D-A84E-C5F7ED669186}" presName="node" presStyleLbl="node1" presStyleIdx="4" presStyleCnt="5">
        <dgm:presLayoutVars>
          <dgm:bulletEnabled val="1"/>
        </dgm:presLayoutVars>
      </dgm:prSet>
      <dgm:spPr/>
    </dgm:pt>
  </dgm:ptLst>
  <dgm:cxnLst>
    <dgm:cxn modelId="{D180E82E-86CB-C643-A956-9FC02E52764C}" type="presOf" srcId="{85510256-445D-4384-B8E0-47C866FE1553}" destId="{4B384516-32F2-674D-80B5-9ACE35AEB3C7}" srcOrd="0" destOrd="0" presId="urn:microsoft.com/office/officeart/2005/8/layout/default"/>
    <dgm:cxn modelId="{F3471D51-D209-46BB-BEC3-C1D56625D6E3}" srcId="{85510256-445D-4384-B8E0-47C866FE1553}" destId="{503862E4-5591-465D-A84E-C5F7ED669186}" srcOrd="4" destOrd="0" parTransId="{970B329B-61B3-49B1-9A76-415754C4F85D}" sibTransId="{5D87970B-921C-42E9-A909-A01B40574509}"/>
    <dgm:cxn modelId="{EECAA867-27EE-4199-A75B-B9746C873EFB}" srcId="{85510256-445D-4384-B8E0-47C866FE1553}" destId="{B625CE13-1479-4615-B7E2-B98739DB4F67}" srcOrd="1" destOrd="0" parTransId="{0511C0BB-E2E1-405C-B491-A9E9F1EB73CA}" sibTransId="{AE5C7D52-BB8B-4D85-AA4E-19E273A9F848}"/>
    <dgm:cxn modelId="{0D1B7F7D-A946-A440-A6DA-49E3BA1B9F9C}" type="presOf" srcId="{EDBB2374-3323-4F13-864D-BFCA0E997185}" destId="{2C86DFE6-ACEE-0F44-AE97-1D1D33EE72BC}" srcOrd="0" destOrd="0" presId="urn:microsoft.com/office/officeart/2005/8/layout/default"/>
    <dgm:cxn modelId="{10E08DA2-10F0-4672-B01B-F1A3ACCD06FD}" srcId="{85510256-445D-4384-B8E0-47C866FE1553}" destId="{07F2FDD9-8E59-4DD7-90C8-477FB9D81696}" srcOrd="3" destOrd="0" parTransId="{FD08E4A0-3670-4151-BE95-C34C6991644E}" sibTransId="{EE4BB670-71BD-425E-90DE-6438A614A2FB}"/>
    <dgm:cxn modelId="{0716E1A3-C575-E04A-BDEF-F743BCF2D3C7}" type="presOf" srcId="{07F2FDD9-8E59-4DD7-90C8-477FB9D81696}" destId="{C150900D-7D1A-E44A-B82A-176980799C9F}" srcOrd="0" destOrd="0" presId="urn:microsoft.com/office/officeart/2005/8/layout/default"/>
    <dgm:cxn modelId="{01B771A9-CA82-D640-99A5-2202DA3A5624}" type="presOf" srcId="{503862E4-5591-465D-A84E-C5F7ED669186}" destId="{FCB16B62-7529-D142-BF8A-23F9CD455D6F}" srcOrd="0" destOrd="0" presId="urn:microsoft.com/office/officeart/2005/8/layout/default"/>
    <dgm:cxn modelId="{DBDABBCE-955F-479B-8F93-D1319E23007A}" srcId="{85510256-445D-4384-B8E0-47C866FE1553}" destId="{EDBB2374-3323-4F13-864D-BFCA0E997185}" srcOrd="0" destOrd="0" parTransId="{D7CF27FB-7FAE-4877-B7F6-3BE8F432DFB0}" sibTransId="{24AE3A8C-F493-49DC-8F2F-1AA89FCF3EAB}"/>
    <dgm:cxn modelId="{A5E87DD7-926F-5542-8BD2-74B2BD5C6469}" type="presOf" srcId="{B625CE13-1479-4615-B7E2-B98739DB4F67}" destId="{4031FD76-B703-6643-A574-1918EAD7E745}" srcOrd="0" destOrd="0" presId="urn:microsoft.com/office/officeart/2005/8/layout/default"/>
    <dgm:cxn modelId="{55BF56FA-68F0-4D36-90A1-43CE5C2C1920}" srcId="{85510256-445D-4384-B8E0-47C866FE1553}" destId="{48AAA8A4-247A-4AA3-8ED8-21B55F5DE5CF}" srcOrd="2" destOrd="0" parTransId="{84D6C459-8E40-4B4E-B489-FFCC89A1427E}" sibTransId="{F5F7C2F3-FC2F-4580-88DB-523AB09E2DDC}"/>
    <dgm:cxn modelId="{A57190FD-D0A3-BD4B-AF6D-D9EC50EFC484}" type="presOf" srcId="{48AAA8A4-247A-4AA3-8ED8-21B55F5DE5CF}" destId="{84AAD3D2-C8D2-CF4F-BD55-86FA9BF1398F}" srcOrd="0" destOrd="0" presId="urn:microsoft.com/office/officeart/2005/8/layout/default"/>
    <dgm:cxn modelId="{1F69AF56-7F6B-D049-87D2-48CB6E1FDB30}" type="presParOf" srcId="{4B384516-32F2-674D-80B5-9ACE35AEB3C7}" destId="{2C86DFE6-ACEE-0F44-AE97-1D1D33EE72BC}" srcOrd="0" destOrd="0" presId="urn:microsoft.com/office/officeart/2005/8/layout/default"/>
    <dgm:cxn modelId="{EA79CDDF-7E3F-2148-BC79-1C60F07CB7DF}" type="presParOf" srcId="{4B384516-32F2-674D-80B5-9ACE35AEB3C7}" destId="{EBA2076C-55D2-F94E-B8FD-D873EA50439B}" srcOrd="1" destOrd="0" presId="urn:microsoft.com/office/officeart/2005/8/layout/default"/>
    <dgm:cxn modelId="{625FA1F1-2AA3-E546-AC5D-C2845707BC6F}" type="presParOf" srcId="{4B384516-32F2-674D-80B5-9ACE35AEB3C7}" destId="{4031FD76-B703-6643-A574-1918EAD7E745}" srcOrd="2" destOrd="0" presId="urn:microsoft.com/office/officeart/2005/8/layout/default"/>
    <dgm:cxn modelId="{68497E6D-904E-E848-BEF5-DFEA069D7FD1}" type="presParOf" srcId="{4B384516-32F2-674D-80B5-9ACE35AEB3C7}" destId="{BB479DC5-62E8-284B-8CB2-472AEC37FC42}" srcOrd="3" destOrd="0" presId="urn:microsoft.com/office/officeart/2005/8/layout/default"/>
    <dgm:cxn modelId="{B8E9A65D-760C-8348-9A94-CDEE5782F7E2}" type="presParOf" srcId="{4B384516-32F2-674D-80B5-9ACE35AEB3C7}" destId="{84AAD3D2-C8D2-CF4F-BD55-86FA9BF1398F}" srcOrd="4" destOrd="0" presId="urn:microsoft.com/office/officeart/2005/8/layout/default"/>
    <dgm:cxn modelId="{61AF355B-3F50-0141-B32F-16F798DCB7F7}" type="presParOf" srcId="{4B384516-32F2-674D-80B5-9ACE35AEB3C7}" destId="{6C5C3B3A-1525-3041-BF44-D82C44726980}" srcOrd="5" destOrd="0" presId="urn:microsoft.com/office/officeart/2005/8/layout/default"/>
    <dgm:cxn modelId="{801B3D51-1A6B-1E44-8B9A-2C230E0C5C5B}" type="presParOf" srcId="{4B384516-32F2-674D-80B5-9ACE35AEB3C7}" destId="{C150900D-7D1A-E44A-B82A-176980799C9F}" srcOrd="6" destOrd="0" presId="urn:microsoft.com/office/officeart/2005/8/layout/default"/>
    <dgm:cxn modelId="{EC8B7C78-9FBC-704A-96E9-D0B8F28A0E75}" type="presParOf" srcId="{4B384516-32F2-674D-80B5-9ACE35AEB3C7}" destId="{7304B6A4-84F9-CE43-8B4A-41FCC0E38E89}" srcOrd="7" destOrd="0" presId="urn:microsoft.com/office/officeart/2005/8/layout/default"/>
    <dgm:cxn modelId="{745B06F7-6B02-EF4E-9A78-D5810B37A7EE}" type="presParOf" srcId="{4B384516-32F2-674D-80B5-9ACE35AEB3C7}" destId="{FCB16B62-7529-D142-BF8A-23F9CD455D6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70C54-BF88-43CA-BF77-EFF4A54FDE2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564D2E0-5314-4766-8C8D-22FA5E22D71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 dirty="0"/>
            <a:t>Bei Eintritt ins Spital:</a:t>
          </a:r>
          <a:endParaRPr lang="en-US" dirty="0"/>
        </a:p>
      </dgm:t>
    </dgm:pt>
    <dgm:pt modelId="{6BD74305-908E-4159-81B7-F53D431CF13C}" type="parTrans" cxnId="{6972E597-CA92-46E7-8DB4-F77DD0A10AD2}">
      <dgm:prSet/>
      <dgm:spPr/>
      <dgm:t>
        <a:bodyPr/>
        <a:lstStyle/>
        <a:p>
          <a:endParaRPr lang="en-US"/>
        </a:p>
      </dgm:t>
    </dgm:pt>
    <dgm:pt modelId="{BA4DDDDE-2551-4304-B56F-7E78B66369E0}" type="sibTrans" cxnId="{6972E597-CA92-46E7-8DB4-F77DD0A10AD2}">
      <dgm:prSet/>
      <dgm:spPr/>
      <dgm:t>
        <a:bodyPr/>
        <a:lstStyle/>
        <a:p>
          <a:endParaRPr lang="en-US"/>
        </a:p>
      </dgm:t>
    </dgm:pt>
    <dgm:pt modelId="{C30A0907-C122-488C-BFE3-50B6751DEC76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25% gestoppt, 10% angepasst</a:t>
          </a:r>
          <a:endParaRPr lang="en-US" dirty="0"/>
        </a:p>
      </dgm:t>
    </dgm:pt>
    <dgm:pt modelId="{DEBF9459-9F00-4A71-B091-85DC8A58B8EB}" type="parTrans" cxnId="{DC355DE5-106C-41E4-8B47-C77BA1134A68}">
      <dgm:prSet/>
      <dgm:spPr/>
      <dgm:t>
        <a:bodyPr/>
        <a:lstStyle/>
        <a:p>
          <a:endParaRPr lang="en-US"/>
        </a:p>
      </dgm:t>
    </dgm:pt>
    <dgm:pt modelId="{889CD890-4C66-40F5-8A04-9FED18A03AC8}" type="sibTrans" cxnId="{DC355DE5-106C-41E4-8B47-C77BA1134A68}">
      <dgm:prSet/>
      <dgm:spPr/>
      <dgm:t>
        <a:bodyPr/>
        <a:lstStyle/>
        <a:p>
          <a:endParaRPr lang="en-US"/>
        </a:p>
      </dgm:t>
    </dgm:pt>
    <dgm:pt modelId="{F524540D-44A3-40FC-92C4-A9FE7773E42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 dirty="0"/>
            <a:t>Bei Austritt aus Spital:</a:t>
          </a:r>
          <a:endParaRPr lang="en-US" dirty="0"/>
        </a:p>
      </dgm:t>
    </dgm:pt>
    <dgm:pt modelId="{90692B20-B43A-4C61-BAD9-CAC3DE3FC5FB}" type="parTrans" cxnId="{17F57E44-FEE7-4018-BD68-600B206108F5}">
      <dgm:prSet/>
      <dgm:spPr/>
      <dgm:t>
        <a:bodyPr/>
        <a:lstStyle/>
        <a:p>
          <a:endParaRPr lang="en-US"/>
        </a:p>
      </dgm:t>
    </dgm:pt>
    <dgm:pt modelId="{859E27D6-9BCB-40D1-979C-A9BBE70F40E2}" type="sibTrans" cxnId="{17F57E44-FEE7-4018-BD68-600B206108F5}">
      <dgm:prSet/>
      <dgm:spPr/>
      <dgm:t>
        <a:bodyPr/>
        <a:lstStyle/>
        <a:p>
          <a:endParaRPr lang="en-US"/>
        </a:p>
      </dgm:t>
    </dgm:pt>
    <dgm:pt modelId="{A4144E91-E293-4C68-8A11-9E1716C0F6EE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45% Neuverschreibungen</a:t>
          </a:r>
          <a:endParaRPr lang="en-US" dirty="0"/>
        </a:p>
      </dgm:t>
    </dgm:pt>
    <dgm:pt modelId="{B41A70D0-F2AB-4952-976B-6342DBE412D5}" type="parTrans" cxnId="{FE5310C0-6B33-40A2-86D9-C4E54027EE5E}">
      <dgm:prSet/>
      <dgm:spPr/>
      <dgm:t>
        <a:bodyPr/>
        <a:lstStyle/>
        <a:p>
          <a:endParaRPr lang="en-US"/>
        </a:p>
      </dgm:t>
    </dgm:pt>
    <dgm:pt modelId="{4B48E2A3-B52D-49ED-B28B-5B058FB8192C}" type="sibTrans" cxnId="{FE5310C0-6B33-40A2-86D9-C4E54027EE5E}">
      <dgm:prSet/>
      <dgm:spPr/>
      <dgm:t>
        <a:bodyPr/>
        <a:lstStyle/>
        <a:p>
          <a:endParaRPr lang="en-US"/>
        </a:p>
      </dgm:t>
    </dgm:pt>
    <dgm:pt modelId="{738EEBAF-BCD9-42EF-913A-233E16C50E04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15% mehr Medikamente bei Austritt als noch bei Eintritt</a:t>
          </a:r>
          <a:endParaRPr lang="en-US" dirty="0"/>
        </a:p>
      </dgm:t>
    </dgm:pt>
    <dgm:pt modelId="{95CE57BF-1D97-4E63-94DB-FCFE64D180FA}" type="parTrans" cxnId="{731C956F-90AB-401C-838B-0F7DD71A0E8B}">
      <dgm:prSet/>
      <dgm:spPr/>
      <dgm:t>
        <a:bodyPr/>
        <a:lstStyle/>
        <a:p>
          <a:endParaRPr lang="en-US"/>
        </a:p>
      </dgm:t>
    </dgm:pt>
    <dgm:pt modelId="{FE32B6DC-F393-4751-836B-4FF755383E82}" type="sibTrans" cxnId="{731C956F-90AB-401C-838B-0F7DD71A0E8B}">
      <dgm:prSet/>
      <dgm:spPr/>
      <dgm:t>
        <a:bodyPr/>
        <a:lstStyle/>
        <a:p>
          <a:endParaRPr lang="en-US"/>
        </a:p>
      </dgm:t>
    </dgm:pt>
    <dgm:pt modelId="{C92B8D43-C7CD-4923-807D-4B66353DBA07}" type="pres">
      <dgm:prSet presAssocID="{79370C54-BF88-43CA-BF77-EFF4A54FDE22}" presName="root" presStyleCnt="0">
        <dgm:presLayoutVars>
          <dgm:dir/>
          <dgm:resizeHandles val="exact"/>
        </dgm:presLayoutVars>
      </dgm:prSet>
      <dgm:spPr/>
    </dgm:pt>
    <dgm:pt modelId="{F2965A14-4038-449F-BA12-657A4C8FC1BC}" type="pres">
      <dgm:prSet presAssocID="{C564D2E0-5314-4766-8C8D-22FA5E22D71F}" presName="compNode" presStyleCnt="0"/>
      <dgm:spPr/>
    </dgm:pt>
    <dgm:pt modelId="{5B6449C0-2238-4633-99FB-FB01F93AD490}" type="pres">
      <dgm:prSet presAssocID="{C564D2E0-5314-4766-8C8D-22FA5E22D71F}" presName="iconRect" presStyleLbl="node1" presStyleIdx="0" presStyleCnt="2" custLinFactNeighborX="94405" custLinFactNeighborY="-148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33132F3-49F1-41C9-AA0F-7CEE290AD997}" type="pres">
      <dgm:prSet presAssocID="{C564D2E0-5314-4766-8C8D-22FA5E22D71F}" presName="iconSpace" presStyleCnt="0"/>
      <dgm:spPr/>
    </dgm:pt>
    <dgm:pt modelId="{49DD44C6-1D05-46AB-BED2-D617D5220E6C}" type="pres">
      <dgm:prSet presAssocID="{C564D2E0-5314-4766-8C8D-22FA5E22D71F}" presName="parTx" presStyleLbl="revTx" presStyleIdx="0" presStyleCnt="4" custLinFactNeighborX="11125" custLinFactNeighborY="-11021">
        <dgm:presLayoutVars>
          <dgm:chMax val="0"/>
          <dgm:chPref val="0"/>
        </dgm:presLayoutVars>
      </dgm:prSet>
      <dgm:spPr/>
    </dgm:pt>
    <dgm:pt modelId="{393F5A97-36D6-4CA1-B84B-4F0770E9B584}" type="pres">
      <dgm:prSet presAssocID="{C564D2E0-5314-4766-8C8D-22FA5E22D71F}" presName="txSpace" presStyleCnt="0"/>
      <dgm:spPr/>
    </dgm:pt>
    <dgm:pt modelId="{2F3BB339-8609-42C4-9082-34E398E413FA}" type="pres">
      <dgm:prSet presAssocID="{C564D2E0-5314-4766-8C8D-22FA5E22D71F}" presName="desTx" presStyleLbl="revTx" presStyleIdx="1" presStyleCnt="4" custLinFactNeighborX="16715" custLinFactNeighborY="-5163">
        <dgm:presLayoutVars/>
      </dgm:prSet>
      <dgm:spPr/>
    </dgm:pt>
    <dgm:pt modelId="{85D6CA84-8036-466E-8EE6-4686DEA5A6B1}" type="pres">
      <dgm:prSet presAssocID="{BA4DDDDE-2551-4304-B56F-7E78B66369E0}" presName="sibTrans" presStyleCnt="0"/>
      <dgm:spPr/>
    </dgm:pt>
    <dgm:pt modelId="{E84CDA7A-0406-439A-9D4E-993496A32C26}" type="pres">
      <dgm:prSet presAssocID="{F524540D-44A3-40FC-92C4-A9FE7773E426}" presName="compNode" presStyleCnt="0"/>
      <dgm:spPr/>
    </dgm:pt>
    <dgm:pt modelId="{18FB17DA-9ABE-4211-81D2-788C4395B902}" type="pres">
      <dgm:prSet presAssocID="{F524540D-44A3-40FC-92C4-A9FE7773E426}" presName="iconRect" presStyleLbl="node1" presStyleIdx="1" presStyleCnt="2" custLinFactX="32024" custLinFactNeighborX="100000" custLinFactNeighborY="-1184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zin"/>
        </a:ext>
      </dgm:extLst>
    </dgm:pt>
    <dgm:pt modelId="{D2A58B3D-9F6E-46BB-A677-F2F3C5BD5740}" type="pres">
      <dgm:prSet presAssocID="{F524540D-44A3-40FC-92C4-A9FE7773E426}" presName="iconSpace" presStyleCnt="0"/>
      <dgm:spPr/>
    </dgm:pt>
    <dgm:pt modelId="{62A0F54D-B986-453A-87B8-911970872E31}" type="pres">
      <dgm:prSet presAssocID="{F524540D-44A3-40FC-92C4-A9FE7773E426}" presName="parTx" presStyleLbl="revTx" presStyleIdx="2" presStyleCnt="4" custLinFactNeighborX="34386" custLinFactNeighborY="-11539">
        <dgm:presLayoutVars>
          <dgm:chMax val="0"/>
          <dgm:chPref val="0"/>
        </dgm:presLayoutVars>
      </dgm:prSet>
      <dgm:spPr/>
    </dgm:pt>
    <dgm:pt modelId="{DE82F7E5-EEF7-4AD7-A6F4-A1778467CC17}" type="pres">
      <dgm:prSet presAssocID="{F524540D-44A3-40FC-92C4-A9FE7773E426}" presName="txSpace" presStyleCnt="0"/>
      <dgm:spPr/>
    </dgm:pt>
    <dgm:pt modelId="{BFFC02FD-408E-4B09-94D1-78A8C1142B12}" type="pres">
      <dgm:prSet presAssocID="{F524540D-44A3-40FC-92C4-A9FE7773E426}" presName="desTx" presStyleLbl="revTx" presStyleIdx="3" presStyleCnt="4" custLinFactNeighborX="23879" custLinFactNeighborY="-10325">
        <dgm:presLayoutVars/>
      </dgm:prSet>
      <dgm:spPr/>
    </dgm:pt>
  </dgm:ptLst>
  <dgm:cxnLst>
    <dgm:cxn modelId="{78835605-CD4D-4AA1-B621-E7DC2E8F90DF}" type="presOf" srcId="{C564D2E0-5314-4766-8C8D-22FA5E22D71F}" destId="{49DD44C6-1D05-46AB-BED2-D617D5220E6C}" srcOrd="0" destOrd="0" presId="urn:microsoft.com/office/officeart/2018/2/layout/IconLabelDescriptionList"/>
    <dgm:cxn modelId="{A595FC07-1295-4157-9784-EE6B7A467F07}" type="presOf" srcId="{738EEBAF-BCD9-42EF-913A-233E16C50E04}" destId="{BFFC02FD-408E-4B09-94D1-78A8C1142B12}" srcOrd="0" destOrd="1" presId="urn:microsoft.com/office/officeart/2018/2/layout/IconLabelDescriptionList"/>
    <dgm:cxn modelId="{17F57E44-FEE7-4018-BD68-600B206108F5}" srcId="{79370C54-BF88-43CA-BF77-EFF4A54FDE22}" destId="{F524540D-44A3-40FC-92C4-A9FE7773E426}" srcOrd="1" destOrd="0" parTransId="{90692B20-B43A-4C61-BAD9-CAC3DE3FC5FB}" sibTransId="{859E27D6-9BCB-40D1-979C-A9BBE70F40E2}"/>
    <dgm:cxn modelId="{731C956F-90AB-401C-838B-0F7DD71A0E8B}" srcId="{F524540D-44A3-40FC-92C4-A9FE7773E426}" destId="{738EEBAF-BCD9-42EF-913A-233E16C50E04}" srcOrd="1" destOrd="0" parTransId="{95CE57BF-1D97-4E63-94DB-FCFE64D180FA}" sibTransId="{FE32B6DC-F393-4751-836B-4FF755383E82}"/>
    <dgm:cxn modelId="{3F9B1E81-7D9D-4C7D-AF5E-BBE1043AD14D}" type="presOf" srcId="{79370C54-BF88-43CA-BF77-EFF4A54FDE22}" destId="{C92B8D43-C7CD-4923-807D-4B66353DBA07}" srcOrd="0" destOrd="0" presId="urn:microsoft.com/office/officeart/2018/2/layout/IconLabelDescriptionList"/>
    <dgm:cxn modelId="{F3AC188E-47D7-4E5D-96AB-EC5B32772311}" type="presOf" srcId="{A4144E91-E293-4C68-8A11-9E1716C0F6EE}" destId="{BFFC02FD-408E-4B09-94D1-78A8C1142B12}" srcOrd="0" destOrd="0" presId="urn:microsoft.com/office/officeart/2018/2/layout/IconLabelDescriptionList"/>
    <dgm:cxn modelId="{6972E597-CA92-46E7-8DB4-F77DD0A10AD2}" srcId="{79370C54-BF88-43CA-BF77-EFF4A54FDE22}" destId="{C564D2E0-5314-4766-8C8D-22FA5E22D71F}" srcOrd="0" destOrd="0" parTransId="{6BD74305-908E-4159-81B7-F53D431CF13C}" sibTransId="{BA4DDDDE-2551-4304-B56F-7E78B66369E0}"/>
    <dgm:cxn modelId="{FE5310C0-6B33-40A2-86D9-C4E54027EE5E}" srcId="{F524540D-44A3-40FC-92C4-A9FE7773E426}" destId="{A4144E91-E293-4C68-8A11-9E1716C0F6EE}" srcOrd="0" destOrd="0" parTransId="{B41A70D0-F2AB-4952-976B-6342DBE412D5}" sibTransId="{4B48E2A3-B52D-49ED-B28B-5B058FB8192C}"/>
    <dgm:cxn modelId="{5813E2C1-1125-4E85-80C8-C9887897A4CB}" type="presOf" srcId="{C30A0907-C122-488C-BFE3-50B6751DEC76}" destId="{2F3BB339-8609-42C4-9082-34E398E413FA}" srcOrd="0" destOrd="0" presId="urn:microsoft.com/office/officeart/2018/2/layout/IconLabelDescriptionList"/>
    <dgm:cxn modelId="{DC355DE5-106C-41E4-8B47-C77BA1134A68}" srcId="{C564D2E0-5314-4766-8C8D-22FA5E22D71F}" destId="{C30A0907-C122-488C-BFE3-50B6751DEC76}" srcOrd="0" destOrd="0" parTransId="{DEBF9459-9F00-4A71-B091-85DC8A58B8EB}" sibTransId="{889CD890-4C66-40F5-8A04-9FED18A03AC8}"/>
    <dgm:cxn modelId="{021CF2F3-2EA4-49DC-9A0D-1F0F847BE242}" type="presOf" srcId="{F524540D-44A3-40FC-92C4-A9FE7773E426}" destId="{62A0F54D-B986-453A-87B8-911970872E31}" srcOrd="0" destOrd="0" presId="urn:microsoft.com/office/officeart/2018/2/layout/IconLabelDescriptionList"/>
    <dgm:cxn modelId="{4FFB24FD-C8AB-4E3E-8FC7-E2E3BB25186F}" type="presParOf" srcId="{C92B8D43-C7CD-4923-807D-4B66353DBA07}" destId="{F2965A14-4038-449F-BA12-657A4C8FC1BC}" srcOrd="0" destOrd="0" presId="urn:microsoft.com/office/officeart/2018/2/layout/IconLabelDescriptionList"/>
    <dgm:cxn modelId="{6F9A76AD-2A08-4256-AC28-ED93A156F1F3}" type="presParOf" srcId="{F2965A14-4038-449F-BA12-657A4C8FC1BC}" destId="{5B6449C0-2238-4633-99FB-FB01F93AD490}" srcOrd="0" destOrd="0" presId="urn:microsoft.com/office/officeart/2018/2/layout/IconLabelDescriptionList"/>
    <dgm:cxn modelId="{F98F3D3D-73EB-41D9-BB04-88AFDA80E4FC}" type="presParOf" srcId="{F2965A14-4038-449F-BA12-657A4C8FC1BC}" destId="{F33132F3-49F1-41C9-AA0F-7CEE290AD997}" srcOrd="1" destOrd="0" presId="urn:microsoft.com/office/officeart/2018/2/layout/IconLabelDescriptionList"/>
    <dgm:cxn modelId="{FAD9DA9A-030B-4659-A1D9-A39A99406350}" type="presParOf" srcId="{F2965A14-4038-449F-BA12-657A4C8FC1BC}" destId="{49DD44C6-1D05-46AB-BED2-D617D5220E6C}" srcOrd="2" destOrd="0" presId="urn:microsoft.com/office/officeart/2018/2/layout/IconLabelDescriptionList"/>
    <dgm:cxn modelId="{A0C5FA69-A59E-48D2-87D5-DE31E285B5D2}" type="presParOf" srcId="{F2965A14-4038-449F-BA12-657A4C8FC1BC}" destId="{393F5A97-36D6-4CA1-B84B-4F0770E9B584}" srcOrd="3" destOrd="0" presId="urn:microsoft.com/office/officeart/2018/2/layout/IconLabelDescriptionList"/>
    <dgm:cxn modelId="{10BE7210-6DAF-4B32-A9D4-BC9CA715C51A}" type="presParOf" srcId="{F2965A14-4038-449F-BA12-657A4C8FC1BC}" destId="{2F3BB339-8609-42C4-9082-34E398E413FA}" srcOrd="4" destOrd="0" presId="urn:microsoft.com/office/officeart/2018/2/layout/IconLabelDescriptionList"/>
    <dgm:cxn modelId="{4689A614-37BD-489E-9D6A-E480D029E051}" type="presParOf" srcId="{C92B8D43-C7CD-4923-807D-4B66353DBA07}" destId="{85D6CA84-8036-466E-8EE6-4686DEA5A6B1}" srcOrd="1" destOrd="0" presId="urn:microsoft.com/office/officeart/2018/2/layout/IconLabelDescriptionList"/>
    <dgm:cxn modelId="{9BC60D65-9E97-4DE7-906B-D461220A4ABF}" type="presParOf" srcId="{C92B8D43-C7CD-4923-807D-4B66353DBA07}" destId="{E84CDA7A-0406-439A-9D4E-993496A32C26}" srcOrd="2" destOrd="0" presId="urn:microsoft.com/office/officeart/2018/2/layout/IconLabelDescriptionList"/>
    <dgm:cxn modelId="{85E4325B-839E-4563-83D4-8A85E4F62D83}" type="presParOf" srcId="{E84CDA7A-0406-439A-9D4E-993496A32C26}" destId="{18FB17DA-9ABE-4211-81D2-788C4395B902}" srcOrd="0" destOrd="0" presId="urn:microsoft.com/office/officeart/2018/2/layout/IconLabelDescriptionList"/>
    <dgm:cxn modelId="{B598F3BC-3C72-4E46-AACA-C4E72AB89FE7}" type="presParOf" srcId="{E84CDA7A-0406-439A-9D4E-993496A32C26}" destId="{D2A58B3D-9F6E-46BB-A677-F2F3C5BD5740}" srcOrd="1" destOrd="0" presId="urn:microsoft.com/office/officeart/2018/2/layout/IconLabelDescriptionList"/>
    <dgm:cxn modelId="{469D66EC-A078-4CDA-B6C6-19E7234C86C0}" type="presParOf" srcId="{E84CDA7A-0406-439A-9D4E-993496A32C26}" destId="{62A0F54D-B986-453A-87B8-911970872E31}" srcOrd="2" destOrd="0" presId="urn:microsoft.com/office/officeart/2018/2/layout/IconLabelDescriptionList"/>
    <dgm:cxn modelId="{C9585D86-4696-45BE-95C1-5F534DF66F30}" type="presParOf" srcId="{E84CDA7A-0406-439A-9D4E-993496A32C26}" destId="{DE82F7E5-EEF7-4AD7-A6F4-A1778467CC17}" srcOrd="3" destOrd="0" presId="urn:microsoft.com/office/officeart/2018/2/layout/IconLabelDescriptionList"/>
    <dgm:cxn modelId="{0CBA7365-F384-4400-8A97-5F7BC4EDC619}" type="presParOf" srcId="{E84CDA7A-0406-439A-9D4E-993496A32C26}" destId="{BFFC02FD-408E-4B09-94D1-78A8C1142B1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6DFE6-ACEE-0F44-AE97-1D1D33EE72BC}">
      <dsp:nvSpPr>
        <dsp:cNvPr id="0" name=""/>
        <dsp:cNvSpPr/>
      </dsp:nvSpPr>
      <dsp:spPr>
        <a:xfrm>
          <a:off x="0" y="472175"/>
          <a:ext cx="1953471" cy="1172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Multimorbidität</a:t>
          </a:r>
          <a:endParaRPr lang="en-US" sz="1400" kern="1200"/>
        </a:p>
      </dsp:txBody>
      <dsp:txXfrm>
        <a:off x="0" y="472175"/>
        <a:ext cx="1953471" cy="1172083"/>
      </dsp:txXfrm>
    </dsp:sp>
    <dsp:sp modelId="{4031FD76-B703-6643-A574-1918EAD7E745}">
      <dsp:nvSpPr>
        <dsp:cNvPr id="0" name=""/>
        <dsp:cNvSpPr/>
      </dsp:nvSpPr>
      <dsp:spPr>
        <a:xfrm>
          <a:off x="2148819" y="472175"/>
          <a:ext cx="1953471" cy="1172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Leitlinienorientierte Therapie</a:t>
          </a:r>
          <a:endParaRPr lang="en-US" sz="1400" kern="1200"/>
        </a:p>
      </dsp:txBody>
      <dsp:txXfrm>
        <a:off x="2148819" y="472175"/>
        <a:ext cx="1953471" cy="1172083"/>
      </dsp:txXfrm>
    </dsp:sp>
    <dsp:sp modelId="{84AAD3D2-C8D2-CF4F-BD55-86FA9BF1398F}">
      <dsp:nvSpPr>
        <dsp:cNvPr id="0" name=""/>
        <dsp:cNvSpPr/>
      </dsp:nvSpPr>
      <dsp:spPr>
        <a:xfrm>
          <a:off x="4297638" y="472175"/>
          <a:ext cx="1953471" cy="1172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Unerwünschte Arnzeimittelwirkung (Nebenwirkung)</a:t>
          </a:r>
          <a:endParaRPr lang="en-US" sz="1400" kern="1200"/>
        </a:p>
      </dsp:txBody>
      <dsp:txXfrm>
        <a:off x="4297638" y="472175"/>
        <a:ext cx="1953471" cy="1172083"/>
      </dsp:txXfrm>
    </dsp:sp>
    <dsp:sp modelId="{C150900D-7D1A-E44A-B82A-176980799C9F}">
      <dsp:nvSpPr>
        <dsp:cNvPr id="0" name=""/>
        <dsp:cNvSpPr/>
      </dsp:nvSpPr>
      <dsp:spPr>
        <a:xfrm>
          <a:off x="1074409" y="1839605"/>
          <a:ext cx="1953471" cy="1172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Unzureichende Wirkung</a:t>
          </a:r>
          <a:endParaRPr lang="en-US" sz="1400" kern="1200"/>
        </a:p>
      </dsp:txBody>
      <dsp:txXfrm>
        <a:off x="1074409" y="1839605"/>
        <a:ext cx="1953471" cy="1172083"/>
      </dsp:txXfrm>
    </dsp:sp>
    <dsp:sp modelId="{FCB16B62-7529-D142-BF8A-23F9CD455D6F}">
      <dsp:nvSpPr>
        <dsp:cNvPr id="0" name=""/>
        <dsp:cNvSpPr/>
      </dsp:nvSpPr>
      <dsp:spPr>
        <a:xfrm>
          <a:off x="3223228" y="1839605"/>
          <a:ext cx="1953471" cy="1172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Kommunikations-/Schnittstellenprobleme</a:t>
          </a:r>
          <a:endParaRPr lang="en-US" sz="1400" kern="1200"/>
        </a:p>
      </dsp:txBody>
      <dsp:txXfrm>
        <a:off x="3223228" y="1839605"/>
        <a:ext cx="1953471" cy="1172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449C0-2238-4633-99FB-FB01F93AD490}">
      <dsp:nvSpPr>
        <dsp:cNvPr id="0" name=""/>
        <dsp:cNvSpPr/>
      </dsp:nvSpPr>
      <dsp:spPr>
        <a:xfrm>
          <a:off x="1987203" y="31905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D44C6-1D05-46AB-BED2-D617D5220E6C}">
      <dsp:nvSpPr>
        <dsp:cNvPr id="0" name=""/>
        <dsp:cNvSpPr/>
      </dsp:nvSpPr>
      <dsp:spPr>
        <a:xfrm>
          <a:off x="1040400" y="212403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600" kern="1200" dirty="0"/>
            <a:t>Bei Eintritt ins Spital:</a:t>
          </a:r>
          <a:endParaRPr lang="en-US" sz="3600" kern="1200" dirty="0"/>
        </a:p>
      </dsp:txBody>
      <dsp:txXfrm>
        <a:off x="1040400" y="2124035"/>
        <a:ext cx="4320000" cy="648000"/>
      </dsp:txXfrm>
    </dsp:sp>
    <dsp:sp modelId="{2F3BB339-8609-42C4-9082-34E398E413FA}">
      <dsp:nvSpPr>
        <dsp:cNvPr id="0" name=""/>
        <dsp:cNvSpPr/>
      </dsp:nvSpPr>
      <dsp:spPr>
        <a:xfrm>
          <a:off x="1281888" y="2862313"/>
          <a:ext cx="4320000" cy="89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25% gestoppt, 10% angepasst</a:t>
          </a:r>
          <a:endParaRPr lang="en-US" sz="1700" kern="1200" dirty="0"/>
        </a:p>
      </dsp:txBody>
      <dsp:txXfrm>
        <a:off x="1281888" y="2862313"/>
        <a:ext cx="4320000" cy="899536"/>
      </dsp:txXfrm>
    </dsp:sp>
    <dsp:sp modelId="{18FB17DA-9ABE-4211-81D2-788C4395B902}">
      <dsp:nvSpPr>
        <dsp:cNvPr id="0" name=""/>
        <dsp:cNvSpPr/>
      </dsp:nvSpPr>
      <dsp:spPr>
        <a:xfrm>
          <a:off x="7632002" y="36402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0F54D-B986-453A-87B8-911970872E31}">
      <dsp:nvSpPr>
        <dsp:cNvPr id="0" name=""/>
        <dsp:cNvSpPr/>
      </dsp:nvSpPr>
      <dsp:spPr>
        <a:xfrm>
          <a:off x="6195600" y="212067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600" kern="1200" dirty="0"/>
            <a:t>Bei Austritt aus Spital:</a:t>
          </a:r>
          <a:endParaRPr lang="en-US" sz="3600" kern="1200" dirty="0"/>
        </a:p>
      </dsp:txBody>
      <dsp:txXfrm>
        <a:off x="6195600" y="2120678"/>
        <a:ext cx="4320000" cy="648000"/>
      </dsp:txXfrm>
    </dsp:sp>
    <dsp:sp modelId="{BFFC02FD-408E-4B09-94D1-78A8C1142B12}">
      <dsp:nvSpPr>
        <dsp:cNvPr id="0" name=""/>
        <dsp:cNvSpPr/>
      </dsp:nvSpPr>
      <dsp:spPr>
        <a:xfrm>
          <a:off x="6195600" y="2815879"/>
          <a:ext cx="4320000" cy="89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45% Neuverschreibungen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15% mehr Medikamente bei Austritt als noch bei Eintritt</a:t>
          </a:r>
          <a:endParaRPr lang="en-US" sz="1700" kern="1200" dirty="0"/>
        </a:p>
      </dsp:txBody>
      <dsp:txXfrm>
        <a:off x="6195600" y="2815879"/>
        <a:ext cx="4320000" cy="899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0178AC1-0552-DD1A-2315-396099AA33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B27DCE-C02D-EBDC-F77E-110CC2BCF3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7D805-6A3E-DE4E-BE40-9EF9054A5DC8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64121A-1D22-1860-5F31-0A8B457FE6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Dr. med. Michael F. Bagattini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379345-CDE1-95BE-7353-D664F56D0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737A1-938D-AD41-AFE8-DCA3F45ED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0804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7645-D99F-5E48-A601-6827F56F4461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Dr. med. Michael F. Bagattini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F4AC9-B469-0447-9BE6-3AFBAE826B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6389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Dr. med. Michael F. Bagattini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F4AC9-B469-0447-9BE6-3AFBAE826BD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31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2D203-1C1F-ECE1-F6BC-716EBB52A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E8BBC4-6AA3-C130-4558-5964DA7FD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98D61-1819-8D10-B1FE-ABD48259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D43B3F-171F-1F10-BC86-58A6A1BB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DB0B97-DAA1-8F96-21A0-1FD11D30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85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43CDD-73D6-CB4E-A8E9-27CF98E5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CDEE4C-2D3E-90CB-EBDA-DA81D43C5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7A8C30-D850-0491-58C8-ACDACA95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A289C9-1C27-71DF-9D40-5C90A7D6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9DE1B6-0B3B-DD6C-DA1C-919397E3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5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27F891B-D85F-19F7-1E77-0637D0970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A4C27D-254F-1C3D-A9F8-2FD827D6E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DC3BA7-DC18-64F3-924F-D09BF64F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4F435-6E5C-EE1B-4F82-8BEAA867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F86E74-8ADC-56D6-8344-F4C462F7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91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34B83-5158-522A-84A4-1FC98AE4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B66340-7B21-E1BD-E5DA-21563DD3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648AAC-C8AA-F497-2A5B-BAF5B704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69E1BB-9E9C-C2C4-142C-40A5E560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F30DBA-077B-06AF-9E0C-0A814E52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16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8B531-0C39-A007-ACFD-D90FE1FE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34A23B-F5B5-404E-6D56-83CE0E44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EA81DD-A5DC-6AE5-31C2-8F8926A7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552F4B-C677-34A3-6672-E9782876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BB97DB-09E6-D877-1B7F-E5D0C718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9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87D29-A4B9-A5FA-0FFF-1730E00A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5B2C02-8A0B-C7ED-B18C-28A1B8447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E6BA47-10BE-960E-E2E3-E5EE21C79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490209-E0B6-F8C6-A280-5E708BC3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68217B-664B-C4B0-FD74-93D23A8B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71226E-B800-62EE-7C72-800FA5E2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80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8A38C-BB74-523C-07D4-C3DF52D1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8D7B51-1940-8AE8-868F-07EB1DB26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B782EF-EECA-9E36-4AC1-A386A9212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502B3B-A2D5-2ADC-EDD8-F52FD59C3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2ACF0D-8E84-A8C5-B528-82197F155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8FE9DC-7361-BEDF-905A-70144716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76C21E5-C746-CFB1-101B-AFAB4A81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9E6E3C-56AE-D8A2-EA1F-B9DA507C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4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B48E6-36D9-D068-C5D3-3235C186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027D24-7D7B-7995-6897-49A5DCBA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2AD25B-A65A-30E1-5789-07E23686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2A942E-A8DB-C281-8E89-C1C8276B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83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43FD8C-8B2F-48BD-BE64-DA8202E0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0FBFC9-0E8E-6A23-F672-712B3C59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85E267-5383-8AB2-D96A-7E9417C1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55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AE237-0BF4-FD29-789A-5AE924AA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FCA8F6-A5DF-0DE9-3BA6-B12F3758E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3B793C-D8D0-2823-AB4F-C77D07524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F6FAA4-AFF3-4337-73CA-20D9FC8C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86A658-D9A5-15E6-2034-28A7FACC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39FD29-139C-2C11-2366-E61B8CB7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4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D5630-8E6A-3BF7-BE80-313B7155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58CE527-FE1B-1E4A-2E2E-4E8D806AC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82D8FF-7223-7100-6AB3-68A791C88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7A0F97-70E1-4854-8C46-1B8B3FEE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4B3EFA-8634-3A7D-80A4-158C5E41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011C18-FD4D-5584-B5F2-B61B7D48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24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F9EC67-C6C3-33EF-FA8D-96281D20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19D202-12B3-F889-89CA-7B7F59795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27888D-70DD-9D29-9B5B-AC4CCFF65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A34428-7A61-7C36-C273-C613D2D7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4244CA-78B9-0D73-1B0E-760209FEA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4E56-0FBE-0D4A-BE1C-331F7DDA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34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endium.ch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659732-CAEF-E823-AFAD-DE8B1D023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569" y="2046986"/>
            <a:ext cx="9655626" cy="2764028"/>
          </a:xfrm>
        </p:spPr>
        <p:txBody>
          <a:bodyPr anchor="ctr">
            <a:normAutofit/>
          </a:bodyPr>
          <a:lstStyle/>
          <a:p>
            <a:r>
              <a:rPr lang="de-DE" sz="6100" dirty="0"/>
              <a:t>Polypharmazie – der </a:t>
            </a:r>
            <a:r>
              <a:rPr lang="de-DE" sz="6100" dirty="0" err="1"/>
              <a:t>eMediplan</a:t>
            </a:r>
            <a:r>
              <a:rPr lang="de-DE" sz="6100" dirty="0"/>
              <a:t> als digitaler Helfer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2E3963-7EE7-64D6-FBF6-F08251F0F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926927"/>
          </a:xfrm>
        </p:spPr>
        <p:txBody>
          <a:bodyPr anchor="ctr">
            <a:noAutofit/>
          </a:bodyPr>
          <a:lstStyle/>
          <a:p>
            <a:r>
              <a:rPr lang="de-DE" sz="1200" dirty="0"/>
              <a:t>Dr. med. Michael F. Bagattini, EMBA</a:t>
            </a:r>
          </a:p>
          <a:p>
            <a:r>
              <a:rPr lang="de-DE" sz="1200" dirty="0"/>
              <a:t>Facharzt Allg. Innere Medizin</a:t>
            </a:r>
          </a:p>
          <a:p>
            <a:r>
              <a:rPr lang="de-DE" sz="1200" dirty="0"/>
              <a:t>Vorstandsmitglied </a:t>
            </a:r>
            <a:r>
              <a:rPr lang="de-DE" sz="1200" dirty="0" err="1"/>
              <a:t>mfe</a:t>
            </a:r>
            <a:r>
              <a:rPr lang="de-DE" sz="1200" dirty="0"/>
              <a:t> Haus- und Kinderärzte Schweiz, Ressort </a:t>
            </a:r>
            <a:r>
              <a:rPr lang="de-DE" sz="1200" dirty="0" err="1"/>
              <a:t>e-health</a:t>
            </a:r>
            <a:endParaRPr lang="de-DE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90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C0F49A-62D5-49DC-A8AF-1244D927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sz="4100">
                <a:solidFill>
                  <a:srgbClr val="FFFFFF"/>
                </a:solidFill>
              </a:rPr>
              <a:t>Funktionalität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E79777-43DB-FB5F-6825-9DB935FC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dirty="0"/>
              <a:t>QR-Code kann eingelesen werden</a:t>
            </a:r>
          </a:p>
          <a:p>
            <a:pPr lvl="1"/>
            <a:r>
              <a:rPr lang="de-DE" dirty="0"/>
              <a:t>in </a:t>
            </a:r>
            <a:r>
              <a:rPr lang="de-DE" dirty="0" err="1"/>
              <a:t>eMediplan</a:t>
            </a:r>
            <a:r>
              <a:rPr lang="de-DE" dirty="0"/>
              <a:t>-App und weitere Apps wie Well, </a:t>
            </a:r>
            <a:r>
              <a:rPr lang="de-DE" dirty="0" err="1"/>
              <a:t>Compassana</a:t>
            </a:r>
            <a:r>
              <a:rPr lang="de-DE" dirty="0"/>
              <a:t> etc.</a:t>
            </a:r>
          </a:p>
          <a:p>
            <a:pPr lvl="1"/>
            <a:r>
              <a:rPr lang="de-DE" dirty="0"/>
              <a:t>Andere Praxis-Software (</a:t>
            </a:r>
            <a:r>
              <a:rPr lang="de-DE" dirty="0" err="1"/>
              <a:t>beispiel</a:t>
            </a:r>
            <a:r>
              <a:rPr lang="de-DE" dirty="0"/>
              <a:t> bei anderem Arzt/Spezialist)</a:t>
            </a:r>
          </a:p>
          <a:p>
            <a:pPr lvl="1"/>
            <a:r>
              <a:rPr lang="de-DE" dirty="0"/>
              <a:t>Zunehmend auch in Spital-Software</a:t>
            </a:r>
          </a:p>
          <a:p>
            <a:pPr lvl="1"/>
            <a:r>
              <a:rPr lang="de-DE" dirty="0"/>
              <a:t>Apotheken-Software</a:t>
            </a:r>
          </a:p>
          <a:p>
            <a:pPr lvl="1"/>
            <a:r>
              <a:rPr lang="de-DE" dirty="0"/>
              <a:t>Software von Pflege (Spitex, Pflegeheime etc.)</a:t>
            </a:r>
          </a:p>
          <a:p>
            <a:r>
              <a:rPr lang="de-DE" dirty="0"/>
              <a:t>Strukturierte Schnittstelle zu EPD (elektronisches Patientendossier) ist gewährleistet (im EPD wird ein </a:t>
            </a:r>
            <a:r>
              <a:rPr lang="de-DE" dirty="0" err="1"/>
              <a:t>eMedikamentenplan</a:t>
            </a:r>
            <a:r>
              <a:rPr lang="de-DE" dirty="0"/>
              <a:t> im nächsten Jahr eingeführt), also nicht nur als </a:t>
            </a:r>
            <a:r>
              <a:rPr lang="de-DE" dirty="0" err="1"/>
              <a:t>pdf</a:t>
            </a:r>
            <a:r>
              <a:rPr lang="de-DE" dirty="0"/>
              <a:t>-Datei die abgelegt wird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A75CF5-4ACB-22B6-2786-3033D9DF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rgbClr val="FFFFFF"/>
                </a:solidFill>
              </a:rPr>
              <a:t>MPK-Workshop, SGAIM-Kongress 21.9.2023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ABB8B6-37CC-CEA5-D393-681F867C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CAA000-481B-0350-CB10-F7C241E5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274E56-0FBE-0D4A-BE1C-331F7DDA0EA4}" type="slidenum">
              <a:rPr lang="de-DE" smtClean="0"/>
              <a:pPr>
                <a:spcAft>
                  <a:spcPts val="600"/>
                </a:spcAft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5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BCF41-1700-FE05-1AD0-BC4D7944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in die Praxissoftware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8FAFDF-F90C-3A39-E5A0-FDB79306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8921DC-374F-B3DF-E490-568FFD12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EFD73-02AD-3B93-D92A-2D4F19F5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11</a:t>
            </a:fld>
            <a:endParaRPr lang="de-DE"/>
          </a:p>
        </p:txBody>
      </p:sp>
      <p:pic>
        <p:nvPicPr>
          <p:cNvPr id="12" name="Inhaltsplatzhalter 11" descr="Ein Bild, das Text, Software, Screenshot, Computersymbol enthält.&#10;&#10;Automatisch generierte Beschreibung">
            <a:extLst>
              <a:ext uri="{FF2B5EF4-FFF2-40B4-BE49-F238E27FC236}">
                <a16:creationId xmlns:a16="http://schemas.microsoft.com/office/drawing/2014/main" id="{27FF3646-CA05-A3FD-523A-FE40AFC47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967" y="1361601"/>
            <a:ext cx="8690065" cy="4888162"/>
          </a:xfrm>
        </p:spPr>
      </p:pic>
    </p:spTree>
    <p:extLst>
      <p:ext uri="{BB962C8B-B14F-4D97-AF65-F5344CB8AC3E}">
        <p14:creationId xmlns:p14="http://schemas.microsoft.com/office/powerpoint/2010/main" val="7019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869CB-8645-0664-A6F6-0EB988E1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Handy-App</a:t>
            </a:r>
          </a:p>
        </p:txBody>
      </p:sp>
      <p:pic>
        <p:nvPicPr>
          <p:cNvPr id="8" name="Inhaltsplatzhalter 7" descr="Ein Bild, das Text, Software, Webseite, Website enthält.&#10;&#10;Automatisch generierte Beschreibung">
            <a:extLst>
              <a:ext uri="{FF2B5EF4-FFF2-40B4-BE49-F238E27FC236}">
                <a16:creationId xmlns:a16="http://schemas.microsoft.com/office/drawing/2014/main" id="{5AA25F85-8701-126F-1A2D-9CDB6206B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0378" y="647380"/>
            <a:ext cx="2318482" cy="502517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B84AC8-9245-4FFF-CC01-3381594D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574DD8-95E1-FA64-3D87-01FE9C36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9909B-CA92-48F2-CAE6-ADEF3821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12</a:t>
            </a:fld>
            <a:endParaRPr lang="de-DE"/>
          </a:p>
        </p:txBody>
      </p:sp>
      <p:pic>
        <p:nvPicPr>
          <p:cNvPr id="12" name="Grafik 11" descr="Ein Bild, das Text, Website, Webseite, Screenshot enthält.&#10;&#10;Automatisch generierte Beschreibung">
            <a:extLst>
              <a:ext uri="{FF2B5EF4-FFF2-40B4-BE49-F238E27FC236}">
                <a16:creationId xmlns:a16="http://schemas.microsoft.com/office/drawing/2014/main" id="{734F4106-BC7D-B483-A58A-BDAAFCB17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47380"/>
            <a:ext cx="2318482" cy="50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1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1FED-5D1D-B00E-D8F0-49F74CE2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eMediplan</a:t>
            </a:r>
            <a:r>
              <a:rPr lang="de-DE" dirty="0"/>
              <a:t> in der „analogen Praxis“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4AB644-2283-0001-D04A-8BE2C4B79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8615"/>
            <a:ext cx="10515600" cy="4351338"/>
          </a:xfrm>
        </p:spPr>
        <p:txBody>
          <a:bodyPr/>
          <a:lstStyle/>
          <a:p>
            <a:r>
              <a:rPr lang="de-DE" dirty="0">
                <a:hlinkClick r:id="rId3"/>
              </a:rPr>
              <a:t>www.compendium.ch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FB53CB-A6F1-C225-795F-29A09B8A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F9B852-0563-8544-032C-B1D46E97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96C502-D1A9-D562-8C5C-18219CA1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13</a:t>
            </a:fld>
            <a:endParaRPr lang="de-DE"/>
          </a:p>
        </p:txBody>
      </p:sp>
      <p:pic>
        <p:nvPicPr>
          <p:cNvPr id="8" name="Grafik 7" descr="Ein Bild, das Text, Zahl, Schrift, Screenshot enthält.&#10;&#10;Automatisch generierte Beschreibung">
            <a:extLst>
              <a:ext uri="{FF2B5EF4-FFF2-40B4-BE49-F238E27FC236}">
                <a16:creationId xmlns:a16="http://schemas.microsoft.com/office/drawing/2014/main" id="{B222C81D-12A6-B5E2-1B52-A96D2B02E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28" y="2376076"/>
            <a:ext cx="7772400" cy="3837076"/>
          </a:xfrm>
          <a:prstGeom prst="rect">
            <a:avLst/>
          </a:prstGeom>
        </p:spPr>
      </p:pic>
      <p:pic>
        <p:nvPicPr>
          <p:cNvPr id="10" name="Grafik 9" descr="Ein Bild, das Text, Quittung, Screenshot enthält.&#10;&#10;Automatisch generierte Beschreibung">
            <a:extLst>
              <a:ext uri="{FF2B5EF4-FFF2-40B4-BE49-F238E27FC236}">
                <a16:creationId xmlns:a16="http://schemas.microsoft.com/office/drawing/2014/main" id="{2E57BE5B-0D96-B7B3-38A7-A393204A0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491" y="2499621"/>
            <a:ext cx="7772400" cy="2258785"/>
          </a:xfrm>
          <a:prstGeom prst="rect">
            <a:avLst/>
          </a:prstGeom>
        </p:spPr>
      </p:pic>
      <p:pic>
        <p:nvPicPr>
          <p:cNvPr id="12" name="Grafik 11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BF6F3FEA-CF6F-C1A1-E1B0-B61E72131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450595"/>
            <a:ext cx="7772400" cy="3968651"/>
          </a:xfrm>
          <a:prstGeom prst="rect">
            <a:avLst/>
          </a:prstGeom>
        </p:spPr>
      </p:pic>
      <p:pic>
        <p:nvPicPr>
          <p:cNvPr id="16" name="Grafik 15" descr="Ein Bild, das Text, Screenshot, Zahl, Quittung enthält.&#10;&#10;Automatisch generierte Beschreibung">
            <a:extLst>
              <a:ext uri="{FF2B5EF4-FFF2-40B4-BE49-F238E27FC236}">
                <a16:creationId xmlns:a16="http://schemas.microsoft.com/office/drawing/2014/main" id="{060B8659-6DF0-BB8F-4071-9E72FB3CE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391" y="1305983"/>
            <a:ext cx="9010364" cy="49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5791C8-A179-4EB0-CFA7-F17D4748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sz="2800">
                <a:solidFill>
                  <a:srgbClr val="FFFFFF"/>
                </a:solidFill>
              </a:rPr>
              <a:t>Ausblick in die Zukunft/gesetzliche Auflagen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8D975F-E8D8-42EB-CB14-25681A13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dirty="0"/>
              <a:t>Am 14.9.2023 wurde im Nationalrat die Motion-Stöckli angenommen:</a:t>
            </a:r>
          </a:p>
          <a:p>
            <a:pPr lvl="1"/>
            <a:r>
              <a:rPr lang="de-DE" dirty="0"/>
              <a:t>Jeder Patient welche Medikamente der Gruppen A-D einnimmt, sollte ein Medikationsplan erhalten, idealerweise elektronisch (EPD etc.) abgelegt</a:t>
            </a:r>
          </a:p>
          <a:p>
            <a:pPr lvl="1"/>
            <a:r>
              <a:rPr lang="de-DE" dirty="0"/>
              <a:t>Bundesrat wird nun verpflichtet die gesetzlichen Grundlagen zu erarbeiten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9B33CC-DDD0-7DE6-00B3-2B03A868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rgbClr val="FFFFFF"/>
                </a:solidFill>
              </a:rPr>
              <a:t>MPK-Workshop, SGAIM-Kongress 21.9.2023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3A08E9-7A7E-5B88-EE64-4B605974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4EFC7-9173-CCC3-ED2A-28897657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274E56-0FBE-0D4A-BE1C-331F7DDA0EA4}" type="slidenum">
              <a:rPr lang="de-DE" smtClean="0"/>
              <a:pPr>
                <a:spcAft>
                  <a:spcPts val="600"/>
                </a:spcAft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37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46621-A19F-3BA2-F0A0-E603ABDF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1132EA-862F-CE89-F026-0B9B739E6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Welche Rolle kann die MPK übernehmen?</a:t>
            </a:r>
          </a:p>
          <a:p>
            <a:pPr lvl="1"/>
            <a:r>
              <a:rPr lang="de-DE" dirty="0"/>
              <a:t>Abgleich der tatsächlich eingenommenen Medikamente mit der in der Praxissoftware aufgeführten Medikamente</a:t>
            </a:r>
          </a:p>
          <a:p>
            <a:pPr lvl="1"/>
            <a:r>
              <a:rPr lang="de-DE" dirty="0"/>
              <a:t>Abgleich der Medikamente aus den Austrittsberichten mit der in der Praxissoftware hinterlegten und Unterschiede hervorheben</a:t>
            </a:r>
          </a:p>
          <a:p>
            <a:pPr lvl="1"/>
            <a:r>
              <a:rPr lang="de-DE" dirty="0"/>
              <a:t>Abgabe des aktuellen </a:t>
            </a:r>
            <a:r>
              <a:rPr lang="de-DE" dirty="0" err="1"/>
              <a:t>eMediplans</a:t>
            </a:r>
            <a:r>
              <a:rPr lang="de-DE" dirty="0"/>
              <a:t> nach der Konsultation</a:t>
            </a:r>
          </a:p>
          <a:p>
            <a:pPr lvl="1"/>
            <a:r>
              <a:rPr lang="de-DE" dirty="0"/>
              <a:t>Erklären der Medikamenten-Einnahme</a:t>
            </a:r>
          </a:p>
          <a:p>
            <a:pPr lvl="1"/>
            <a:r>
              <a:rPr lang="de-DE"/>
              <a:t>Separate Medikamenten-Sprechstunde</a:t>
            </a:r>
            <a:endParaRPr lang="de-DE" dirty="0"/>
          </a:p>
          <a:p>
            <a:pPr lvl="1"/>
            <a:r>
              <a:rPr lang="de-DE" dirty="0"/>
              <a:t>Andere</a:t>
            </a:r>
          </a:p>
          <a:p>
            <a:r>
              <a:rPr lang="de-DE" dirty="0"/>
              <a:t>Welche Probleme stellen sich in Ihrer Praxis?</a:t>
            </a:r>
          </a:p>
          <a:p>
            <a:r>
              <a:rPr lang="de-DE" dirty="0"/>
              <a:t>Was bräuchten Sie?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991ACC-25BC-89FA-7D5D-4F0253C0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074FAD-32D4-705E-DD89-1C4C649C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97716B-8FD1-DF7B-9DA8-D8B31AF1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02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AF33D-8B50-D270-F6F9-8DA69E7F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Resultate aus der Diskussion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EDD89B-EB78-BDEC-F481-41FE48BDE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Wer könnte sich den Einsatz künftig vorstellen</a:t>
            </a:r>
          </a:p>
          <a:p>
            <a:r>
              <a:rPr lang="de-DE" dirty="0"/>
              <a:t>Wie würden Sie es umsetzen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CB1BDD-B126-FA78-312C-F7602C27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70EDD2-1A32-E933-FECE-1C07675E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27B235-A2A0-E700-B700-E802911D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71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79C10D-2831-505A-D9BA-4975938A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Diskussion/Fragen</a:t>
            </a:r>
          </a:p>
        </p:txBody>
      </p:sp>
      <p:sp>
        <p:nvSpPr>
          <p:cNvPr id="16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5612CA-1A81-F7F3-EF3F-C0FFCF54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Dr. med. Michael F. Bagattini, EMBA</a:t>
            </a:r>
          </a:p>
        </p:txBody>
      </p:sp>
      <p:pic>
        <p:nvPicPr>
          <p:cNvPr id="17" name="Picture 5" descr="Hölzerne Menschengestalt">
            <a:extLst>
              <a:ext uri="{FF2B5EF4-FFF2-40B4-BE49-F238E27FC236}">
                <a16:creationId xmlns:a16="http://schemas.microsoft.com/office/drawing/2014/main" id="{F962571F-9BDC-1AED-9A88-C355BDC4A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18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77E1F1-C101-8A9B-D5A0-42FC18F6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907" y="6356350"/>
            <a:ext cx="18831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4274E56-0FBE-0D4A-BE1C-331F7DDA0EA4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42917F-B5C4-4313-7306-E0E8A68C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12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hreibtisch mit Stethoskop und Computertastatur">
            <a:extLst>
              <a:ext uri="{FF2B5EF4-FFF2-40B4-BE49-F238E27FC236}">
                <a16:creationId xmlns:a16="http://schemas.microsoft.com/office/drawing/2014/main" id="{B723FADE-55B8-6F5A-60A6-CB1FBAC5F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FE806E-2B80-3D17-E5F1-ED9B9736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e-DE" sz="2800"/>
              <a:t>Zu meiner Person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4903A5-6E4F-C0A6-14CA-DB337AED4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20000"/>
          </a:bodyPr>
          <a:lstStyle/>
          <a:p>
            <a:r>
              <a:rPr lang="de-DE" sz="1700" dirty="0"/>
              <a:t>Facharzt Allg. Innere Medizin, Arztpraxis Glattpark</a:t>
            </a:r>
          </a:p>
          <a:p>
            <a:r>
              <a:rPr lang="de-DE" sz="1700" dirty="0"/>
              <a:t>Mitglied Lenkungsausschuss Praxisinformatik, Departement Digitalisierung FMH</a:t>
            </a:r>
          </a:p>
          <a:p>
            <a:r>
              <a:rPr lang="de-DE" sz="1700" dirty="0"/>
              <a:t>Vorstandsmitglied </a:t>
            </a:r>
            <a:r>
              <a:rPr lang="de-DE" sz="1700" dirty="0" err="1"/>
              <a:t>mfe</a:t>
            </a:r>
            <a:r>
              <a:rPr lang="de-DE" sz="1700" dirty="0"/>
              <a:t> – Haus- und Kinderärzte Schweiz, Ressort </a:t>
            </a:r>
            <a:r>
              <a:rPr lang="de-DE" sz="1700" dirty="0" err="1"/>
              <a:t>ehealth</a:t>
            </a:r>
            <a:r>
              <a:rPr lang="de-DE" sz="1700" dirty="0"/>
              <a:t>/</a:t>
            </a:r>
            <a:r>
              <a:rPr lang="de-DE" sz="1700" dirty="0" err="1"/>
              <a:t>Informatics</a:t>
            </a:r>
            <a:endParaRPr lang="de-DE" sz="1700" dirty="0"/>
          </a:p>
          <a:p>
            <a:r>
              <a:rPr lang="de-DE" sz="1700" dirty="0"/>
              <a:t>Vorstandsmitglied IG </a:t>
            </a:r>
            <a:r>
              <a:rPr lang="de-DE" sz="1700" dirty="0" err="1"/>
              <a:t>eMediplan</a:t>
            </a:r>
            <a:endParaRPr lang="de-DE" sz="1700" dirty="0"/>
          </a:p>
          <a:p>
            <a:pPr marL="0" indent="0">
              <a:buNone/>
            </a:pPr>
            <a:r>
              <a:rPr lang="de-DE" sz="1700" dirty="0"/>
              <a:t>Offenlegung von Interessensbindungen:</a:t>
            </a:r>
          </a:p>
          <a:p>
            <a:pPr>
              <a:buFontTx/>
              <a:buChar char="-"/>
            </a:pPr>
            <a:r>
              <a:rPr lang="de-DE" sz="1700" dirty="0"/>
              <a:t>Keine weiteren Interessensbindungen</a:t>
            </a:r>
          </a:p>
          <a:p>
            <a:pPr>
              <a:buFontTx/>
              <a:buChar char="-"/>
            </a:pPr>
            <a:endParaRPr lang="de-DE" sz="1700" dirty="0"/>
          </a:p>
          <a:p>
            <a:pPr marL="0" indent="0">
              <a:buNone/>
            </a:pPr>
            <a:endParaRPr lang="de-DE" sz="1700" dirty="0"/>
          </a:p>
          <a:p>
            <a:endParaRPr lang="de-DE" sz="17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0BAC0-C71A-49C0-C9E9-9C8DC22D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3EC2C7-8166-4C9C-A751-0A30B81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2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EFDB8E-6109-1E28-DA78-3F1A962A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11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60D262-BF33-BC52-7009-1D93E7DC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000"/>
              <a:t>Was bedeutet Polypharmazie?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4794B8-B960-C8A1-0CD3-2E8838C5E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e-DE" sz="2200"/>
              <a:t>Längerfristige (&gt;28 Tage) gleichzeitige Einnahme von ≥4 oder 5 Medikamenten</a:t>
            </a:r>
          </a:p>
          <a:p>
            <a:endParaRPr lang="de-DE" sz="2200"/>
          </a:p>
          <a:p>
            <a:r>
              <a:rPr lang="de-DE" sz="2200"/>
              <a:t>Keine eindeutige internationale Definition</a:t>
            </a:r>
          </a:p>
          <a:p>
            <a:pPr lvl="1"/>
            <a:r>
              <a:rPr lang="de-DE" sz="2200"/>
              <a:t>WHO 2017: ≥4 rezeptpflichtige, OTC- oder traditionelle Arzneimittel</a:t>
            </a:r>
          </a:p>
          <a:p>
            <a:pPr marL="0" indent="0">
              <a:buNone/>
            </a:pPr>
            <a:endParaRPr lang="de-DE" sz="22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F09F1-D8BA-4C1C-4C1F-097D530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de-CH"/>
              <a:t>MPK-Workshop, SGAIM-Kongress 21.9.2023</a:t>
            </a:r>
            <a:endParaRPr lang="de-DE"/>
          </a:p>
        </p:txBody>
      </p:sp>
      <p:pic>
        <p:nvPicPr>
          <p:cNvPr id="16" name="Picture 7" descr="Kapseln und Pillen in einer Glasschüssel">
            <a:extLst>
              <a:ext uri="{FF2B5EF4-FFF2-40B4-BE49-F238E27FC236}">
                <a16:creationId xmlns:a16="http://schemas.microsoft.com/office/drawing/2014/main" id="{E63ABA76-5D02-9094-F01B-BF7260D26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1C34612-F476-D6EF-DAB9-8253DFB7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>
                <a:solidFill>
                  <a:srgbClr val="FFFFFF"/>
                </a:solidFill>
              </a:rPr>
              <a:t>Dr. med. Michael F. Bagattini, EMBA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49897F-CCAA-2772-8C04-9176386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274E56-0FBE-0D4A-BE1C-331F7DDA0EA4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5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60D262-BF33-BC52-7009-1D93E7DC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e-DE" sz="4000" dirty="0"/>
              <a:t>Relevanz der Polypharmazie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4794B8-B960-C8A1-0CD3-2E8838C5E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fontScale="77500" lnSpcReduction="20000"/>
          </a:bodyPr>
          <a:lstStyle/>
          <a:p>
            <a:r>
              <a:rPr lang="de-DE" sz="2100" dirty="0"/>
              <a:t>In Pflegeheimen werden im Durchschnitt 9 Medikamente pro Patientin eingenommen (Helsana Arzneimittelreport 2020)</a:t>
            </a:r>
          </a:p>
          <a:p>
            <a:r>
              <a:rPr lang="de-DE" sz="2100" dirty="0"/>
              <a:t>16 Medikamente bei Spitex-Patienten</a:t>
            </a:r>
          </a:p>
          <a:p>
            <a:r>
              <a:rPr lang="de-DE" sz="2100" dirty="0"/>
              <a:t>Medikamente oft von unterschiedlichen Ärzten verschrieben (Hausarzt, Spezialist, Gerontopsychiater, NF-Arzt etc.)</a:t>
            </a:r>
          </a:p>
          <a:p>
            <a:pPr lvl="1"/>
            <a:endParaRPr lang="de-DE" sz="1700" dirty="0"/>
          </a:p>
          <a:p>
            <a:r>
              <a:rPr lang="de-DE" sz="2200" dirty="0"/>
              <a:t>Polypharmazie nimmt weltweit zu</a:t>
            </a:r>
          </a:p>
          <a:p>
            <a:endParaRPr lang="de-DE" sz="1700" dirty="0"/>
          </a:p>
          <a:p>
            <a:r>
              <a:rPr lang="de-DE" sz="2200" dirty="0"/>
              <a:t>Mit jedem zusätzlich eingenommenen Medikament steigt:</a:t>
            </a:r>
          </a:p>
          <a:p>
            <a:pPr lvl="1"/>
            <a:r>
              <a:rPr lang="de-DE" sz="2200" dirty="0"/>
              <a:t>Risiko einer Nebenwirkung</a:t>
            </a:r>
          </a:p>
          <a:p>
            <a:pPr lvl="1"/>
            <a:r>
              <a:rPr lang="de-DE" sz="2200" dirty="0"/>
              <a:t>Risiko einer Interaktion zwischen den Medikamenten</a:t>
            </a:r>
          </a:p>
          <a:p>
            <a:pPr marL="0" indent="0">
              <a:buNone/>
            </a:pPr>
            <a:endParaRPr lang="de-DE" sz="17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F09F1-D8BA-4C1C-4C1F-097D530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802" y="6356350"/>
            <a:ext cx="2819598" cy="365125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chemeClr val="tx1"/>
                </a:solidFill>
              </a:rPr>
              <a:t>MPK-Workshop, SGAIM-Kongress 21.9.2023</a:t>
            </a:r>
            <a:endParaRPr lang="de-DE">
              <a:solidFill>
                <a:schemeClr val="tx1"/>
              </a:solidFill>
            </a:endParaRPr>
          </a:p>
        </p:txBody>
      </p:sp>
      <p:pic>
        <p:nvPicPr>
          <p:cNvPr id="8" name="Picture 7" descr="Bunte im Form eines Balkendiagrammes gestapelte Pillen.">
            <a:extLst>
              <a:ext uri="{FF2B5EF4-FFF2-40B4-BE49-F238E27FC236}">
                <a16:creationId xmlns:a16="http://schemas.microsoft.com/office/drawing/2014/main" id="{7CC6CEE4-D509-FB12-C9F3-10B1CAAFA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8" r="9872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1C34612-F476-D6EF-DAB9-8253DFB7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3" y="6356350"/>
            <a:ext cx="330343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>
                <a:solidFill>
                  <a:srgbClr val="FFFFFF"/>
                </a:solidFill>
              </a:rPr>
              <a:t>Dr. med. Michael F. Bagattini, EMBA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49897F-CCAA-2772-8C04-9176386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274E56-0FBE-0D4A-BE1C-331F7DDA0EA4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7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60D262-BF33-BC52-7009-1D93E7DC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DE" sz="5400"/>
              <a:t>Ursachen der Polypharmazie?</a:t>
            </a:r>
          </a:p>
        </p:txBody>
      </p:sp>
      <p:pic>
        <p:nvPicPr>
          <p:cNvPr id="16" name="Picture 7" descr="Kapseln und Pillen in einer Glasschüssel">
            <a:extLst>
              <a:ext uri="{FF2B5EF4-FFF2-40B4-BE49-F238E27FC236}">
                <a16:creationId xmlns:a16="http://schemas.microsoft.com/office/drawing/2014/main" id="{E63ABA76-5D02-9094-F01B-BF7260D26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6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Inhaltsplatzhalter 5">
            <a:extLst>
              <a:ext uri="{FF2B5EF4-FFF2-40B4-BE49-F238E27FC236}">
                <a16:creationId xmlns:a16="http://schemas.microsoft.com/office/drawing/2014/main" id="{443A2431-445A-6FD2-D4F8-94BD79199D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97762" y="2706624"/>
          <a:ext cx="6251110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F09F1-D8BA-4C1C-4C1F-097D530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rgbClr val="FFFFFF"/>
                </a:solidFill>
              </a:rPr>
              <a:t>MPK-Workshop, SGAIM-Kongress 21.9.2023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1C34612-F476-D6EF-DAB9-8253DFB7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762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/>
              <a:t>Dr. med. Michael F. Bagattini, EMBA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49897F-CCAA-2772-8C04-9176386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274E56-0FBE-0D4A-BE1C-331F7DDA0EA4}" type="slidenum">
              <a:rPr lang="de-DE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13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60D262-BF33-BC52-7009-1D93E7DC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sz="3400" dirty="0">
                <a:solidFill>
                  <a:srgbClr val="FFFFFF"/>
                </a:solidFill>
              </a:rPr>
              <a:t>Aktuelle Medikationsliste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4794B8-B960-C8A1-0CD3-2E8838C5E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dirty="0"/>
              <a:t>Patientin tritt ins Spital ein: In wie vielen Fällen stimmt die Medikationsliste?</a:t>
            </a:r>
          </a:p>
          <a:p>
            <a:pPr lvl="1"/>
            <a:r>
              <a:rPr lang="de-DE" dirty="0"/>
              <a:t>A: 5%</a:t>
            </a:r>
          </a:p>
          <a:p>
            <a:pPr lvl="1"/>
            <a:r>
              <a:rPr lang="de-DE" dirty="0"/>
              <a:t>B: 14%</a:t>
            </a:r>
          </a:p>
          <a:p>
            <a:pPr lvl="1"/>
            <a:r>
              <a:rPr lang="de-DE" dirty="0"/>
              <a:t>C: 54%</a:t>
            </a:r>
          </a:p>
          <a:p>
            <a:pPr lvl="1"/>
            <a:r>
              <a:rPr lang="de-DE" dirty="0"/>
              <a:t>D: 72%</a:t>
            </a:r>
          </a:p>
          <a:p>
            <a:pPr lvl="1"/>
            <a:r>
              <a:rPr lang="de-DE" dirty="0"/>
              <a:t>E: 91%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sz="1800" dirty="0"/>
              <a:t>Quelle Diplomarbeit D. </a:t>
            </a:r>
            <a:r>
              <a:rPr lang="de-DE" sz="1800" dirty="0" err="1"/>
              <a:t>Vitulano</a:t>
            </a:r>
            <a:r>
              <a:rPr lang="de-DE" sz="1800" dirty="0"/>
              <a:t>, Spitalpharmazie, Bern 2016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F09F1-D8BA-4C1C-4C1F-097D530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rgbClr val="FFFFFF"/>
                </a:solidFill>
              </a:rPr>
              <a:t>MPK-Workshop, SGAIM-Kongress 21.9.2023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1C34612-F476-D6EF-DAB9-8253DFB7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Dr. med. Michael F. Bagattini, EMBA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49897F-CCAA-2772-8C04-9176386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274E56-0FBE-0D4A-BE1C-331F7DDA0EA4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46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60D262-BF33-BC52-7009-1D93E7DC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rgbClr val="FFFFFF"/>
                </a:solidFill>
              </a:rPr>
              <a:t>Änderungen an Medikation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F09F1-D8BA-4C1C-4C1F-097D530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rgbClr val="FFFFFF"/>
                </a:solidFill>
              </a:rPr>
              <a:t>MPK-Workshop, SGAIM-Kongress 21.9.2023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1C34612-F476-D6EF-DAB9-8253DFB7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rgbClr val="FFFFFF"/>
                </a:solidFill>
              </a:rPr>
              <a:t>Dr. med. Michael F. </a:t>
            </a:r>
            <a:r>
              <a:rPr lang="de-DE" dirty="0" err="1">
                <a:solidFill>
                  <a:srgbClr val="FFFFFF"/>
                </a:solidFill>
              </a:rPr>
              <a:t>Bagattini</a:t>
            </a:r>
            <a:r>
              <a:rPr lang="de-DE" dirty="0">
                <a:solidFill>
                  <a:srgbClr val="FFFFFF"/>
                </a:solidFill>
              </a:rPr>
              <a:t>, EMBA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49897F-CCAA-2772-8C04-9176386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274E56-0FBE-0D4A-BE1C-331F7DDA0EA4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F572BF58-3B93-394E-664A-47C9A4561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32820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42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60D262-BF33-BC52-7009-1D93E7DC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sz="3800"/>
              <a:t>Medikationsliste?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4794B8-B960-C8A1-0CD3-2E8838C5E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e-DE" sz="2200"/>
              <a:t>Wie viele von Ihnen arbeiten mit einer „elektronischen Krankengeschichte“/Praxissoftware/Praxisinformationssystem?</a:t>
            </a:r>
          </a:p>
          <a:p>
            <a:r>
              <a:rPr lang="de-DE" sz="2200"/>
              <a:t>Wer gibt einen Medikationsplan den Patientinnen ab?</a:t>
            </a:r>
          </a:p>
          <a:p>
            <a:pPr lvl="1"/>
            <a:r>
              <a:rPr lang="de-DE" sz="2200"/>
              <a:t>Ärztin?</a:t>
            </a:r>
          </a:p>
          <a:p>
            <a:pPr lvl="1"/>
            <a:r>
              <a:rPr lang="de-DE" sz="2200"/>
              <a:t>MPA/MPK?</a:t>
            </a:r>
          </a:p>
          <a:p>
            <a:r>
              <a:rPr lang="de-DE" sz="2200"/>
              <a:t>Wer arbeitet mit dem eMediplan?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F09F1-D8BA-4C1C-4C1F-097D530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1C34612-F476-D6EF-DAB9-8253DFB7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Dr. med. Michael F. Bagattini, EMBA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49897F-CCAA-2772-8C04-9176386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274E56-0FBE-0D4A-BE1C-331F7DDA0EA4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23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460D262-BF33-BC52-7009-1D93E7DC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e-DE" sz="5400" dirty="0"/>
              <a:t>Der </a:t>
            </a:r>
            <a:r>
              <a:rPr lang="de-DE" sz="5400" dirty="0" err="1"/>
              <a:t>eMediplan</a:t>
            </a:r>
            <a:r>
              <a:rPr lang="de-DE" sz="5400" dirty="0"/>
              <a:t> </a:t>
            </a:r>
          </a:p>
        </p:txBody>
      </p:sp>
      <p:pic>
        <p:nvPicPr>
          <p:cNvPr id="19" name="Inhaltsplatzhalter 18" descr="Ein Bild, das Text, Screenshot, Diagramm, Zahl enthält.&#10;&#10;Automatisch generierte Beschreibung">
            <a:extLst>
              <a:ext uri="{FF2B5EF4-FFF2-40B4-BE49-F238E27FC236}">
                <a16:creationId xmlns:a16="http://schemas.microsoft.com/office/drawing/2014/main" id="{5D027C9C-496E-325E-0A4C-14E251A653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19800" y="543768"/>
            <a:ext cx="6050120" cy="5571651"/>
          </a:xfrm>
        </p:spPr>
      </p:pic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EE1731D6-F814-DD06-6096-481E8E95A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47850"/>
            <a:ext cx="5181600" cy="4351338"/>
          </a:xfrm>
        </p:spPr>
        <p:txBody>
          <a:bodyPr/>
          <a:lstStyle/>
          <a:p>
            <a:r>
              <a:rPr lang="de-DE" dirty="0"/>
              <a:t>Dokumentation der Medikamente</a:t>
            </a:r>
          </a:p>
          <a:p>
            <a:pPr lvl="1"/>
            <a:r>
              <a:rPr lang="de-DE" dirty="0"/>
              <a:t>Wort und Bild</a:t>
            </a:r>
          </a:p>
          <a:p>
            <a:pPr lvl="1"/>
            <a:r>
              <a:rPr lang="de-DE" dirty="0"/>
              <a:t>Dosierung</a:t>
            </a:r>
          </a:p>
          <a:p>
            <a:pPr lvl="1"/>
            <a:r>
              <a:rPr lang="de-DE" dirty="0"/>
              <a:t>Einnahmezeitpunkt</a:t>
            </a:r>
          </a:p>
          <a:p>
            <a:r>
              <a:rPr lang="de-DE" dirty="0"/>
              <a:t>Einnahmegrund</a:t>
            </a:r>
          </a:p>
          <a:p>
            <a:r>
              <a:rPr lang="de-DE" dirty="0"/>
              <a:t>Verschreibende Ärztin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F09F1-D8BA-4C1C-4C1F-097D530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MPK-Workshop, SGAIM-Kongress 21.9.2023</a:t>
            </a:r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1C34612-F476-D6EF-DAB9-8253DFB7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med. Michael F. Bagattini, EMBA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49897F-CCAA-2772-8C04-91763867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E56-0FBE-0D4A-BE1C-331F7DDA0EA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14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Macintosh PowerPoint</Application>
  <PresentationFormat>Breitbild</PresentationFormat>
  <Paragraphs>143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Polypharmazie – der eMediplan als digitaler Helfer</vt:lpstr>
      <vt:lpstr>Zu meiner Person</vt:lpstr>
      <vt:lpstr>Was bedeutet Polypharmazie?</vt:lpstr>
      <vt:lpstr>Relevanz der Polypharmazie</vt:lpstr>
      <vt:lpstr>Ursachen der Polypharmazie?</vt:lpstr>
      <vt:lpstr>Aktuelle Medikationsliste</vt:lpstr>
      <vt:lpstr>Änderungen an Medikation</vt:lpstr>
      <vt:lpstr>Medikationsliste?</vt:lpstr>
      <vt:lpstr>Der eMediplan </vt:lpstr>
      <vt:lpstr>Funktionalität</vt:lpstr>
      <vt:lpstr>Integration in die Praxissoftware</vt:lpstr>
      <vt:lpstr>Handy-App</vt:lpstr>
      <vt:lpstr>Der eMediplan in der „analogen Praxis“</vt:lpstr>
      <vt:lpstr>Ausblick in die Zukunft/gesetzliche Auflagen</vt:lpstr>
      <vt:lpstr>Diskussion</vt:lpstr>
      <vt:lpstr>Resultate aus der Diskussion</vt:lpstr>
      <vt:lpstr>Diskussion/Fragen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Cyberangriffe – wie schütze ich meine Praxis-IT</dc:title>
  <dc:creator>Michael Bagattini</dc:creator>
  <cp:lastModifiedBy>Michael Bagattini</cp:lastModifiedBy>
  <cp:revision>29</cp:revision>
  <dcterms:created xsi:type="dcterms:W3CDTF">2023-05-24T05:07:57Z</dcterms:created>
  <dcterms:modified xsi:type="dcterms:W3CDTF">2023-09-20T12:22:17Z</dcterms:modified>
</cp:coreProperties>
</file>